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1" r:id="rId2"/>
    <p:sldId id="563" r:id="rId3"/>
    <p:sldId id="575" r:id="rId4"/>
    <p:sldId id="582" r:id="rId5"/>
    <p:sldId id="576" r:id="rId6"/>
    <p:sldId id="581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3399FF"/>
    <a:srgbClr val="FF9900"/>
    <a:srgbClr val="008000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88" autoAdjust="0"/>
    <p:restoredTop sz="99685" autoAdjust="0"/>
  </p:normalViewPr>
  <p:slideViewPr>
    <p:cSldViewPr showGuides="1">
      <p:cViewPr>
        <p:scale>
          <a:sx n="91" d="100"/>
          <a:sy n="91" d="100"/>
        </p:scale>
        <p:origin x="-1452" y="-108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4/27/2012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1"/>
            <a:ext cx="7772400" cy="1938992"/>
          </a:xfrm>
        </p:spPr>
        <p:txBody>
          <a:bodyPr/>
          <a:lstStyle/>
          <a:p>
            <a:r>
              <a:rPr lang="en-US" dirty="0" smtClean="0"/>
              <a:t>JCTVC-I0264</a:t>
            </a:r>
            <a:br>
              <a:rPr lang="en-US" dirty="0" smtClean="0"/>
            </a:br>
            <a:r>
              <a:rPr lang="en-CA" dirty="0" smtClean="0">
                <a:effectLst/>
              </a:rPr>
              <a:t> </a:t>
            </a:r>
            <a:r>
              <a:rPr lang="en-CA" dirty="0" smtClean="0"/>
              <a:t>AHG5: Harmonized diagonal scans for coefficient coding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3657600" cy="4572000"/>
          </a:xfrm>
        </p:spPr>
        <p:txBody>
          <a:bodyPr/>
          <a:lstStyle/>
          <a:p>
            <a:r>
              <a:rPr lang="en-US" sz="2400" dirty="0" smtClean="0"/>
              <a:t>HM6.0 diagonal scans</a:t>
            </a:r>
          </a:p>
          <a:p>
            <a:pPr lvl="1"/>
            <a:r>
              <a:rPr lang="en-US" sz="2000" dirty="0" smtClean="0"/>
              <a:t>Coefficient Group (CG) scan</a:t>
            </a:r>
          </a:p>
          <a:p>
            <a:pPr lvl="1"/>
            <a:r>
              <a:rPr lang="en-US" sz="2000" dirty="0" smtClean="0"/>
              <a:t>Coefficient scan</a:t>
            </a:r>
          </a:p>
          <a:p>
            <a:r>
              <a:rPr lang="en-US" sz="2400" dirty="0" smtClean="0"/>
              <a:t>Problems</a:t>
            </a:r>
          </a:p>
          <a:p>
            <a:pPr lvl="1"/>
            <a:r>
              <a:rPr lang="en-US" sz="2000" dirty="0" smtClean="0"/>
              <a:t>Need 2x2, 4x4 and 8x8 to generate all patterns</a:t>
            </a:r>
          </a:p>
          <a:p>
            <a:pPr lvl="1"/>
            <a:r>
              <a:rPr lang="en-US" sz="2000" dirty="0" smtClean="0"/>
              <a:t>Extra 8x8 table for 32x32 CG scans</a:t>
            </a:r>
          </a:p>
          <a:p>
            <a:pPr lvl="1"/>
            <a:r>
              <a:rPr lang="en-US" sz="2000" dirty="0" smtClean="0"/>
              <a:t>Only 4x4 is shared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3469458" y="2286000"/>
          <a:ext cx="5788842" cy="4457700"/>
        </p:xfrm>
        <a:graphic>
          <a:graphicData uri="http://schemas.openxmlformats.org/presentationml/2006/ole">
            <p:oleObj spid="_x0000_s4106" name="Document" r:id="rId3" imgW="6812411" imgH="5699923" progId="Word.Document.12">
              <p:embed/>
            </p:oleObj>
          </a:graphicData>
        </a:graphic>
      </p:graphicFrame>
      <p:sp>
        <p:nvSpPr>
          <p:cNvPr id="111" name="Flowchart: Process 110"/>
          <p:cNvSpPr/>
          <p:nvPr/>
        </p:nvSpPr>
        <p:spPr bwMode="auto">
          <a:xfrm>
            <a:off x="6057900" y="800100"/>
            <a:ext cx="2057400" cy="914400"/>
          </a:xfrm>
          <a:prstGeom prst="flowChartProcess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imes New Roman" pitchFamily="18" charset="0"/>
              </a:rPr>
              <a:t>Same sizes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effectLst/>
                <a:latin typeface="Tahoma" pitchFamily="34" charset="0"/>
                <a:cs typeface="Times New Roman" pitchFamily="18" charset="0"/>
              </a:rPr>
              <a:t> but 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cs typeface="Times New Roman" pitchFamily="18" charset="0"/>
              </a:rPr>
              <a:t>different 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effectLst/>
                <a:latin typeface="Tahoma" pitchFamily="34" charset="0"/>
                <a:cs typeface="Times New Roman" pitchFamily="18" charset="0"/>
              </a:rPr>
              <a:t>patterns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14" name="Right Arrow 113"/>
          <p:cNvSpPr/>
          <p:nvPr/>
        </p:nvSpPr>
        <p:spPr bwMode="auto">
          <a:xfrm rot="7870558">
            <a:off x="4514130" y="2352479"/>
            <a:ext cx="1899615" cy="22036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19" name="Right Arrow 118"/>
          <p:cNvSpPr/>
          <p:nvPr/>
        </p:nvSpPr>
        <p:spPr bwMode="auto">
          <a:xfrm rot="5400000">
            <a:off x="5999105" y="3602095"/>
            <a:ext cx="3775190" cy="228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28700"/>
            <a:ext cx="3657600" cy="5486400"/>
          </a:xfrm>
        </p:spPr>
        <p:txBody>
          <a:bodyPr/>
          <a:lstStyle/>
          <a:p>
            <a:r>
              <a:rPr lang="en-US" sz="2400" dirty="0" smtClean="0"/>
              <a:t>Change 32x32 CG scan</a:t>
            </a:r>
          </a:p>
          <a:p>
            <a:pPr lvl="1"/>
            <a:r>
              <a:rPr lang="en-US" sz="2000" dirty="0" smtClean="0"/>
              <a:t>Need 2x2 and 4x4 to generate all patterns</a:t>
            </a:r>
          </a:p>
          <a:p>
            <a:pPr lvl="1"/>
            <a:r>
              <a:rPr lang="en-US" sz="2000" dirty="0" smtClean="0"/>
              <a:t>Scanning tables can be shared for 4x4 and 8x8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Pros</a:t>
            </a:r>
          </a:p>
          <a:p>
            <a:pPr lvl="1"/>
            <a:r>
              <a:rPr lang="en-US" sz="2000" dirty="0" smtClean="0"/>
              <a:t>Remove </a:t>
            </a:r>
            <a:r>
              <a:rPr lang="en-US" sz="2000" dirty="0" smtClean="0"/>
              <a:t>4 branches in decoder.</a:t>
            </a:r>
            <a:endParaRPr lang="en-US" sz="2000" dirty="0" smtClean="0"/>
          </a:p>
          <a:p>
            <a:pPr lvl="1"/>
            <a:r>
              <a:rPr lang="en-US" sz="2000" dirty="0" smtClean="0"/>
              <a:t>Save one 8x8 table.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657600" y="2171700"/>
          <a:ext cx="5697915" cy="4572000"/>
        </p:xfrm>
        <a:graphic>
          <a:graphicData uri="http://schemas.openxmlformats.org/presentationml/2006/ole">
            <p:oleObj spid="_x0000_s20482" name="Document" r:id="rId3" imgW="7047835" imgH="5698845" progId="Word.Document.12">
              <p:embed/>
            </p:oleObj>
          </a:graphicData>
        </a:graphic>
      </p:graphicFrame>
      <p:sp>
        <p:nvSpPr>
          <p:cNvPr id="6" name="Flowchart: Process 5"/>
          <p:cNvSpPr/>
          <p:nvPr/>
        </p:nvSpPr>
        <p:spPr bwMode="auto">
          <a:xfrm>
            <a:off x="6286500" y="685800"/>
            <a:ext cx="2057400" cy="914400"/>
          </a:xfrm>
          <a:prstGeom prst="flowChartProcess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imes New Roman" pitchFamily="18" charset="0"/>
              </a:rPr>
              <a:t>Same sizes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effectLst/>
                <a:latin typeface="Tahoma" pitchFamily="34" charset="0"/>
                <a:cs typeface="Times New Roman" pitchFamily="18" charset="0"/>
              </a:rPr>
              <a:t> and 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cs typeface="Times New Roman" pitchFamily="18" charset="0"/>
              </a:rPr>
              <a:t>same 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effectLst/>
                <a:latin typeface="Tahoma" pitchFamily="34" charset="0"/>
                <a:cs typeface="Times New Roman" pitchFamily="18" charset="0"/>
              </a:rPr>
              <a:t>patterns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7365570">
            <a:off x="5266926" y="2139452"/>
            <a:ext cx="1505162" cy="20215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5400000">
            <a:off x="6006346" y="3480554"/>
            <a:ext cx="4003790" cy="24308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 rot="7625987">
            <a:off x="5485196" y="3842584"/>
            <a:ext cx="800100" cy="1828101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</a:t>
            </a:r>
            <a:r>
              <a:rPr lang="en-US" smtClean="0"/>
              <a:t>&amp;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Compared to HM6.0</a:t>
            </a:r>
            <a:endParaRPr lang="en-US" sz="2000" dirty="0" smtClean="0"/>
          </a:p>
          <a:p>
            <a:r>
              <a:rPr lang="en-US" sz="2400" dirty="0" smtClean="0"/>
              <a:t>Thanks to Qualcomm for cross-checking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28799" y="1714500"/>
          <a:ext cx="5486400" cy="4914906"/>
        </p:xfrm>
        <a:graphic>
          <a:graphicData uri="http://schemas.openxmlformats.org/drawingml/2006/table">
            <a:tbl>
              <a:tblPr/>
              <a:tblGrid>
                <a:gridCol w="936702"/>
                <a:gridCol w="758283"/>
                <a:gridCol w="758283"/>
                <a:gridCol w="758283"/>
                <a:gridCol w="758283"/>
                <a:gridCol w="758283"/>
                <a:gridCol w="758283"/>
              </a:tblGrid>
              <a:tr h="171625"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625"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625"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25"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Main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HE10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625"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625"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25"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Main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HE10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625">
                <a:tc>
                  <a:txBody>
                    <a:bodyPr/>
                    <a:lstStyle/>
                    <a:p>
                      <a:endParaRPr lang="en-US" sz="1050">
                        <a:latin typeface="Times New Roman"/>
                        <a:ea typeface="SimSu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37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365">
                <a:tc>
                  <a:txBody>
                    <a:bodyPr/>
                    <a:lstStyle/>
                    <a:p>
                      <a:pPr marL="0" marR="0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b" hangingPunct="1">
                        <a:lnSpc>
                          <a:spcPts val="8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50" dirty="0">
                        <a:latin typeface="Times New Roman"/>
                        <a:ea typeface="Times New Roman"/>
                      </a:endParaRPr>
                    </a:p>
                  </a:txBody>
                  <a:tcPr marL="6010" marR="6010" marT="601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Harmonize diagonal scans</a:t>
            </a:r>
          </a:p>
          <a:p>
            <a:pPr lvl="1"/>
            <a:r>
              <a:rPr lang="en-US" sz="2000" dirty="0" smtClean="0"/>
              <a:t>CG scans can share patterns with coefficient scans</a:t>
            </a:r>
          </a:p>
          <a:p>
            <a:pPr lvl="1"/>
            <a:r>
              <a:rPr lang="en-US" sz="2000" dirty="0" smtClean="0"/>
              <a:t>Generic and neat design</a:t>
            </a:r>
          </a:p>
          <a:p>
            <a:pPr lvl="1"/>
            <a:r>
              <a:rPr lang="en-US" sz="2000" dirty="0" smtClean="0"/>
              <a:t>Less number of tables and branches in HM and clean text in WD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Proposed to adopt into HEVC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186317</TotalTime>
  <Words>552</Words>
  <Application>Microsoft Office PowerPoint</Application>
  <PresentationFormat>On-screen Show (4:3)</PresentationFormat>
  <Paragraphs>252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Document</vt:lpstr>
      <vt:lpstr>JCTVC-I0264  AHG5: Harmonized diagonal scans for coefficient coding</vt:lpstr>
      <vt:lpstr>Outline</vt:lpstr>
      <vt:lpstr>Introduction</vt:lpstr>
      <vt:lpstr>Proposal</vt:lpstr>
      <vt:lpstr>Proposal &amp; 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</cp:lastModifiedBy>
  <cp:revision>6710</cp:revision>
  <dcterms:created xsi:type="dcterms:W3CDTF">2006-02-22T01:05:12Z</dcterms:created>
  <dcterms:modified xsi:type="dcterms:W3CDTF">2012-04-27T23:01:50Z</dcterms:modified>
</cp:coreProperties>
</file>