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5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610" r:id="rId2"/>
    <p:sldId id="786" r:id="rId3"/>
    <p:sldId id="791" r:id="rId4"/>
    <p:sldId id="787" r:id="rId5"/>
    <p:sldId id="792" r:id="rId6"/>
    <p:sldId id="793" r:id="rId7"/>
    <p:sldId id="790" r:id="rId8"/>
  </p:sldIdLst>
  <p:sldSz cx="9144000" cy="6858000" type="screen4x3"/>
  <p:notesSz cx="6858000" cy="9296400"/>
  <p:embeddedFontLst>
    <p:embeddedFont>
      <p:font typeface="Brush Script MT" pitchFamily="66" charset="0"/>
      <p:italic r:id="rId11"/>
    </p:embeddedFont>
    <p:embeddedFont>
      <p:font typeface="SimSun" pitchFamily="2" charset="-122"/>
      <p:regular r:id="rId12"/>
    </p:embeddedFont>
    <p:embeddedFont>
      <p:font typeface="Century Gothic" pitchFamily="34" charset="0"/>
      <p:regular r:id="rId13"/>
      <p:bold r:id="rId14"/>
      <p:italic r:id="rId15"/>
      <p:boldItalic r:id="rId16"/>
    </p:embeddedFont>
    <p:embeddedFont>
      <p:font typeface="HGP創英角ｺﾞｼｯｸUB" charset="-128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Malgun Gothic" pitchFamily="34" charset="-127"/>
      <p:regular r:id="rId22"/>
      <p:bold r:id="rId23"/>
    </p:embeddedFont>
    <p:embeddedFont>
      <p:font typeface="Times" pitchFamily="18" charset="0"/>
      <p:regular r:id="rId24"/>
      <p:bold r:id="rId25"/>
      <p:italic r:id="rId26"/>
      <p:boldItalic r:id="rId27"/>
    </p:embeddedFont>
    <p:embeddedFont>
      <p:font typeface="Tahoma" pitchFamily="34" charset="0"/>
      <p:regular r:id="rId28"/>
      <p:bold r:id="rId2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9900"/>
    <a:srgbClr val="000099"/>
    <a:srgbClr val="00B0F5"/>
    <a:srgbClr val="C00000"/>
    <a:srgbClr val="CC6600"/>
    <a:srgbClr val="FF9966"/>
    <a:srgbClr val="FFCC99"/>
    <a:srgbClr val="DEA900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57" autoAdjust="0"/>
    <p:restoredTop sz="95878" autoAdjust="0"/>
  </p:normalViewPr>
  <p:slideViewPr>
    <p:cSldViewPr>
      <p:cViewPr>
        <p:scale>
          <a:sx n="96" d="100"/>
          <a:sy n="96" d="100"/>
        </p:scale>
        <p:origin x="-78" y="1194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472103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7901919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D61B-1EC3-480B-A323-2ED816F1C7F3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034DA-F07E-431B-B012-00BE802C1757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EB62-B8E6-4651-8C58-B4B23CFDDBD0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F512-E44F-4B8B-AE78-ECC8873CA47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CC9C7-163F-493F-8516-3263F49EFB87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7E51-3F89-42A4-837F-42F9B13F88BB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97BC-F3E7-49D2-B9C3-576222EED270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51FED-FD7A-43E6-877B-B7435F7224C4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F221-E419-42CD-B0B0-166501054280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3583-B0AF-4A43-8A13-7E5D38907A87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C0B68-2B81-4191-B2C7-E5B440433DC8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5FDDB-1FCF-4613-BFCF-582BE83B0E34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5AD43-C397-4104-AC88-48CCB486FB70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d_3_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781E00A9-A92B-407B-87FB-9FF4660851CC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5/2/2012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391400" y="6553200"/>
            <a:ext cx="1524000" cy="304800"/>
          </a:xfrm>
          <a:noFill/>
        </p:spPr>
        <p:txBody>
          <a:bodyPr/>
          <a:lstStyle/>
          <a:p>
            <a:fld id="{BA990385-194C-4337-B482-A0BD3498B741}" type="slidenum">
              <a:rPr lang="zh-CN" altLang="en-US" smtClean="0">
                <a:ea typeface="SimSun" pitchFamily="2" charset="-122"/>
              </a:rPr>
              <a:pPr/>
              <a:t>1</a:t>
            </a:fld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1992869"/>
            <a:ext cx="7772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+mj-ea"/>
              </a:rPr>
              <a:t>JCTVC-I0263: Extension of HEVC VUI Syntax Structure</a:t>
            </a:r>
            <a:endParaRPr kumimoji="0" lang="en-US" sz="4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entury Gothic" pitchFamily="34" charset="0"/>
              <a:ea typeface="+mj-ea"/>
              <a:cs typeface="HGP創英角ｺﾞｼｯｸUB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219200" y="4191000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Munsi Haque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0070C0"/>
                </a:solidFill>
                <a:latin typeface="Calibri" pitchFamily="34" charset="0"/>
                <a:ea typeface="+mn-ea"/>
                <a:cs typeface="Calibri" pitchFamily="34" charset="0"/>
              </a:rPr>
              <a:t>Ali Tabatabai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April 17,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584775"/>
          </a:xfrm>
        </p:spPr>
        <p:txBody>
          <a:bodyPr/>
          <a:lstStyle/>
          <a:p>
            <a:r>
              <a:rPr lang="en-US" sz="3200" dirty="0" smtClean="0"/>
              <a:t>On VUI Extension - Proposal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4572000"/>
          </a:xfrm>
        </p:spPr>
        <p:txBody>
          <a:bodyPr/>
          <a:lstStyle/>
          <a:p>
            <a:r>
              <a:rPr lang="en-US" sz="2000" dirty="0" smtClean="0"/>
              <a:t>Motivation</a:t>
            </a:r>
          </a:p>
          <a:p>
            <a:pPr lvl="1"/>
            <a:r>
              <a:rPr lang="en-US" sz="1800" dirty="0" smtClean="0"/>
              <a:t>High level syntax merging for the “base” HEVC VUI parameters to include its future extensions for Scalability, Multi-view Coding</a:t>
            </a:r>
          </a:p>
          <a:p>
            <a:pPr lvl="1"/>
            <a:r>
              <a:rPr lang="en-US" sz="1800" dirty="0" smtClean="0"/>
              <a:t>As “base” VUI syntaxes are borrowed from AVC, SVC and MVC VUI extension parameters are also considered for this extension </a:t>
            </a:r>
          </a:p>
          <a:p>
            <a:pPr lvl="1"/>
            <a:r>
              <a:rPr lang="en-US" sz="1800" dirty="0" smtClean="0"/>
              <a:t>Efficient VUI syntax structure design in a unified fashion </a:t>
            </a:r>
          </a:p>
          <a:p>
            <a:endParaRPr lang="en-US" sz="2000" dirty="0" smtClean="0"/>
          </a:p>
          <a:p>
            <a:r>
              <a:rPr lang="en-US" sz="2000" dirty="0" smtClean="0"/>
              <a:t>Highlights in Extension VUI parameters</a:t>
            </a:r>
          </a:p>
          <a:p>
            <a:pPr lvl="1"/>
            <a:r>
              <a:rPr lang="en-CA" sz="1800" dirty="0" smtClean="0"/>
              <a:t>A single 1-bit-flag to differentiate the extension part from “base”</a:t>
            </a:r>
          </a:p>
          <a:p>
            <a:pPr lvl="1"/>
            <a:r>
              <a:rPr lang="en-CA" sz="1800" dirty="0" smtClean="0"/>
              <a:t>For the extension, another 1-bit to differentiate between scalable and multi-view video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152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646113"/>
          </a:xfrm>
        </p:spPr>
        <p:txBody>
          <a:bodyPr/>
          <a:lstStyle/>
          <a:p>
            <a:r>
              <a:rPr lang="en-US" dirty="0" smtClean="0"/>
              <a:t>Current HEVC VUI (CD)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990608"/>
          <a:ext cx="6934200" cy="3273135"/>
        </p:xfrm>
        <a:graphic>
          <a:graphicData uri="http://schemas.openxmlformats.org/drawingml/2006/table">
            <a:tbl>
              <a:tblPr/>
              <a:tblGrid>
                <a:gridCol w="5913089"/>
                <a:gridCol w="1021111"/>
              </a:tblGrid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field_indication_presence_flag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timing_info_present_flag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 timing_info_present_flag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num_units_in_tick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time_scale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fixed_pic_rate_flag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nal_hrd_parameters_present_flag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nal_hrd_parameters_present_flag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hrd_parameters(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vcl_hrd_parameters_present_flag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vcl_hrd_parameters_present_flag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hrd_parameters(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 nal_hrd_parameters_present_flag  | |  vcl_hrd_parameters_present_flag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low_delay_hrd_flag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7003"/>
            <a:ext cx="8534400" cy="954107"/>
          </a:xfrm>
        </p:spPr>
        <p:txBody>
          <a:bodyPr/>
          <a:lstStyle/>
          <a:p>
            <a:r>
              <a:rPr lang="en-US" sz="2800" dirty="0" smtClean="0"/>
              <a:t>Comparison between HEVC VUI &amp; AVC-SVC and MVC VUI-extension parameters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1" y="1295406"/>
          <a:ext cx="8763000" cy="4959873"/>
        </p:xfrm>
        <a:graphic>
          <a:graphicData uri="http://schemas.openxmlformats.org/drawingml/2006/table">
            <a:tbl>
              <a:tblPr/>
              <a:tblGrid>
                <a:gridCol w="738536"/>
                <a:gridCol w="1786397"/>
                <a:gridCol w="2376407"/>
                <a:gridCol w="2426343"/>
                <a:gridCol w="1435317"/>
              </a:tblGrid>
              <a:tr h="270421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Comparison between HEVC VUI &amp; AVC-SVC and MVC VUI-extension parameters  (Annexes E,  G.14, H.14) 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91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 Syntaxes</a:t>
                      </a:r>
                    </a:p>
                  </a:txBody>
                  <a:tcPr marL="4932" marR="4932" marT="49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HEVC</a:t>
                      </a:r>
                    </a:p>
                  </a:txBody>
                  <a:tcPr marL="4932" marR="4932" marT="49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SVC</a:t>
                      </a:r>
                    </a:p>
                  </a:txBody>
                  <a:tcPr marL="4932" marR="4932" marT="49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MVC</a:t>
                      </a:r>
                    </a:p>
                  </a:txBody>
                  <a:tcPr marL="4932" marR="4932" marT="49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Comment</a:t>
                      </a:r>
                    </a:p>
                  </a:txBody>
                  <a:tcPr marL="4932" marR="4932" marT="49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Additional syntax</a:t>
                      </a:r>
                    </a:p>
                  </a:txBody>
                  <a:tcPr marL="4932" marR="4932" marT="49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vui_ext_num_entries_minus1 : </a:t>
                      </a:r>
                      <a:r>
                        <a:rPr lang="en-US" sz="1000" b="0" i="0" u="none" strike="noStrike" dirty="0" err="1" smtClean="0">
                          <a:solidFill>
                            <a:srgbClr val="00B050"/>
                          </a:solidFill>
                          <a:latin typeface="Calibri"/>
                        </a:rPr>
                        <a:t>ue</a:t>
                      </a:r>
                      <a:r>
                        <a:rPr lang="en-US" sz="1000" b="0" i="0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(v)</a:t>
                      </a:r>
                      <a:endParaRPr lang="en-US" sz="1000" b="0" i="0" u="none" strike="noStrike" dirty="0">
                        <a:solidFill>
                          <a:srgbClr val="00B05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vui_mvc_num_ops_minus1 : </a:t>
                      </a:r>
                      <a:r>
                        <a:rPr lang="en-US" sz="1000" b="0" i="0" u="none" strike="noStrike" dirty="0" err="1" smtClean="0">
                          <a:solidFill>
                            <a:srgbClr val="00B050"/>
                          </a:solidFill>
                          <a:latin typeface="Calibri"/>
                        </a:rPr>
                        <a:t>ue</a:t>
                      </a:r>
                      <a:r>
                        <a:rPr lang="en-US" sz="1000" b="0" i="0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(v)</a:t>
                      </a:r>
                      <a:endParaRPr lang="en-US" sz="1000" b="0" i="0" u="none" strike="noStrike" dirty="0">
                        <a:solidFill>
                          <a:srgbClr val="00B05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# of iterations</a:t>
                      </a:r>
                    </a:p>
                  </a:txBody>
                  <a:tcPr marL="4932" marR="4932" marT="49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Iterative Loop, i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= 0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= 0 to vui_ext_num_entries_minus1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= 0 to vui_mvc_num_ops_minus1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syntaxes 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err="1" smtClean="0">
                          <a:solidFill>
                            <a:srgbClr val="00B050"/>
                          </a:solidFill>
                          <a:latin typeface="Calibri"/>
                        </a:rPr>
                        <a:t>vui_ext_temporal_id</a:t>
                      </a:r>
                      <a:r>
                        <a:rPr lang="en-US" sz="1000" b="0" i="0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 smtClean="0">
                          <a:solidFill>
                            <a:srgbClr val="00B05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 ] : u(3)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vui_mvc_temporal_id</a:t>
                      </a:r>
                      <a:r>
                        <a:rPr lang="en-US" sz="10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 ] : u(3)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vui_ext_dependency_id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] : u(3)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vui_mvc_num_target_output_views_minus1[ 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] :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(v)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# of next syntax view_id in MVC case</a:t>
                      </a:r>
                    </a:p>
                  </a:txBody>
                  <a:tcPr marL="4932" marR="4932" marT="49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0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vui_ext_quality_id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] : u(4)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vui_mvc_view_id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][ j ] :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(v)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j=0 to vui_mvc_num_target_output_views_minus1[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] 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Common syntaxes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timing_info_present_flag</a:t>
                      </a:r>
                      <a:endParaRPr lang="en-US" sz="1000" b="0" i="0" u="none" strike="noStrike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vui_ext_timing_info_present_flag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 ]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vui_mvc_timing_info_present_flag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 ]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num_units_in_tick</a:t>
                      </a:r>
                      <a:endParaRPr lang="en-US" sz="1000" b="0" i="0" u="none" strike="noStrike" dirty="0">
                        <a:solidFill>
                          <a:srgbClr val="00B05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vui_ext_num_units_in_tick</a:t>
                      </a:r>
                      <a:r>
                        <a:rPr lang="en-US" sz="10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 ]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vui_mvc_num_units_in_tick</a:t>
                      </a:r>
                      <a:r>
                        <a:rPr lang="en-US" sz="10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 ]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time_scale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vui_ext_time_scale</a:t>
                      </a:r>
                      <a:r>
                        <a:rPr lang="en-US" sz="10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 ]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vui_mvc_time_scale</a:t>
                      </a:r>
                      <a:r>
                        <a:rPr lang="en-US" sz="10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00B05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 ]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fixed_frame_rate_flag</a:t>
                      </a:r>
                      <a:endParaRPr lang="en-US" sz="1000" b="0" i="0" u="none" strike="noStrike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vui_ext_fixed_frame_rate_flag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 ]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vui_mvc_fixed_frame_rate_flag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 ]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 HEVC, frame-&gt;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nal_hrd_parameters_present_flag</a:t>
                      </a:r>
                      <a:endParaRPr lang="en-US" sz="1000" b="0" i="0" u="none" strike="noStrike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vui_ext_nal_hrd_parameters_present_flag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 ] 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vui_mvc_nal_hrd_parameters_present_flag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 ] 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C00000"/>
                          </a:solidFill>
                          <a:latin typeface="Calibri"/>
                        </a:rPr>
                        <a:t>vcl_hrd_parameters_present_flag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C00000"/>
                          </a:solidFill>
                          <a:latin typeface="Calibri"/>
                        </a:rPr>
                        <a:t>vui_ext_vcl_hrd_parameters_present_flag[ i ] 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vui_mvc_vcl_hrd_parameters_present_flag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 ] 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C00000"/>
                          </a:solidFill>
                          <a:latin typeface="Calibri"/>
                        </a:rPr>
                        <a:t>low_delay_hrd_flag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C00000"/>
                          </a:solidFill>
                          <a:latin typeface="Calibri"/>
                        </a:rPr>
                        <a:t>vui_ext_low_delay_hrd_flag[ i ]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vui_mvc_low_delay_hrd_flag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 ]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 smtClean="0">
                          <a:solidFill>
                            <a:srgbClr val="C00000"/>
                          </a:solidFill>
                          <a:latin typeface="Calibri"/>
                        </a:rPr>
                        <a:t>field_indication_presence_flag</a:t>
                      </a:r>
                      <a:r>
                        <a:rPr lang="en-US" sz="1000" b="0" i="0" u="none" strike="noStrike" dirty="0" smtClean="0">
                          <a:solidFill>
                            <a:srgbClr val="C00000"/>
                          </a:solidFill>
                          <a:latin typeface="Calibri"/>
                        </a:rPr>
                        <a:t>  ( or, </a:t>
                      </a:r>
                      <a:r>
                        <a:rPr lang="en-US" sz="1000" b="0" i="0" u="none" strike="noStrike" dirty="0" err="1" smtClean="0">
                          <a:solidFill>
                            <a:srgbClr val="C00000"/>
                          </a:solidFill>
                          <a:latin typeface="Calibri"/>
                        </a:rPr>
                        <a:t>pic_struct_present_flag</a:t>
                      </a:r>
                      <a:r>
                        <a:rPr lang="en-US" sz="1000" b="0" i="0" u="none" strike="noStrike" dirty="0" smtClean="0">
                          <a:solidFill>
                            <a:srgbClr val="C00000"/>
                          </a:solidFill>
                          <a:latin typeface="Calibri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C00000"/>
                          </a:solidFill>
                          <a:latin typeface="Calibri"/>
                        </a:rPr>
                        <a:t>vui_ext_pic_struct_present_flag[ i ] 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vui_mvc_pic_struct_present_flag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[ </a:t>
                      </a:r>
                      <a:r>
                        <a:rPr lang="en-US" sz="1000" b="0" i="0" u="none" strike="noStrike" dirty="0" err="1">
                          <a:solidFill>
                            <a:srgbClr val="C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0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 ] </a:t>
                      </a: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 HEVC,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name is different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32" marR="4932" marT="49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9687"/>
            <a:ext cx="8534400" cy="646113"/>
          </a:xfrm>
        </p:spPr>
        <p:txBody>
          <a:bodyPr/>
          <a:lstStyle/>
          <a:p>
            <a:r>
              <a:rPr lang="en-US" dirty="0" smtClean="0"/>
              <a:t>New HEVC VUI with Extensions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609600"/>
          <a:ext cx="7772400" cy="4541520"/>
        </p:xfrm>
        <a:graphic>
          <a:graphicData uri="http://schemas.openxmlformats.org/drawingml/2006/table">
            <a:tbl>
              <a:tblPr/>
              <a:tblGrid>
                <a:gridCol w="7091809"/>
                <a:gridCol w="680591"/>
              </a:tblGrid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vui_flags_byte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[0]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u(8)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    if((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vui_flags_byte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[0] &amp; 0x1) == 0)    // no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vui_extension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          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vui_num_entries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= 1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    else     //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vui_extensions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          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vui_num_entries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 err="1">
                          <a:latin typeface="Times New Roman"/>
                          <a:ea typeface="Malgun Gothic"/>
                        </a:rPr>
                        <a:t>ue</a:t>
                      </a:r>
                      <a:r>
                        <a:rPr lang="en-GB" sz="1000" b="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    for (i=0; i&lt; vui_num_entries; i++) {  // iterative loop starts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        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if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((</a:t>
                      </a:r>
                      <a:r>
                        <a:rPr lang="en-GB" sz="1000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vui_flags_byte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[0] &amp; 0x1) </a:t>
                      </a:r>
                      <a:r>
                        <a:rPr lang="en-GB" sz="1000" baseline="0" dirty="0" smtClean="0">
                          <a:latin typeface="Times New Roman"/>
                          <a:ea typeface="Malgun Gothic"/>
                          <a:cs typeface="Times New Roman"/>
                        </a:rPr>
                        <a:t> &gt;  0)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  { // </a:t>
                      </a:r>
                      <a:r>
                        <a:rPr lang="en-GB" sz="1000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vui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-extension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	       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vui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_ 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temporal_id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10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        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     if( </a:t>
                      </a:r>
                      <a:r>
                        <a:rPr lang="en-GB" sz="1000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 &gt;0) </a:t>
                      </a:r>
                      <a:r>
                        <a:rPr lang="en-GB" sz="1000" b="1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vui_flags_byte</a:t>
                      </a:r>
                      <a:r>
                        <a:rPr lang="en-GB" sz="10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b="1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latin typeface="Times New Roman"/>
                          <a:ea typeface="Malgun Gothic"/>
                        </a:rPr>
                        <a:t>u(8)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         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     if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((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vui_flags_byte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] &amp;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0x02) 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==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0x00)  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{   // Scalable video only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	         </a:t>
                      </a:r>
                      <a:r>
                        <a:rPr lang="en-GB" sz="10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vui_dependency_id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latin typeface="Times New Roman"/>
                          <a:ea typeface="Malgun Gothic"/>
                        </a:rPr>
                        <a:t>u(3)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	          </a:t>
                      </a:r>
                      <a:r>
                        <a:rPr lang="en-GB" sz="10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vui_quality_id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latin typeface="Times New Roman"/>
                          <a:ea typeface="Malgun Gothic"/>
                        </a:rPr>
                        <a:t>u(4)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        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      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              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else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{   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// Multi-view video only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	          </a:t>
                      </a:r>
                      <a:r>
                        <a:rPr lang="en-GB" sz="10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vui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_ num_target_output_views_minus1[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 err="1">
                          <a:latin typeface="Times New Roman"/>
                          <a:ea typeface="Malgun Gothic"/>
                        </a:rPr>
                        <a:t>ue</a:t>
                      </a:r>
                      <a:r>
                        <a:rPr lang="en-GB" sz="1000" b="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	           </a:t>
                      </a:r>
                      <a:r>
                        <a:rPr lang="en-GB" sz="10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for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 j = 0; j &lt;= vui_num_target_output_views_minus1[ 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]; j++ ) 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latin typeface="Times New Roman"/>
                          <a:ea typeface="Malgun Gothic"/>
                        </a:rPr>
                        <a:t> 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		          </a:t>
                      </a:r>
                      <a:r>
                        <a:rPr lang="en-GB" sz="10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vui_view_id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j 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 err="1">
                          <a:latin typeface="Times New Roman"/>
                          <a:ea typeface="Malgun Gothic"/>
                        </a:rPr>
                        <a:t>ue</a:t>
                      </a:r>
                      <a:r>
                        <a:rPr lang="en-GB" sz="1000" b="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         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      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\           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}  // end of </a:t>
                      </a:r>
                      <a:r>
                        <a:rPr lang="en-GB" sz="1000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vui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-extension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          if((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vui_flags_byte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] &amp;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0x04) 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&gt; 0) {   //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timing_info_present_flag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 smtClean="0">
                          <a:latin typeface="Times New Roman"/>
                          <a:ea typeface="Malgun Gothic"/>
                        </a:rPr>
                        <a:t> 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	    vui_num_units_in_tick[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		    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vui_time_scale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         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	 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if((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vui_flags_byte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] &amp;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0x10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) &gt; 0)   //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nal_hrd_parameters_present_flag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	  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hrd_parameters(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	 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if((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vui_flags_byte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] &amp; 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0x20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) &gt; 0)   //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vcl_hrd_parameters_present_flag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	  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hrd_parameters(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    }   // iterative loop ends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46113"/>
          </a:xfrm>
        </p:spPr>
        <p:txBody>
          <a:bodyPr/>
          <a:lstStyle/>
          <a:p>
            <a:r>
              <a:rPr lang="en-US" dirty="0" smtClean="0"/>
              <a:t>Addition of a new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686800" cy="5486400"/>
          </a:xfrm>
        </p:spPr>
        <p:txBody>
          <a:bodyPr/>
          <a:lstStyle/>
          <a:p>
            <a:r>
              <a:rPr lang="en-US" sz="2000" dirty="0" err="1" smtClean="0"/>
              <a:t>vui_flags_byte</a:t>
            </a:r>
            <a:r>
              <a:rPr lang="en-US" sz="2000" dirty="0" smtClean="0"/>
              <a:t>[</a:t>
            </a:r>
            <a:r>
              <a:rPr lang="en-US" sz="2000" dirty="0" err="1" smtClean="0"/>
              <a:t>i</a:t>
            </a:r>
            <a:r>
              <a:rPr lang="en-US" sz="2000" dirty="0" smtClean="0"/>
              <a:t>], a 1-byte long syntax parameter</a:t>
            </a:r>
          </a:p>
          <a:p>
            <a:pPr lvl="1"/>
            <a:r>
              <a:rPr lang="en-US" sz="1800" dirty="0" smtClean="0"/>
              <a:t>Combines common flags in HEVC VUI and its possible extensions</a:t>
            </a:r>
          </a:p>
          <a:p>
            <a:pPr lvl="1"/>
            <a:r>
              <a:rPr lang="en-US" sz="1800" dirty="0" smtClean="0"/>
              <a:t>One 1-bit flag (</a:t>
            </a:r>
            <a:r>
              <a:rPr lang="en-US" sz="1800" dirty="0" err="1" smtClean="0"/>
              <a:t>vui_ext_flag</a:t>
            </a:r>
            <a:r>
              <a:rPr lang="en-US" sz="1800" dirty="0" smtClean="0"/>
              <a:t>) to differentiate: 0 (base), 1 (extension)</a:t>
            </a:r>
          </a:p>
          <a:p>
            <a:pPr lvl="1"/>
            <a:r>
              <a:rPr lang="en-US" sz="1800" dirty="0" smtClean="0"/>
              <a:t>Distribution of other 7-bits</a:t>
            </a:r>
          </a:p>
          <a:p>
            <a:pPr lvl="2"/>
            <a:r>
              <a:rPr lang="en-US" sz="1600" dirty="0" smtClean="0"/>
              <a:t>For “base”</a:t>
            </a:r>
          </a:p>
          <a:p>
            <a:pPr lvl="3"/>
            <a:r>
              <a:rPr lang="en-US" sz="1400" dirty="0" smtClean="0"/>
              <a:t>1-bit “reserved”</a:t>
            </a:r>
          </a:p>
          <a:p>
            <a:pPr lvl="3"/>
            <a:r>
              <a:rPr lang="en-US" sz="1400" dirty="0" smtClean="0"/>
              <a:t>6 bits for common 1-bit flags</a:t>
            </a:r>
          </a:p>
          <a:p>
            <a:pPr lvl="2"/>
            <a:r>
              <a:rPr lang="en-US" sz="1600" dirty="0" smtClean="0"/>
              <a:t>For “extension”</a:t>
            </a:r>
          </a:p>
          <a:p>
            <a:pPr lvl="3"/>
            <a:r>
              <a:rPr lang="en-US" sz="1400" dirty="0" smtClean="0"/>
              <a:t>1-bit for “extension-type” (Scalability or MVC)</a:t>
            </a:r>
          </a:p>
          <a:p>
            <a:pPr lvl="3"/>
            <a:r>
              <a:rPr lang="en-US" sz="1400" dirty="0" smtClean="0"/>
              <a:t>6-bits for common 1-bit flags</a:t>
            </a:r>
          </a:p>
          <a:p>
            <a:pPr lvl="1"/>
            <a:r>
              <a:rPr lang="en-US" sz="1800" dirty="0" err="1" smtClean="0"/>
              <a:t>vui_flags_byte</a:t>
            </a:r>
            <a:r>
              <a:rPr lang="en-US" sz="1800" dirty="0" smtClean="0"/>
              <a:t>[</a:t>
            </a:r>
            <a:r>
              <a:rPr lang="en-US" sz="1800" dirty="0" err="1" smtClean="0"/>
              <a:t>i</a:t>
            </a:r>
            <a:r>
              <a:rPr lang="en-US" sz="1800" dirty="0" smtClean="0"/>
              <a:t>], an Array</a:t>
            </a:r>
          </a:p>
          <a:p>
            <a:pPr lvl="2"/>
            <a:r>
              <a:rPr lang="en-US" sz="1600" dirty="0" smtClean="0"/>
              <a:t>For “base”, a single parameter (</a:t>
            </a:r>
            <a:r>
              <a:rPr lang="en-US" sz="1600" dirty="0" err="1" smtClean="0"/>
              <a:t>i</a:t>
            </a:r>
            <a:r>
              <a:rPr lang="en-US" sz="1600" dirty="0" smtClean="0"/>
              <a:t>=0)</a:t>
            </a:r>
          </a:p>
          <a:p>
            <a:pPr lvl="2"/>
            <a:r>
              <a:rPr lang="en-US" sz="1600" dirty="0" smtClean="0"/>
              <a:t>For “extension”, an array (</a:t>
            </a:r>
            <a:r>
              <a:rPr lang="en-US" sz="1600" dirty="0" err="1" smtClean="0"/>
              <a:t>i</a:t>
            </a:r>
            <a:r>
              <a:rPr lang="en-US" sz="1600" dirty="0" smtClean="0"/>
              <a:t> = 0 to vui_num_entries-1)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7889"/>
            <a:ext cx="8839200" cy="830997"/>
          </a:xfrm>
        </p:spPr>
        <p:txBody>
          <a:bodyPr/>
          <a:lstStyle/>
          <a:p>
            <a:r>
              <a:rPr lang="en-US" sz="2400" dirty="0" err="1" smtClean="0"/>
              <a:t>vui_flags_byte</a:t>
            </a:r>
            <a:r>
              <a:rPr lang="en-US" sz="2400" dirty="0" smtClean="0"/>
              <a:t> Example : VUI flags Grouping &amp; Extension hooks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1" y="1143000"/>
          <a:ext cx="8381998" cy="2848610"/>
        </p:xfrm>
        <a:graphic>
          <a:graphicData uri="http://schemas.openxmlformats.org/drawingml/2006/table">
            <a:tbl>
              <a:tblPr/>
              <a:tblGrid>
                <a:gridCol w="1432535"/>
                <a:gridCol w="1874013"/>
                <a:gridCol w="1870568"/>
                <a:gridCol w="1721290"/>
                <a:gridCol w="1483592"/>
              </a:tblGrid>
              <a:tr h="40957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vui_flags_byte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9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],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p=assigned bit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HEVC (Base)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i=0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HEVC (Scalability Extension)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i=0 to 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vui_num_entries-1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HEVC (Multi-view Extension)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i=0 to 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vui_num_entries-1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Conditional logics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83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0000 000p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vui_ext_flag (p=0)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vui_ext_flag (p=1)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vui_ext_flag (p=1)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(vui_flags_byte &amp; 0x01) &gt; 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0000 00p0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reserved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vui_ext_flag2 (p=0)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vui_ext_flag2 (p=1)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(vui_flags_byte &amp; 0x02) &gt; 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5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0000 0p00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timing_info_present_flag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timing_info_present_flag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timing_info_present_flag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(vui_flags_byte &amp; 0x04) &gt; 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0000 p000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fixed_pic_rate_flag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fixed_pic_rate_flag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fixed_pic_rate_flag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(vui_flags_byte &amp; 0x0C) ==0x0C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000p 0000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nal_hrd_parameters_present_flag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nal_hrd_parameters_present_flag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nal_hrd_parameters_present_flag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(vui_flags_byte &amp; 0x10) &gt; 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00p0 0000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vcl_hrd_parameters_present 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vcl_hrd_parameters_present 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vcl_hrd_parameters_present 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(vui_flags_byte &amp; 0x20) &gt; 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0p00 0000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low_delay_hrd_flag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low_delay_hrd_flag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low_delay_hrd_flag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(vui_flags_byte &amp; 0x40) &gt; 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p000 0000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field_indication_presence_flag</a:t>
                      </a:r>
                      <a:r>
                        <a:rPr lang="en-US" sz="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(or, </a:t>
                      </a:r>
                      <a:r>
                        <a:rPr lang="en-US" sz="9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pic_struct_present_flag</a:t>
                      </a:r>
                      <a:r>
                        <a:rPr lang="en-US" sz="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pic_struct_present_flag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pic_struct_present_flag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vui_flags_byte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&amp; 0x80) &gt; 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199578</TotalTime>
  <Words>699</Words>
  <Application>Microsoft Office PowerPoint</Application>
  <PresentationFormat>On-screen Show (4:3)</PresentationFormat>
  <Paragraphs>217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Arial</vt:lpstr>
      <vt:lpstr>Brush Script MT</vt:lpstr>
      <vt:lpstr>SimSun</vt:lpstr>
      <vt:lpstr>Times New Roman</vt:lpstr>
      <vt:lpstr>Century Gothic</vt:lpstr>
      <vt:lpstr>HGP創英角ｺﾞｼｯｸUB</vt:lpstr>
      <vt:lpstr>Calibri</vt:lpstr>
      <vt:lpstr>Malgun Gothic</vt:lpstr>
      <vt:lpstr>Times</vt:lpstr>
      <vt:lpstr>Tahoma</vt:lpstr>
      <vt:lpstr>Default Design</vt:lpstr>
      <vt:lpstr>Slide 1</vt:lpstr>
      <vt:lpstr>On VUI Extension - Proposal</vt:lpstr>
      <vt:lpstr>Current HEVC VUI (CD)</vt:lpstr>
      <vt:lpstr>Comparison between HEVC VUI &amp; AVC-SVC and MVC VUI-extension parameters</vt:lpstr>
      <vt:lpstr>New HEVC VUI with Extensions</vt:lpstr>
      <vt:lpstr>Addition of a new syntax</vt:lpstr>
      <vt:lpstr>vui_flags_byte Example : VUI flags Grouping &amp; Extension hooks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munsi</cp:lastModifiedBy>
  <cp:revision>7035</cp:revision>
  <dcterms:created xsi:type="dcterms:W3CDTF">2006-02-22T01:05:12Z</dcterms:created>
  <dcterms:modified xsi:type="dcterms:W3CDTF">2012-05-02T09:34:52Z</dcterms:modified>
</cp:coreProperties>
</file>