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bookmarkIdSeed="5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610" r:id="rId2"/>
    <p:sldId id="786" r:id="rId3"/>
    <p:sldId id="788" r:id="rId4"/>
    <p:sldId id="793" r:id="rId5"/>
    <p:sldId id="791" r:id="rId6"/>
    <p:sldId id="792" r:id="rId7"/>
  </p:sldIdLst>
  <p:sldSz cx="9144000" cy="6858000" type="screen4x3"/>
  <p:notesSz cx="6858000" cy="9296400"/>
  <p:embeddedFontLst>
    <p:embeddedFont>
      <p:font typeface="Brush Script MT" pitchFamily="66" charset="0"/>
      <p:italic r:id="rId10"/>
    </p:embeddedFont>
    <p:embeddedFont>
      <p:font typeface="SimSun" pitchFamily="2" charset="-122"/>
      <p:regular r:id="rId11"/>
    </p:embeddedFont>
    <p:embeddedFont>
      <p:font typeface="Century Gothic" pitchFamily="34" charset="0"/>
      <p:regular r:id="rId12"/>
      <p:bold r:id="rId13"/>
      <p:italic r:id="rId14"/>
      <p:boldItalic r:id="rId15"/>
    </p:embeddedFont>
    <p:embeddedFont>
      <p:font typeface="HGP創英角ｺﾞｼｯｸUB" charset="-128"/>
      <p:regular r:id="rId16"/>
    </p:embeddedFont>
    <p:embeddedFont>
      <p:font typeface="Calibri" pitchFamily="34" charset="0"/>
      <p:regular r:id="rId17"/>
      <p:bold r:id="rId18"/>
      <p:italic r:id="rId19"/>
      <p:boldItalic r:id="rId20"/>
    </p:embeddedFont>
    <p:embeddedFont>
      <p:font typeface="Malgun Gothic" pitchFamily="34" charset="-127"/>
      <p:regular r:id="rId21"/>
      <p:bold r:id="rId22"/>
    </p:embeddedFont>
    <p:embeddedFont>
      <p:font typeface="Times" pitchFamily="18" charset="0"/>
      <p:regular r:id="rId23"/>
      <p:bold r:id="rId24"/>
      <p:italic r:id="rId25"/>
      <p:boldItalic r:id="rId26"/>
    </p:embeddedFont>
    <p:embeddedFont>
      <p:font typeface="Tahoma" pitchFamily="34" charset="0"/>
      <p:regular r:id="rId27"/>
      <p:bold r:id="rId28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CC9900"/>
    <a:srgbClr val="00B0F5"/>
    <a:srgbClr val="C00000"/>
    <a:srgbClr val="CC6600"/>
    <a:srgbClr val="FF9966"/>
    <a:srgbClr val="FFCC99"/>
    <a:srgbClr val="99CCFF"/>
    <a:srgbClr val="DEA900"/>
    <a:srgbClr val="FF505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57" autoAdjust="0"/>
    <p:restoredTop sz="95878" autoAdjust="0"/>
  </p:normalViewPr>
  <p:slideViewPr>
    <p:cSldViewPr>
      <p:cViewPr>
        <p:scale>
          <a:sx n="87" d="100"/>
          <a:sy n="87" d="100"/>
        </p:scale>
        <p:origin x="-702" y="-114"/>
      </p:cViewPr>
      <p:guideLst>
        <p:guide orient="horz" pos="2496"/>
        <p:guide pos="8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2670" y="-84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font" Target="fonts/font17.fntdata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font" Target="fonts/font16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font" Target="fonts/font15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font" Target="fonts/font14.fntdata"/><Relationship Id="rId28" Type="http://schemas.openxmlformats.org/officeDocument/2006/relationships/font" Target="fonts/font19.fntdata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Relationship Id="rId22" Type="http://schemas.openxmlformats.org/officeDocument/2006/relationships/font" Target="fonts/font13.fntdata"/><Relationship Id="rId27" Type="http://schemas.openxmlformats.org/officeDocument/2006/relationships/font" Target="fonts/font18.fntdata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80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80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4FB2E958-B22A-4FFE-9C2F-0B33981F852A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="" xmlns:p14="http://schemas.microsoft.com/office/powerpoint/2010/main" val="14721030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80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2" y="4416427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80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4E4EB9C6-CAA3-4C6F-ACEE-21175F9156D8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="" xmlns:p14="http://schemas.microsoft.com/office/powerpoint/2010/main" val="27901919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4EB9C6-CAA3-4C6F-ACEE-21175F9156D8}" type="slidenum">
              <a:rPr lang="zh-CN" altLang="en-US" smtClean="0"/>
              <a:pPr>
                <a:defRPr/>
              </a:pPr>
              <a:t>2</a:t>
            </a:fld>
            <a:endParaRPr lang="en-US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162"/>
            <a:ext cx="7772400" cy="144655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400800" y="6553200"/>
            <a:ext cx="15240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87A77-87FD-4C0A-BBAD-8340E33A1601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2D61B-1EC3-480B-A323-2ED816F1C7F3}" type="datetime1">
              <a:rPr lang="en-US"/>
              <a:pPr>
                <a:defRPr/>
              </a:pPr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67927-EE31-4772-A5B2-614AF34C17B4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034DA-F07E-431B-B012-00BE802C1757}" type="datetime1">
              <a:rPr lang="en-US"/>
              <a:pPr>
                <a:defRPr/>
              </a:pPr>
              <a:t>4/28/2012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F67CD-EDB0-4F6E-B25C-802A36B1AD1D}" type="datetime1">
              <a:rPr lang="en-US"/>
              <a:pPr>
                <a:defRPr/>
              </a:pPr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06DCD-260C-4407-8B9A-85E59EE8938D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8EB62-B8E6-4651-8C58-B4B23CFDDBD0}" type="datetime1">
              <a:rPr lang="en-US"/>
              <a:pPr>
                <a:defRPr/>
              </a:pPr>
              <a:t>4/28/2012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E5E03-B9CD-4473-B2CD-FFB3FE1908D9}" type="datetime1">
              <a:rPr lang="en-US"/>
              <a:pPr>
                <a:defRPr/>
              </a:pPr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6F512-E44F-4B8B-AE78-ECC8873CA479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CC9C7-163F-493F-8516-3263F49EFB87}" type="datetime1">
              <a:rPr lang="en-US"/>
              <a:pPr>
                <a:defRPr/>
              </a:pPr>
              <a:t>4/28/2012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47E51-3F89-42A4-837F-42F9B13F88BB}" type="datetime1">
              <a:rPr lang="en-US"/>
              <a:pPr>
                <a:defRPr/>
              </a:pPr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2A835-9928-41A2-BDD4-3D5156ECCF30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697BC-F3E7-49D2-B9C3-576222EED270}" type="datetime1">
              <a:rPr lang="en-US"/>
              <a:pPr>
                <a:defRPr/>
              </a:pPr>
              <a:t>4/28/2012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A75EC-D73B-41F3-BAB8-7BB76060A28A}" type="datetime1">
              <a:rPr lang="en-US"/>
              <a:pPr>
                <a:defRPr/>
              </a:pPr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B3616-B7C2-4F70-817A-760B27A1EC51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51FED-FD7A-43E6-877B-B7435F7224C4}" type="datetime1">
              <a:rPr lang="en-US"/>
              <a:pPr>
                <a:defRPr/>
              </a:pPr>
              <a:t>4/28/2012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11A60-ED6A-43CD-B35C-036B8434A263}" type="datetime1">
              <a:rPr lang="en-US"/>
              <a:pPr>
                <a:defRPr/>
              </a:pPr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26052-D9C0-4713-B743-94286532811F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CF221-E419-42CD-B0B0-166501054280}" type="datetime1">
              <a:rPr lang="en-US"/>
              <a:pPr>
                <a:defRPr/>
              </a:pPr>
              <a:t>4/28/2012</a:t>
            </a:fld>
            <a:endParaRPr lang="en-US" altLang="zh-CN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399DD-D3C5-4E4E-B763-1056F74392AB}" type="datetime1">
              <a:rPr lang="en-US"/>
              <a:pPr>
                <a:defRPr/>
              </a:pPr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EBCED-98E8-4442-846C-FC76F46F16C3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23583-B0AF-4A43-8A13-7E5D38907A87}" type="datetime1">
              <a:rPr lang="en-US"/>
              <a:pPr>
                <a:defRPr/>
              </a:pPr>
              <a:t>4/28/2012</a:t>
            </a:fld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D762A-6166-4C37-A941-27EB5144F8D0}" type="datetime1">
              <a:rPr lang="en-US"/>
              <a:pPr>
                <a:defRPr/>
              </a:pPr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53200"/>
            <a:ext cx="16764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50A37-81EF-4D3B-9702-4FA57AD69CD8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C0B68-2B81-4191-B2C7-E5B440433DC8}" type="datetime1">
              <a:rPr lang="en-US"/>
              <a:pPr>
                <a:defRPr/>
              </a:pPr>
              <a:t>4/28/2012</a:t>
            </a:fld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9668E-8512-467B-B2D2-F66B8350CF16}" type="datetime1">
              <a:rPr lang="en-US"/>
              <a:pPr>
                <a:defRPr/>
              </a:pPr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9C1F8-2E1E-4095-ABE5-F02A723B6945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5FDDB-1FCF-4613-BFCF-582BE83B0E34}" type="datetime1">
              <a:rPr lang="en-US"/>
              <a:pPr>
                <a:defRPr/>
              </a:pPr>
              <a:t>4/28/2012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A7308-AE29-4AD1-B346-75E3B76A0A52}" type="datetime1">
              <a:rPr lang="en-US"/>
              <a:pPr>
                <a:defRPr/>
              </a:pPr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28AFF-7D78-435F-AD95-0532BE1A9A57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5AD43-C397-4104-AC88-48CCB486FB70}" type="datetime1">
              <a:rPr lang="en-US"/>
              <a:pPr>
                <a:defRPr/>
              </a:pPr>
              <a:t>4/28/2012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E86B2-64D8-409F-9113-718511DE37B9}" type="datetime1">
              <a:rPr lang="en-US"/>
              <a:pPr>
                <a:defRPr/>
              </a:pPr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d_3_4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534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dirty="0" smtClean="0"/>
              <a:t> ____ __ ____  _____ _____ _____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534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dirty="0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534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553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Brush Script MT" pitchFamily="66" charset="0"/>
                <a:ea typeface="宋体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0FF53AA4-3B65-41B4-87EC-2358243013B4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781E00A9-A92B-407B-87FB-9FF4660851CC}" type="datetime1">
              <a:rPr lang="en-US"/>
              <a:pPr>
                <a:defRPr/>
              </a:pPr>
              <a:t>4/28/2012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D82C6D3D-3535-41AA-AAF4-0864B230E71B}" type="datetime1">
              <a:rPr lang="en-US"/>
              <a:pPr>
                <a:defRPr/>
              </a:pPr>
              <a:t>4/28/2012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+mj-ea"/>
          <a:cs typeface="HGP創英角ｺﾞｼｯｸUB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accent2"/>
          </a:solidFill>
          <a:latin typeface="Calibri" pitchFamily="34" charset="0"/>
          <a:ea typeface="+mn-ea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alibri" pitchFamily="34" charset="0"/>
          <a:ea typeface="HGP創英角ｺﾞｼｯｸUB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996633"/>
          </a:solidFill>
          <a:latin typeface="Calibri" pitchFamily="34" charset="0"/>
          <a:ea typeface="HGP創英角ｺﾞｼｯｸUB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CC0066"/>
          </a:solidFill>
          <a:latin typeface="Calibri" pitchFamily="34" charset="0"/>
          <a:ea typeface="HGP創英角ｺﾞｼｯｸUB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008000"/>
          </a:solidFill>
          <a:latin typeface="Calibri" pitchFamily="34" charset="0"/>
          <a:ea typeface="HGP創英角ｺﾞｼｯｸUB"/>
          <a:cs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391400" y="6553200"/>
            <a:ext cx="1524000" cy="304800"/>
          </a:xfrm>
          <a:noFill/>
        </p:spPr>
        <p:txBody>
          <a:bodyPr/>
          <a:lstStyle/>
          <a:p>
            <a:fld id="{BA990385-194C-4337-B482-A0BD3498B741}" type="slidenum">
              <a:rPr lang="zh-CN" altLang="en-US" smtClean="0">
                <a:ea typeface="SimSun" pitchFamily="2" charset="-122"/>
              </a:rPr>
              <a:pPr/>
              <a:t>1</a:t>
            </a:fld>
            <a:endParaRPr lang="en-US" altLang="zh-CN" dirty="0" smtClean="0">
              <a:ea typeface="SimSun" pitchFamily="2" charset="-122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33400" y="1992869"/>
            <a:ext cx="77724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+mj-ea"/>
              </a:rPr>
              <a:t>Extension of HEVC NAL Unit Syntax Structure</a:t>
            </a:r>
            <a:endParaRPr kumimoji="0" lang="en-US" sz="44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entury Gothic" pitchFamily="34" charset="0"/>
              <a:ea typeface="+mj-ea"/>
              <a:cs typeface="HGP創英角ｺﾞｼｯｸUB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1219200" y="4191000"/>
            <a:ext cx="6705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Munsi Haque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April 22,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534400" cy="584775"/>
          </a:xfrm>
        </p:spPr>
        <p:txBody>
          <a:bodyPr/>
          <a:lstStyle/>
          <a:p>
            <a:r>
              <a:rPr lang="en-US" sz="3200" dirty="0" smtClean="0"/>
              <a:t>On NAL Unit Extension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305800" cy="5638800"/>
          </a:xfrm>
        </p:spPr>
        <p:txBody>
          <a:bodyPr/>
          <a:lstStyle/>
          <a:p>
            <a:r>
              <a:rPr lang="en-US" sz="2000" dirty="0" smtClean="0"/>
              <a:t>Motivation</a:t>
            </a:r>
          </a:p>
          <a:p>
            <a:pPr lvl="1"/>
            <a:r>
              <a:rPr lang="en-US" sz="1800" dirty="0" smtClean="0"/>
              <a:t>High level syntax hooks in the “base” HEVC design for its potential extensions</a:t>
            </a:r>
          </a:p>
          <a:p>
            <a:pPr lvl="1"/>
            <a:r>
              <a:rPr lang="en-US" sz="1800" dirty="0" smtClean="0"/>
              <a:t>Efficient NAL unit header design in a unified fashion with an extension segment</a:t>
            </a:r>
          </a:p>
          <a:p>
            <a:endParaRPr lang="en-US" sz="2000" dirty="0" smtClean="0"/>
          </a:p>
          <a:p>
            <a:r>
              <a:rPr lang="en-US" sz="2000" dirty="0" smtClean="0"/>
              <a:t>Highlights in Extension Segment</a:t>
            </a:r>
          </a:p>
          <a:p>
            <a:pPr lvl="1"/>
            <a:r>
              <a:rPr lang="en-CA" sz="1800" dirty="0" smtClean="0"/>
              <a:t>A </a:t>
            </a:r>
            <a:r>
              <a:rPr lang="en-CA" sz="1800" b="1" dirty="0"/>
              <a:t>Generic </a:t>
            </a:r>
            <a:r>
              <a:rPr lang="en-CA" sz="1800" dirty="0"/>
              <a:t>type of extension to include HEVC </a:t>
            </a:r>
            <a:r>
              <a:rPr lang="en-CA" sz="1800" dirty="0" smtClean="0"/>
              <a:t>NAL Unit extension syntax elements</a:t>
            </a:r>
            <a:endParaRPr lang="en-CA" sz="1800" dirty="0"/>
          </a:p>
          <a:p>
            <a:pPr lvl="1"/>
            <a:r>
              <a:rPr lang="en-CA" sz="1800" dirty="0"/>
              <a:t>A single1-bit-flag to differentiate the extension part from “base”</a:t>
            </a:r>
          </a:p>
          <a:p>
            <a:pPr lvl="1"/>
            <a:r>
              <a:rPr lang="en-CA" sz="1800" dirty="0" smtClean="0"/>
              <a:t>Syntax parameters are register-type with fixed-sizes (2 to 3 bytes long)</a:t>
            </a:r>
          </a:p>
          <a:p>
            <a:pPr lvl="1"/>
            <a:r>
              <a:rPr lang="en-CA" sz="1800" b="1" i="1" dirty="0" smtClean="0"/>
              <a:t>Address </a:t>
            </a:r>
            <a:r>
              <a:rPr lang="en-CA" sz="1800" b="1" i="1" dirty="0"/>
              <a:t>various </a:t>
            </a:r>
            <a:r>
              <a:rPr lang="en-CA" sz="1800" b="1" i="1" dirty="0" smtClean="0"/>
              <a:t>extension combinations </a:t>
            </a:r>
            <a:r>
              <a:rPr lang="en-CA" sz="1800" b="1" i="1" dirty="0"/>
              <a:t>of scalability and multi-view coding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315200" y="6553200"/>
            <a:ext cx="1676400" cy="304800"/>
          </a:xfrm>
        </p:spPr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2</a:t>
            </a:fld>
            <a:endParaRPr lang="en-US" altLang="zh-CN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534400" cy="584775"/>
          </a:xfrm>
        </p:spPr>
        <p:txBody>
          <a:bodyPr/>
          <a:lstStyle/>
          <a:p>
            <a:r>
              <a:rPr lang="en-US" sz="3200" dirty="0" smtClean="0"/>
              <a:t>HEVC NAL Unit &amp; Extension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315200" y="6553200"/>
            <a:ext cx="1676400" cy="304800"/>
          </a:xfrm>
        </p:spPr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3</a:t>
            </a:fld>
            <a:endParaRPr lang="en-US" altLang="zh-CN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56873698"/>
              </p:ext>
            </p:extLst>
          </p:nvPr>
        </p:nvGraphicFramePr>
        <p:xfrm>
          <a:off x="4571999" y="945605"/>
          <a:ext cx="4419600" cy="5247691"/>
        </p:xfrm>
        <a:graphic>
          <a:graphicData uri="http://schemas.openxmlformats.org/drawingml/2006/table">
            <a:tbl>
              <a:tblPr/>
              <a:tblGrid>
                <a:gridCol w="3742635"/>
                <a:gridCol w="676965"/>
              </a:tblGrid>
              <a:tr h="22860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dirty="0" err="1">
                          <a:latin typeface="Times New Roman"/>
                          <a:ea typeface="Malgun Gothic"/>
                          <a:cs typeface="Times New Roman"/>
                        </a:rPr>
                        <a:t>nal_unit</a:t>
                      </a:r>
                      <a:r>
                        <a:rPr lang="en-GB" sz="900" dirty="0">
                          <a:latin typeface="Times New Roman"/>
                          <a:ea typeface="Malgun Gothic"/>
                          <a:cs typeface="Times New Roman"/>
                        </a:rPr>
                        <a:t>( </a:t>
                      </a:r>
                      <a:r>
                        <a:rPr lang="en-GB" sz="900" dirty="0" err="1">
                          <a:latin typeface="Times New Roman"/>
                          <a:ea typeface="Malgun Gothic"/>
                          <a:cs typeface="Times New Roman"/>
                        </a:rPr>
                        <a:t>NumBytesInNALunit</a:t>
                      </a:r>
                      <a:r>
                        <a:rPr lang="en-GB" sz="900" dirty="0">
                          <a:latin typeface="Times New Roman"/>
                          <a:ea typeface="Malgun Gothic"/>
                          <a:cs typeface="Times New Roman"/>
                        </a:rPr>
                        <a:t> ) {</a:t>
                      </a:r>
                      <a:endParaRPr lang="en-US" sz="9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1">
                          <a:latin typeface="Times New Roman"/>
                          <a:ea typeface="Malgun Gothic"/>
                        </a:rPr>
                        <a:t>Descriptor</a:t>
                      </a:r>
                      <a:endParaRPr lang="en-US" sz="900" b="1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forbidden_zero_bit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f(1)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	nal_ref_flag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900" b="1" dirty="0" err="1">
                          <a:latin typeface="Times New Roman"/>
                          <a:ea typeface="Malgun Gothic"/>
                          <a:cs typeface="Times New Roman"/>
                        </a:rPr>
                        <a:t>nal_unit_type</a:t>
                      </a:r>
                      <a:endParaRPr lang="en-US" sz="9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u(6)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NumBytesInRBSP = 0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87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  </a:t>
                      </a:r>
                      <a:r>
                        <a:rPr lang="en-GB" sz="900" b="1" dirty="0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 </a:t>
                      </a:r>
                      <a:r>
                        <a:rPr lang="en-GB" sz="900" b="1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nal_byte_1</a:t>
                      </a:r>
                      <a:endParaRPr lang="en-US" sz="9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u(8)</a:t>
                      </a:r>
                      <a:endParaRPr lang="en-US" sz="900" b="1" dirty="0">
                        <a:solidFill>
                          <a:srgbClr val="FF000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dirty="0">
                          <a:latin typeface="Times New Roman"/>
                          <a:ea typeface="Malgun Gothic"/>
                          <a:cs typeface="Times New Roman"/>
                        </a:rPr>
                        <a:t>	if ((nal_byte_1 &amp; </a:t>
                      </a:r>
                      <a:r>
                        <a:rPr lang="en-GB" sz="900" dirty="0" smtClean="0">
                          <a:latin typeface="Times New Roman"/>
                          <a:ea typeface="Malgun Gothic"/>
                          <a:cs typeface="Times New Roman"/>
                        </a:rPr>
                        <a:t>8) &gt; 0)   {  // Extension part</a:t>
                      </a:r>
                      <a:endParaRPr lang="en-US" sz="9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 dirty="0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        </a:t>
                      </a:r>
                      <a:r>
                        <a:rPr lang="en-GB" sz="900" b="1" dirty="0" err="1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nal_flag_set</a:t>
                      </a:r>
                      <a:endParaRPr lang="en-US" sz="900" dirty="0">
                        <a:solidFill>
                          <a:srgbClr val="FF0000"/>
                        </a:solidFill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 dirty="0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u(8)</a:t>
                      </a:r>
                      <a:endParaRPr lang="en-US" sz="900" b="1" dirty="0">
                        <a:solidFill>
                          <a:srgbClr val="FF000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aseline="0" dirty="0" smtClean="0">
                          <a:latin typeface="Times New Roman"/>
                          <a:ea typeface="Malgun Gothic"/>
                          <a:cs typeface="Times New Roman"/>
                        </a:rPr>
                        <a:t>         </a:t>
                      </a:r>
                      <a:r>
                        <a:rPr lang="en-GB" sz="900" dirty="0" smtClean="0">
                          <a:latin typeface="Times New Roman"/>
                          <a:ea typeface="Malgun Gothic"/>
                          <a:cs typeface="Times New Roman"/>
                        </a:rPr>
                        <a:t>if ((nal_byte_1 &amp; 16) ==0)   {</a:t>
                      </a:r>
                      <a:endParaRPr lang="en-US" sz="900" dirty="0">
                        <a:solidFill>
                          <a:srgbClr val="FF0000"/>
                        </a:solidFill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900" dirty="0">
                        <a:solidFill>
                          <a:srgbClr val="FF000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       </a:t>
                      </a:r>
                      <a:r>
                        <a:rPr lang="en-GB" sz="9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       </a:t>
                      </a:r>
                      <a:r>
                        <a:rPr lang="en-GB" sz="9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nal_bytes_2</a:t>
                      </a:r>
                      <a:endParaRPr lang="en-US" sz="900" dirty="0">
                        <a:solidFill>
                          <a:srgbClr val="FF0000"/>
                        </a:solidFill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u(16)</a:t>
                      </a:r>
                      <a:endParaRPr lang="en-US" sz="900" dirty="0">
                        <a:solidFill>
                          <a:srgbClr val="FF0000"/>
                        </a:solidFill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dirty="0">
                          <a:latin typeface="Times New Roman"/>
                          <a:ea typeface="Malgun Gothic"/>
                          <a:cs typeface="Times New Roman"/>
                        </a:rPr>
                        <a:t>       </a:t>
                      </a:r>
                      <a:r>
                        <a:rPr lang="en-GB" sz="900" dirty="0" smtClean="0">
                          <a:latin typeface="Times New Roman"/>
                          <a:ea typeface="Malgun Gothic"/>
                          <a:cs typeface="Times New Roman"/>
                        </a:rPr>
                        <a:t>         </a:t>
                      </a:r>
                      <a:r>
                        <a:rPr lang="en-GB" sz="900" dirty="0" err="1">
                          <a:latin typeface="Times New Roman"/>
                          <a:ea typeface="Malgun Gothic"/>
                          <a:cs typeface="Times New Roman"/>
                        </a:rPr>
                        <a:t>NumBytesInRBSP</a:t>
                      </a:r>
                      <a:r>
                        <a:rPr lang="en-GB" sz="900" dirty="0">
                          <a:latin typeface="Times New Roman"/>
                          <a:ea typeface="Malgun Gothic"/>
                          <a:cs typeface="Times New Roman"/>
                        </a:rPr>
                        <a:t> +=3</a:t>
                      </a:r>
                      <a:endParaRPr lang="en-US" sz="9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   </a:t>
                      </a:r>
                      <a:r>
                        <a:rPr lang="en-GB" sz="900" dirty="0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       </a:t>
                      </a:r>
                      <a:r>
                        <a:rPr lang="en-GB" sz="90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}</a:t>
                      </a:r>
                      <a:endParaRPr lang="en-US" sz="9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highlight>
                          <a:srgbClr val="FFFF00"/>
                        </a:highlight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aseline="0" dirty="0" smtClean="0">
                          <a:latin typeface="Times New Roman"/>
                          <a:ea typeface="Malgun Gothic"/>
                          <a:cs typeface="Times New Roman"/>
                        </a:rPr>
                        <a:t>          else </a:t>
                      </a:r>
                      <a:r>
                        <a:rPr lang="en-GB" sz="900" dirty="0" smtClean="0">
                          <a:latin typeface="Times New Roman"/>
                          <a:ea typeface="Malgun Gothic"/>
                          <a:cs typeface="Times New Roman"/>
                        </a:rPr>
                        <a:t>{</a:t>
                      </a:r>
                      <a:endParaRPr lang="en-US" sz="9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 dirty="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       </a:t>
                      </a:r>
                      <a:r>
                        <a:rPr lang="en-GB" sz="9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      </a:t>
                      </a:r>
                      <a:r>
                        <a:rPr lang="en-GB" sz="9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nal_bytes_3</a:t>
                      </a:r>
                      <a:endParaRPr lang="en-US" sz="900" dirty="0">
                        <a:solidFill>
                          <a:srgbClr val="FF0000"/>
                        </a:solidFill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u(24)</a:t>
                      </a:r>
                      <a:endParaRPr lang="en-US" sz="900" dirty="0">
                        <a:solidFill>
                          <a:srgbClr val="FF0000"/>
                        </a:solidFill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dirty="0">
                          <a:latin typeface="Times New Roman"/>
                          <a:ea typeface="Malgun Gothic"/>
                          <a:cs typeface="Times New Roman"/>
                        </a:rPr>
                        <a:t>         </a:t>
                      </a:r>
                      <a:r>
                        <a:rPr lang="en-GB" sz="900" dirty="0" smtClean="0">
                          <a:latin typeface="Times New Roman"/>
                          <a:ea typeface="Malgun Gothic"/>
                          <a:cs typeface="Times New Roman"/>
                        </a:rPr>
                        <a:t>      </a:t>
                      </a:r>
                      <a:r>
                        <a:rPr lang="en-GB" sz="900" dirty="0" err="1" smtClean="0">
                          <a:latin typeface="Times New Roman"/>
                          <a:ea typeface="Malgun Gothic"/>
                          <a:cs typeface="Times New Roman"/>
                        </a:rPr>
                        <a:t>NumBytesInRBSP</a:t>
                      </a:r>
                      <a:r>
                        <a:rPr lang="en-GB" sz="900" dirty="0" smtClean="0"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GB" sz="900" dirty="0">
                          <a:latin typeface="Times New Roman"/>
                          <a:ea typeface="Malgun Gothic"/>
                          <a:cs typeface="Times New Roman"/>
                        </a:rPr>
                        <a:t>+=4</a:t>
                      </a:r>
                      <a:endParaRPr lang="en-US" sz="9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    </a:t>
                      </a:r>
                      <a:r>
                        <a:rPr lang="en-GB" sz="900" dirty="0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      </a:t>
                      </a:r>
                      <a:r>
                        <a:rPr lang="en-GB" sz="90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}</a:t>
                      </a:r>
                      <a:endParaRPr lang="en-US" sz="9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 dirty="0">
                        <a:highlight>
                          <a:srgbClr val="FFFF00"/>
                        </a:highlight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dirty="0" smtClean="0">
                          <a:latin typeface="Times"/>
                          <a:ea typeface="Malgun Gothic"/>
                          <a:cs typeface="Times New Roman"/>
                        </a:rPr>
                        <a:t>     }</a:t>
                      </a:r>
                      <a:endParaRPr lang="en-US" sz="9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 dirty="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dirty="0">
                          <a:latin typeface="Times New Roman"/>
                          <a:ea typeface="Malgun Gothic"/>
                          <a:cs typeface="Times New Roman"/>
                        </a:rPr>
                        <a:t>     </a:t>
                      </a:r>
                      <a:r>
                        <a:rPr lang="en-GB" sz="900" dirty="0" err="1">
                          <a:latin typeface="Times New Roman"/>
                          <a:ea typeface="Malgun Gothic"/>
                          <a:cs typeface="Times New Roman"/>
                        </a:rPr>
                        <a:t>NumBytesInRBSP</a:t>
                      </a:r>
                      <a:r>
                        <a:rPr lang="en-GB" sz="900" dirty="0">
                          <a:latin typeface="Times New Roman"/>
                          <a:ea typeface="Malgun Gothic"/>
                          <a:cs typeface="Times New Roman"/>
                        </a:rPr>
                        <a:t> += 1</a:t>
                      </a:r>
                      <a:endParaRPr lang="en-US" sz="9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for( i = nalUnitHeaderBytes; i &lt; NumBytesInNALunit; i++ ) {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 dirty="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91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dirty="0">
                          <a:latin typeface="Times New Roman"/>
                          <a:ea typeface="Malgun Gothic"/>
                          <a:cs typeface="Times New Roman"/>
                        </a:rPr>
                        <a:t>		if( </a:t>
                      </a:r>
                      <a:r>
                        <a:rPr lang="en-GB" sz="900" dirty="0" err="1"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900" dirty="0">
                          <a:latin typeface="Times New Roman"/>
                          <a:ea typeface="Malgun Gothic"/>
                          <a:cs typeface="Times New Roman"/>
                        </a:rPr>
                        <a:t> + 2 &lt; </a:t>
                      </a:r>
                      <a:r>
                        <a:rPr lang="en-GB" sz="900" dirty="0" err="1">
                          <a:latin typeface="Times New Roman"/>
                          <a:ea typeface="Malgun Gothic"/>
                          <a:cs typeface="Times New Roman"/>
                        </a:rPr>
                        <a:t>NumBytesInNALunit</a:t>
                      </a:r>
                      <a:r>
                        <a:rPr lang="en-GB" sz="900" dirty="0">
                          <a:latin typeface="Times New Roman"/>
                          <a:ea typeface="Malgun Gothic"/>
                          <a:cs typeface="Times New Roman"/>
                        </a:rPr>
                        <a:t> &amp;&amp; </a:t>
                      </a:r>
                      <a:r>
                        <a:rPr lang="en-GB" sz="900" dirty="0" err="1">
                          <a:latin typeface="Times New Roman"/>
                          <a:ea typeface="Malgun Gothic"/>
                          <a:cs typeface="Times New Roman"/>
                        </a:rPr>
                        <a:t>next_bits</a:t>
                      </a:r>
                      <a:r>
                        <a:rPr lang="en-GB" sz="900" dirty="0">
                          <a:latin typeface="Times New Roman"/>
                          <a:ea typeface="Malgun Gothic"/>
                          <a:cs typeface="Times New Roman"/>
                        </a:rPr>
                        <a:t>( 24 )  = =  0x000003 ) {</a:t>
                      </a:r>
                      <a:endParaRPr lang="en-US" sz="9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rbsp_byte[</a:t>
                      </a: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 NumBytesInRBSP++ 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>
                          <a:latin typeface="Times New Roman"/>
                          <a:ea typeface="Malgun Gothic"/>
                        </a:rPr>
                        <a:t>b(8)</a:t>
                      </a:r>
                      <a:endParaRPr lang="en-US" sz="900" dirty="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rbsp_byte[</a:t>
                      </a: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 NumBytesInRBSP++ 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b(8)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		i += 2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emulation_prevention_three_byte</a:t>
                      </a: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  /* equal to 0x03 */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latin typeface="Times New Roman"/>
                          <a:ea typeface="Malgun Gothic"/>
                        </a:rPr>
                        <a:t>f(8)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	} else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rbsp_byte[</a:t>
                      </a: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 NumBytesInRBSP++ 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>
                          <a:latin typeface="Times New Roman"/>
                          <a:ea typeface="Malgun Gothic"/>
                        </a:rPr>
                        <a:t>b(8)</a:t>
                      </a:r>
                      <a:endParaRPr lang="en-US" sz="900" dirty="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dirty="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410200" y="609600"/>
            <a:ext cx="28216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Proposed NAL </a:t>
            </a:r>
            <a:r>
              <a:rPr lang="en-US" b="1" dirty="0"/>
              <a:t>Unit </a:t>
            </a:r>
            <a:r>
              <a:rPr lang="en-US" b="1" dirty="0" smtClean="0"/>
              <a:t>with Extension</a:t>
            </a:r>
            <a:endParaRPr lang="en-US" b="1" dirty="0"/>
          </a:p>
        </p:txBody>
      </p:sp>
      <p:sp>
        <p:nvSpPr>
          <p:cNvPr id="16" name="Rectangle 15"/>
          <p:cNvSpPr/>
          <p:nvPr/>
        </p:nvSpPr>
        <p:spPr>
          <a:xfrm>
            <a:off x="933833" y="609600"/>
            <a:ext cx="17331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HEVC NAL </a:t>
            </a:r>
            <a:r>
              <a:rPr lang="en-US" b="1" dirty="0"/>
              <a:t>Unit </a:t>
            </a:r>
            <a:r>
              <a:rPr lang="en-US" b="1" dirty="0" smtClean="0"/>
              <a:t>(CD)</a:t>
            </a:r>
            <a:endParaRPr lang="en-US" b="1" dirty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36098545"/>
              </p:ext>
            </p:extLst>
          </p:nvPr>
        </p:nvGraphicFramePr>
        <p:xfrm>
          <a:off x="152399" y="945605"/>
          <a:ext cx="4038601" cy="3359263"/>
        </p:xfrm>
        <a:graphic>
          <a:graphicData uri="http://schemas.openxmlformats.org/drawingml/2006/table">
            <a:tbl>
              <a:tblPr/>
              <a:tblGrid>
                <a:gridCol w="3352800"/>
                <a:gridCol w="685801"/>
              </a:tblGrid>
              <a:tr h="22860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dirty="0" err="1">
                          <a:latin typeface="Times New Roman"/>
                          <a:ea typeface="Malgun Gothic"/>
                          <a:cs typeface="Times New Roman"/>
                        </a:rPr>
                        <a:t>nal_unit</a:t>
                      </a:r>
                      <a:r>
                        <a:rPr lang="en-GB" sz="900" dirty="0">
                          <a:latin typeface="Times New Roman"/>
                          <a:ea typeface="Malgun Gothic"/>
                          <a:cs typeface="Times New Roman"/>
                        </a:rPr>
                        <a:t>( </a:t>
                      </a:r>
                      <a:r>
                        <a:rPr lang="en-GB" sz="900" dirty="0" err="1">
                          <a:latin typeface="Times New Roman"/>
                          <a:ea typeface="Malgun Gothic"/>
                          <a:cs typeface="Times New Roman"/>
                        </a:rPr>
                        <a:t>NumBytesInNALunit</a:t>
                      </a:r>
                      <a:r>
                        <a:rPr lang="en-GB" sz="900" dirty="0">
                          <a:latin typeface="Times New Roman"/>
                          <a:ea typeface="Malgun Gothic"/>
                          <a:cs typeface="Times New Roman"/>
                        </a:rPr>
                        <a:t> ) {</a:t>
                      </a:r>
                      <a:endParaRPr lang="en-US" sz="9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1">
                          <a:latin typeface="Times New Roman"/>
                          <a:ea typeface="Malgun Gothic"/>
                        </a:rPr>
                        <a:t>Descriptor</a:t>
                      </a:r>
                      <a:endParaRPr lang="en-US" sz="900" b="1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900" b="1" dirty="0" err="1">
                          <a:latin typeface="Times New Roman"/>
                          <a:ea typeface="Malgun Gothic"/>
                          <a:cs typeface="Times New Roman"/>
                        </a:rPr>
                        <a:t>forbidden_zero_bit</a:t>
                      </a:r>
                      <a:endParaRPr lang="en-US" sz="9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>
                          <a:latin typeface="Times New Roman"/>
                          <a:ea typeface="Malgun Gothic"/>
                        </a:rPr>
                        <a:t>f(1)</a:t>
                      </a:r>
                      <a:endParaRPr lang="en-US" sz="900" dirty="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900" b="1" dirty="0" err="1">
                          <a:latin typeface="Times New Roman"/>
                          <a:ea typeface="Malgun Gothic"/>
                          <a:cs typeface="Times New Roman"/>
                        </a:rPr>
                        <a:t>nal_ref_flag</a:t>
                      </a:r>
                      <a:endParaRPr lang="en-US" sz="9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900" dirty="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900" b="1" dirty="0" err="1">
                          <a:latin typeface="Times New Roman"/>
                          <a:ea typeface="Malgun Gothic"/>
                          <a:cs typeface="Times New Roman"/>
                        </a:rPr>
                        <a:t>nal_unit_type</a:t>
                      </a:r>
                      <a:endParaRPr lang="en-US" sz="9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>
                          <a:latin typeface="Times New Roman"/>
                          <a:ea typeface="Malgun Gothic"/>
                        </a:rPr>
                        <a:t>u(6)</a:t>
                      </a:r>
                      <a:endParaRPr lang="en-US" sz="900" dirty="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900" dirty="0" err="1">
                          <a:latin typeface="Times New Roman"/>
                          <a:ea typeface="Malgun Gothic"/>
                          <a:cs typeface="Times New Roman"/>
                        </a:rPr>
                        <a:t>NumBytesInRBSP</a:t>
                      </a:r>
                      <a:r>
                        <a:rPr lang="en-GB" sz="900" dirty="0">
                          <a:latin typeface="Times New Roman"/>
                          <a:ea typeface="Malgun Gothic"/>
                          <a:cs typeface="Times New Roman"/>
                        </a:rPr>
                        <a:t> = 0</a:t>
                      </a:r>
                      <a:endParaRPr lang="en-US" sz="9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 dirty="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87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900" b="1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temporal_id</a:t>
                      </a:r>
                      <a:endParaRPr lang="en-US" sz="9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u(3)</a:t>
                      </a:r>
                      <a:endParaRPr lang="en-US" sz="900" b="1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dirty="0">
                          <a:solidFill>
                            <a:srgbClr val="000099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900" b="1" dirty="0">
                          <a:solidFill>
                            <a:srgbClr val="000099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reserved_one_5bits</a:t>
                      </a:r>
                      <a:endParaRPr lang="en-US" sz="900" dirty="0">
                        <a:solidFill>
                          <a:srgbClr val="000099"/>
                        </a:solidFill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0" dirty="0">
                          <a:solidFill>
                            <a:srgbClr val="000099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u(5)</a:t>
                      </a:r>
                      <a:endParaRPr lang="en-US" sz="900" b="1" dirty="0">
                        <a:solidFill>
                          <a:srgbClr val="000099"/>
                        </a:solidFill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dirty="0">
                          <a:latin typeface="Times New Roman"/>
                          <a:ea typeface="Malgun Gothic"/>
                          <a:cs typeface="Times New Roman"/>
                        </a:rPr>
                        <a:t>	for( </a:t>
                      </a:r>
                      <a:r>
                        <a:rPr lang="en-GB" sz="900" dirty="0" err="1"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900" dirty="0">
                          <a:latin typeface="Times New Roman"/>
                          <a:ea typeface="Malgun Gothic"/>
                          <a:cs typeface="Times New Roman"/>
                        </a:rPr>
                        <a:t> = </a:t>
                      </a:r>
                      <a:r>
                        <a:rPr lang="en-GB" sz="900" dirty="0" err="1">
                          <a:latin typeface="Times New Roman"/>
                          <a:ea typeface="Malgun Gothic"/>
                          <a:cs typeface="Times New Roman"/>
                        </a:rPr>
                        <a:t>nalUnitHeaderBytes</a:t>
                      </a:r>
                      <a:r>
                        <a:rPr lang="en-GB" sz="900" dirty="0">
                          <a:latin typeface="Times New Roman"/>
                          <a:ea typeface="Malgun Gothic"/>
                          <a:cs typeface="Times New Roman"/>
                        </a:rPr>
                        <a:t>; </a:t>
                      </a:r>
                      <a:r>
                        <a:rPr lang="en-GB" sz="900" dirty="0" err="1"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900" dirty="0">
                          <a:latin typeface="Times New Roman"/>
                          <a:ea typeface="Malgun Gothic"/>
                          <a:cs typeface="Times New Roman"/>
                        </a:rPr>
                        <a:t> &lt; </a:t>
                      </a:r>
                      <a:r>
                        <a:rPr lang="en-GB" sz="900" dirty="0" err="1">
                          <a:latin typeface="Times New Roman"/>
                          <a:ea typeface="Malgun Gothic"/>
                          <a:cs typeface="Times New Roman"/>
                        </a:rPr>
                        <a:t>NumBytesInNALunit</a:t>
                      </a:r>
                      <a:r>
                        <a:rPr lang="en-GB" sz="900" dirty="0">
                          <a:latin typeface="Times New Roman"/>
                          <a:ea typeface="Malgun Gothic"/>
                          <a:cs typeface="Times New Roman"/>
                        </a:rPr>
                        <a:t>; </a:t>
                      </a:r>
                      <a:r>
                        <a:rPr lang="en-GB" sz="900" dirty="0" err="1"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900" dirty="0">
                          <a:latin typeface="Times New Roman"/>
                          <a:ea typeface="Malgun Gothic"/>
                          <a:cs typeface="Times New Roman"/>
                        </a:rPr>
                        <a:t>++ ) {</a:t>
                      </a:r>
                      <a:endParaRPr lang="en-US" sz="9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b="0" dirty="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22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	if( i + 2 &lt; NumBytesInNALunit &amp;&amp; next_bits( 24 )  = =  0x000003 ) {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dirty="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rbsp_byte[</a:t>
                      </a: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 NumBytesInRBSP++ 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>
                          <a:latin typeface="Times New Roman"/>
                          <a:ea typeface="Malgun Gothic"/>
                        </a:rPr>
                        <a:t>b(8)</a:t>
                      </a:r>
                      <a:endParaRPr lang="en-US" sz="900" dirty="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rbsp_byte[</a:t>
                      </a: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 NumBytesInRBSP++ 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>
                          <a:latin typeface="Times New Roman"/>
                          <a:ea typeface="Malgun Gothic"/>
                        </a:rPr>
                        <a:t>b(8)</a:t>
                      </a:r>
                      <a:endParaRPr lang="en-US" sz="900" dirty="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		i += 2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dirty="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emulation_prevention_three_byte</a:t>
                      </a: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  /* equal to 0x03 */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>
                          <a:latin typeface="Times New Roman"/>
                          <a:ea typeface="Malgun Gothic"/>
                        </a:rPr>
                        <a:t>f(8)</a:t>
                      </a:r>
                      <a:endParaRPr lang="en-US" sz="900" dirty="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	} else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dirty="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rbsp_byte[</a:t>
                      </a: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 NumBytesInRBSP++ 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>
                          <a:latin typeface="Times New Roman"/>
                          <a:ea typeface="Malgun Gothic"/>
                        </a:rPr>
                        <a:t>b(8)</a:t>
                      </a:r>
                      <a:endParaRPr lang="en-US" sz="900" dirty="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9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dirty="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1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dirty="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9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900" dirty="0">
                        <a:latin typeface="Times New Roman"/>
                        <a:ea typeface="Malgun Gothic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 bwMode="auto">
          <a:xfrm>
            <a:off x="2209800" y="685800"/>
            <a:ext cx="4267200" cy="563880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534400" cy="584775"/>
          </a:xfrm>
        </p:spPr>
        <p:txBody>
          <a:bodyPr/>
          <a:lstStyle/>
          <a:p>
            <a:r>
              <a:rPr lang="en-US" sz="3200" dirty="0" smtClean="0"/>
              <a:t>nal_byte_1 Syntax Element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315200" y="6553200"/>
            <a:ext cx="1676400" cy="304800"/>
          </a:xfrm>
        </p:spPr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4</a:t>
            </a:fld>
            <a:endParaRPr lang="en-US" altLang="zh-CN" dirty="0"/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06900754"/>
              </p:ext>
            </p:extLst>
          </p:nvPr>
        </p:nvGraphicFramePr>
        <p:xfrm>
          <a:off x="2286000" y="1219200"/>
          <a:ext cx="3962400" cy="184023"/>
        </p:xfrm>
        <a:graphic>
          <a:graphicData uri="http://schemas.openxmlformats.org/drawingml/2006/table">
            <a:tbl>
              <a:tblPr/>
              <a:tblGrid>
                <a:gridCol w="1295401"/>
                <a:gridCol w="1295399"/>
                <a:gridCol w="137160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latin typeface="Tahoma"/>
                          <a:ea typeface="Calibri"/>
                        </a:rPr>
                        <a:t> reserved </a:t>
                      </a:r>
                      <a:r>
                        <a:rPr lang="en-US" sz="1050" dirty="0">
                          <a:latin typeface="Tahoma"/>
                          <a:ea typeface="Calibri"/>
                        </a:rPr>
                        <a:t>(4-bits)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 smtClean="0">
                          <a:latin typeface="Tahoma"/>
                          <a:ea typeface="Calibri"/>
                        </a:rPr>
                        <a:t>ext_flag1</a:t>
                      </a:r>
                      <a:r>
                        <a:rPr lang="en-US" sz="1050" dirty="0" smtClean="0">
                          <a:latin typeface="Tahoma"/>
                          <a:ea typeface="Calibri"/>
                        </a:rPr>
                        <a:t> (1-bit)</a:t>
                      </a:r>
                      <a:endParaRPr lang="en-US" sz="1100" dirty="0" smtClean="0">
                        <a:latin typeface="Tahoma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err="1" smtClean="0">
                          <a:latin typeface="Tahoma"/>
                          <a:ea typeface="Calibri"/>
                        </a:rPr>
                        <a:t>temporal_id</a:t>
                      </a:r>
                      <a:r>
                        <a:rPr lang="en-US" sz="1000" dirty="0" smtClean="0">
                          <a:latin typeface="Tahoma"/>
                          <a:ea typeface="Calibri"/>
                        </a:rPr>
                        <a:t> (3-bits)</a:t>
                      </a:r>
                      <a:endParaRPr lang="en-US" sz="1000" dirty="0">
                        <a:latin typeface="Tahoma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74832636"/>
              </p:ext>
            </p:extLst>
          </p:nvPr>
        </p:nvGraphicFramePr>
        <p:xfrm>
          <a:off x="2362200" y="2286000"/>
          <a:ext cx="3886200" cy="368046"/>
        </p:xfrm>
        <a:graphic>
          <a:graphicData uri="http://schemas.openxmlformats.org/drawingml/2006/table">
            <a:tbl>
              <a:tblPr/>
              <a:tblGrid>
                <a:gridCol w="1143000"/>
                <a:gridCol w="762000"/>
                <a:gridCol w="838200"/>
                <a:gridCol w="114300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 smtClean="0">
                          <a:solidFill>
                            <a:srgbClr val="FF0000"/>
                          </a:solidFill>
                          <a:latin typeface="Tahoma"/>
                          <a:ea typeface="Calibri"/>
                        </a:rPr>
                        <a:t>nal_id_mask2</a:t>
                      </a:r>
                      <a:r>
                        <a:rPr lang="en-US" sz="1050" dirty="0" smtClean="0">
                          <a:solidFill>
                            <a:srgbClr val="FF0000"/>
                          </a:solidFill>
                          <a:latin typeface="Tahoma"/>
                          <a:ea typeface="Calibri"/>
                        </a:rPr>
                        <a:t> </a:t>
                      </a:r>
                      <a:r>
                        <a:rPr lang="en-US" sz="1050" dirty="0" smtClean="0">
                          <a:latin typeface="Tahoma"/>
                          <a:ea typeface="Calibri"/>
                        </a:rPr>
                        <a:t>(3-bits</a:t>
                      </a:r>
                      <a:r>
                        <a:rPr lang="en-US" sz="1050" dirty="0">
                          <a:latin typeface="Tahoma"/>
                          <a:ea typeface="Calibri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Tahoma"/>
                          <a:ea typeface="Calibri"/>
                        </a:rPr>
                        <a:t>ext_flag2 </a:t>
                      </a:r>
                      <a:r>
                        <a:rPr lang="en-US" sz="1000" dirty="0">
                          <a:latin typeface="Tahoma"/>
                          <a:ea typeface="Calibri"/>
                        </a:rPr>
                        <a:t>(1-bit)</a:t>
                      </a:r>
                      <a:endParaRPr lang="en-US" sz="1050" dirty="0">
                        <a:latin typeface="Tahoma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Tahoma"/>
                          <a:ea typeface="Calibri"/>
                        </a:rPr>
                        <a:t>ext_flag1</a:t>
                      </a:r>
                      <a:r>
                        <a:rPr lang="en-US" sz="1000" dirty="0">
                          <a:latin typeface="Tahoma"/>
                          <a:ea typeface="Calibri"/>
                        </a:rPr>
                        <a:t> (1-bit)</a:t>
                      </a:r>
                      <a:endParaRPr lang="en-US" sz="1050" dirty="0">
                        <a:latin typeface="Tahoma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 smtClean="0">
                          <a:solidFill>
                            <a:srgbClr val="FF0000"/>
                          </a:solidFill>
                          <a:latin typeface="Tahoma"/>
                          <a:ea typeface="Calibri"/>
                        </a:rPr>
                        <a:t>nal_id_mask1</a:t>
                      </a:r>
                      <a:r>
                        <a:rPr lang="en-US" sz="1050" dirty="0" smtClean="0">
                          <a:solidFill>
                            <a:srgbClr val="FF0000"/>
                          </a:solidFill>
                          <a:latin typeface="Tahoma"/>
                          <a:ea typeface="Calibri"/>
                        </a:rPr>
                        <a:t> </a:t>
                      </a:r>
                      <a:r>
                        <a:rPr lang="en-US" sz="1050" dirty="0" smtClean="0">
                          <a:latin typeface="Tahoma"/>
                          <a:ea typeface="Calibri"/>
                        </a:rPr>
                        <a:t>(3-bits)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9" name="Rectangle 1"/>
          <p:cNvSpPr>
            <a:spLocks noChangeArrowheads="1"/>
          </p:cNvSpPr>
          <p:nvPr/>
        </p:nvSpPr>
        <p:spPr bwMode="auto">
          <a:xfrm>
            <a:off x="2286000" y="701695"/>
            <a:ext cx="41910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2 Configurations  for HEVC NAL Unit - Base and Extensions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6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HEVC Base : 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ext_flag1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= 0</a:t>
            </a:r>
            <a:endParaRPr lang="en-US" sz="1000" dirty="0" smtClean="0">
              <a:cs typeface="Tahoma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ahoma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1000" dirty="0" smtClean="0">
              <a:latin typeface="Arial" pitchFamily="34" charset="0"/>
              <a:cs typeface="Tahoma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Calibri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000" dirty="0">
              <a:ea typeface="Calibri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2) HEVC Extensions: 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ext_flag1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= 1;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smtClean="0">
                <a:ea typeface="Calibri" pitchFamily="34" charset="0"/>
                <a:cs typeface="Tahoma" pitchFamily="34" charset="0"/>
              </a:rPr>
              <a:t>    a) 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ext_flag2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= 0 (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nal_bytes_2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),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1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(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nal_bytes_3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)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4" name="Table 5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28051672"/>
              </p:ext>
            </p:extLst>
          </p:nvPr>
        </p:nvGraphicFramePr>
        <p:xfrm>
          <a:off x="2362200" y="3372485"/>
          <a:ext cx="3886200" cy="730250"/>
        </p:xfrm>
        <a:graphic>
          <a:graphicData uri="http://schemas.openxmlformats.org/drawingml/2006/table">
            <a:tbl>
              <a:tblPr/>
              <a:tblGrid>
                <a:gridCol w="838200"/>
                <a:gridCol w="838200"/>
                <a:gridCol w="861412"/>
                <a:gridCol w="1348388"/>
              </a:tblGrid>
              <a:tr h="176530"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1" dirty="0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nal_id_mask1</a:t>
                      </a:r>
                      <a:endParaRPr lang="en-US" sz="900" b="1" dirty="0">
                        <a:solidFill>
                          <a:srgbClr val="FF000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 dirty="0" err="1">
                          <a:latin typeface="Times New Roman"/>
                          <a:ea typeface="Malgun Gothic"/>
                        </a:rPr>
                        <a:t>nal_IDs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 dirty="0" smtClean="0">
                          <a:latin typeface="Times New Roman"/>
                          <a:ea typeface="Malgun Gothic"/>
                        </a:rPr>
                        <a:t>Example</a:t>
                      </a:r>
                      <a:r>
                        <a:rPr lang="en-GB" sz="800" b="1" baseline="0" dirty="0" smtClean="0">
                          <a:latin typeface="Times New Roman"/>
                          <a:ea typeface="Malgun Gothic"/>
                        </a:rPr>
                        <a:t> </a:t>
                      </a:r>
                      <a:r>
                        <a:rPr lang="en-GB" sz="800" b="1" dirty="0" smtClean="0">
                          <a:latin typeface="Times New Roman"/>
                          <a:ea typeface="Malgun Gothic"/>
                        </a:rPr>
                        <a:t>Sizes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 dirty="0">
                          <a:latin typeface="Times New Roman"/>
                          <a:ea typeface="Malgun Gothic"/>
                        </a:rPr>
                        <a:t>HEVC Base &amp; Extensions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0" dirty="0" smtClean="0">
                          <a:latin typeface="Times New Roman"/>
                          <a:ea typeface="Malgun Gothic"/>
                        </a:rPr>
                        <a:t>001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>
                          <a:latin typeface="Times New Roman"/>
                          <a:ea typeface="Malgun Gothic"/>
                        </a:rPr>
                        <a:t>temporal_id</a:t>
                      </a:r>
                      <a:endParaRPr lang="en-US" sz="8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>
                          <a:latin typeface="Times New Roman"/>
                          <a:ea typeface="Malgun Gothic"/>
                        </a:rPr>
                        <a:t>u(3)</a:t>
                      </a:r>
                      <a:endParaRPr lang="en-US" sz="8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>
                          <a:latin typeface="Times New Roman"/>
                          <a:ea typeface="Malgun Gothic"/>
                        </a:rPr>
                        <a:t>All cases</a:t>
                      </a:r>
                      <a:endParaRPr lang="en-US" sz="8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0" dirty="0" smtClean="0">
                          <a:latin typeface="Times New Roman"/>
                          <a:ea typeface="Malgun Gothic"/>
                        </a:rPr>
                        <a:t>010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>
                          <a:latin typeface="Times New Roman"/>
                          <a:ea typeface="Malgun Gothic"/>
                        </a:rPr>
                        <a:t>priority_id</a:t>
                      </a:r>
                      <a:endParaRPr lang="en-US" sz="8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>
                          <a:latin typeface="Times New Roman"/>
                          <a:ea typeface="Malgun Gothic"/>
                        </a:rPr>
                        <a:t>u(6)</a:t>
                      </a:r>
                      <a:endParaRPr lang="en-US" sz="8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>
                          <a:latin typeface="Times New Roman"/>
                          <a:ea typeface="Malgun Gothic"/>
                        </a:rPr>
                        <a:t>Scalable &amp; Multi-view</a:t>
                      </a:r>
                      <a:endParaRPr lang="en-US" sz="8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0" dirty="0" smtClean="0">
                          <a:latin typeface="Times New Roman"/>
                          <a:ea typeface="Malgun Gothic"/>
                        </a:rPr>
                        <a:t>100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 dirty="0" err="1">
                          <a:latin typeface="Times New Roman"/>
                          <a:ea typeface="Malgun Gothic"/>
                        </a:rPr>
                        <a:t>dependency_id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>
                          <a:latin typeface="Times New Roman"/>
                          <a:ea typeface="Malgun Gothic"/>
                        </a:rPr>
                        <a:t>u(3)</a:t>
                      </a:r>
                      <a:endParaRPr lang="en-US" sz="8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 dirty="0">
                          <a:latin typeface="Times New Roman"/>
                          <a:ea typeface="Malgun Gothic"/>
                        </a:rPr>
                        <a:t>Scalable &amp; Multi-view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5" name="Rectangle 1"/>
          <p:cNvSpPr>
            <a:spLocks noChangeArrowheads="1"/>
          </p:cNvSpPr>
          <p:nvPr/>
        </p:nvSpPr>
        <p:spPr bwMode="auto">
          <a:xfrm>
            <a:off x="2362200" y="5308937"/>
            <a:ext cx="3657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Default Examples –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(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nal_id_mask2, nal_id_mask1)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Scalable =&gt;  (001, 111)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Multi-view =&gt; (010, 011)</a:t>
            </a:r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Multi-view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Scalable =&gt;  (010, 111)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and so on…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94212171"/>
              </p:ext>
            </p:extLst>
          </p:nvPr>
        </p:nvGraphicFramePr>
        <p:xfrm>
          <a:off x="2362200" y="4363085"/>
          <a:ext cx="3886200" cy="742315"/>
        </p:xfrm>
        <a:graphic>
          <a:graphicData uri="http://schemas.openxmlformats.org/drawingml/2006/table">
            <a:tbl>
              <a:tblPr/>
              <a:tblGrid>
                <a:gridCol w="838200"/>
                <a:gridCol w="838200"/>
                <a:gridCol w="861412"/>
                <a:gridCol w="1348388"/>
              </a:tblGrid>
              <a:tr h="176530"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1" dirty="0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nal_id_mask2</a:t>
                      </a:r>
                      <a:endParaRPr lang="en-US" sz="900" b="1" dirty="0">
                        <a:solidFill>
                          <a:srgbClr val="FF000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 dirty="0" err="1">
                          <a:latin typeface="Times New Roman"/>
                          <a:ea typeface="Malgun Gothic"/>
                        </a:rPr>
                        <a:t>nal_IDs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 dirty="0" smtClean="0">
                          <a:latin typeface="Times New Roman"/>
                          <a:ea typeface="Malgun Gothic"/>
                        </a:rPr>
                        <a:t>Example Sizes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 dirty="0">
                          <a:latin typeface="Times New Roman"/>
                          <a:ea typeface="Malgun Gothic"/>
                        </a:rPr>
                        <a:t>HEVC Base &amp; Extensions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0" dirty="0" smtClean="0">
                          <a:latin typeface="Times New Roman"/>
                          <a:ea typeface="Malgun Gothic"/>
                        </a:rPr>
                        <a:t>001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>
                          <a:latin typeface="Times New Roman"/>
                          <a:ea typeface="Malgun Gothic"/>
                        </a:rPr>
                        <a:t>quality_id</a:t>
                      </a:r>
                      <a:endParaRPr lang="en-US" sz="8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>
                          <a:latin typeface="Times New Roman"/>
                          <a:ea typeface="Malgun Gothic"/>
                        </a:rPr>
                        <a:t>u(4)</a:t>
                      </a:r>
                      <a:endParaRPr lang="en-US" sz="8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>
                          <a:latin typeface="Times New Roman"/>
                          <a:ea typeface="Malgun Gothic"/>
                        </a:rPr>
                        <a:t>Scalable</a:t>
                      </a:r>
                      <a:endParaRPr lang="en-US" sz="8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0" dirty="0" smtClean="0">
                          <a:latin typeface="Times New Roman"/>
                          <a:ea typeface="Malgun Gothic"/>
                        </a:rPr>
                        <a:t>010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>
                          <a:latin typeface="Times New Roman"/>
                          <a:ea typeface="Malgun Gothic"/>
                        </a:rPr>
                        <a:t>view_id</a:t>
                      </a:r>
                      <a:endParaRPr lang="en-US" sz="8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 dirty="0" smtClean="0">
                          <a:latin typeface="Times New Roman"/>
                          <a:ea typeface="Malgun Gothic"/>
                        </a:rPr>
                        <a:t>u(6) to u(10</a:t>
                      </a:r>
                      <a:r>
                        <a:rPr lang="en-GB" sz="800" b="1" dirty="0">
                          <a:latin typeface="Times New Roman"/>
                          <a:ea typeface="Malgun Gothic"/>
                        </a:rPr>
                        <a:t>)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>
                          <a:latin typeface="Times New Roman"/>
                          <a:ea typeface="Malgun Gothic"/>
                        </a:rPr>
                        <a:t>Multi-view</a:t>
                      </a:r>
                      <a:endParaRPr lang="en-US" sz="8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0" dirty="0" smtClean="0">
                          <a:latin typeface="Times New Roman"/>
                          <a:ea typeface="Malgun Gothic"/>
                        </a:rPr>
                        <a:t>100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 dirty="0">
                          <a:latin typeface="Times New Roman"/>
                          <a:ea typeface="Malgun Gothic"/>
                        </a:rPr>
                        <a:t>reserved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 dirty="0">
                          <a:latin typeface="Times New Roman"/>
                          <a:ea typeface="Malgun Gothic"/>
                        </a:rPr>
                        <a:t> 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 dirty="0">
                          <a:latin typeface="Times New Roman"/>
                          <a:ea typeface="Malgun Gothic"/>
                        </a:rPr>
                        <a:t> 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2364977" y="2940348"/>
            <a:ext cx="41120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hangingPunct="0"/>
            <a:r>
              <a:rPr lang="en-US" sz="1000" dirty="0" smtClean="0">
                <a:ea typeface="Calibri" pitchFamily="34" charset="0"/>
                <a:cs typeface="Tahoma" pitchFamily="34" charset="0"/>
              </a:rPr>
              <a:t>b) Example Bits arrangement in </a:t>
            </a:r>
            <a:r>
              <a:rPr lang="en-US" sz="1000" b="1" dirty="0" smtClean="0">
                <a:ea typeface="Calibri" pitchFamily="34" charset="0"/>
                <a:cs typeface="Tahoma" pitchFamily="34" charset="0"/>
              </a:rPr>
              <a:t>nal_id_mask1</a:t>
            </a:r>
            <a:r>
              <a:rPr lang="en-US" sz="1000" dirty="0" smtClean="0">
                <a:ea typeface="Calibri" pitchFamily="34" charset="0"/>
                <a:cs typeface="Tahoma" pitchFamily="34" charset="0"/>
              </a:rPr>
              <a:t> and </a:t>
            </a:r>
            <a:r>
              <a:rPr lang="en-US" sz="1000" b="1" dirty="0" smtClean="0">
                <a:ea typeface="Calibri" pitchFamily="34" charset="0"/>
                <a:cs typeface="Tahoma" pitchFamily="34" charset="0"/>
              </a:rPr>
              <a:t>nal_id_mask2,</a:t>
            </a:r>
          </a:p>
          <a:p>
            <a:pPr lvl="0" eaLnBrk="0" hangingPunct="0"/>
            <a:r>
              <a:rPr lang="en-US" sz="1000" dirty="0" smtClean="0">
                <a:latin typeface="Arial" pitchFamily="34" charset="0"/>
                <a:cs typeface="Tahoma" pitchFamily="34" charset="0"/>
              </a:rPr>
              <a:t>indicate which </a:t>
            </a:r>
            <a:r>
              <a:rPr lang="en-US" sz="1000" b="1" dirty="0" err="1" smtClean="0">
                <a:latin typeface="Arial" pitchFamily="34" charset="0"/>
                <a:cs typeface="Tahoma" pitchFamily="34" charset="0"/>
              </a:rPr>
              <a:t>nal_ID</a:t>
            </a:r>
            <a:r>
              <a:rPr lang="en-US" sz="1000" b="1" dirty="0" smtClean="0">
                <a:latin typeface="Arial" pitchFamily="34" charset="0"/>
                <a:cs typeface="Tahoma" pitchFamily="34" charset="0"/>
              </a:rPr>
              <a:t> </a:t>
            </a:r>
            <a:r>
              <a:rPr lang="en-US" sz="1000" dirty="0" smtClean="0">
                <a:latin typeface="Arial" pitchFamily="34" charset="0"/>
                <a:cs typeface="Tahoma" pitchFamily="34" charset="0"/>
              </a:rPr>
              <a:t>is present in next syntax elements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2209800" y="1676400"/>
            <a:ext cx="42672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B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3581400" y="1447800"/>
            <a:ext cx="685800" cy="838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6248400" y="1447800"/>
            <a:ext cx="0" cy="762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>
            <a:stCxn id="29" idx="1"/>
          </p:cNvCxnSpPr>
          <p:nvPr/>
        </p:nvCxnSpPr>
        <p:spPr bwMode="auto">
          <a:xfrm>
            <a:off x="2286000" y="1455748"/>
            <a:ext cx="76200" cy="7540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="" xmlns:p14="http://schemas.microsoft.com/office/powerpoint/2010/main" val="615527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 bwMode="auto">
          <a:xfrm>
            <a:off x="1066800" y="3810000"/>
            <a:ext cx="6781800" cy="160020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914400" y="1143000"/>
            <a:ext cx="7467600" cy="205740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534400" cy="584775"/>
          </a:xfrm>
        </p:spPr>
        <p:txBody>
          <a:bodyPr/>
          <a:lstStyle/>
          <a:p>
            <a:r>
              <a:rPr lang="en-US" sz="3200" dirty="0" smtClean="0"/>
              <a:t>Extension Syntax Elements (1)</a:t>
            </a:r>
            <a:endParaRPr lang="en-US" sz="2800" dirty="0"/>
          </a:p>
        </p:txBody>
      </p:sp>
      <p:grpSp>
        <p:nvGrpSpPr>
          <p:cNvPr id="3" name="Group 19"/>
          <p:cNvGrpSpPr/>
          <p:nvPr/>
        </p:nvGrpSpPr>
        <p:grpSpPr>
          <a:xfrm>
            <a:off x="990600" y="1905000"/>
            <a:ext cx="3124200" cy="152400"/>
            <a:chOff x="5791200" y="1981200"/>
            <a:chExt cx="3124200" cy="152400"/>
          </a:xfrm>
        </p:grpSpPr>
        <p:sp>
          <p:nvSpPr>
            <p:cNvPr id="10" name="Rectangle 9"/>
            <p:cNvSpPr/>
            <p:nvPr/>
          </p:nvSpPr>
          <p:spPr bwMode="auto">
            <a:xfrm>
              <a:off x="5791200" y="1981200"/>
              <a:ext cx="3124200" cy="1524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cxnSp>
          <p:nvCxnSpPr>
            <p:cNvPr id="12" name="Straight Connector 11"/>
            <p:cNvCxnSpPr>
              <a:stCxn id="10" idx="0"/>
              <a:endCxn id="10" idx="2"/>
            </p:cNvCxnSpPr>
            <p:nvPr/>
          </p:nvCxnSpPr>
          <p:spPr bwMode="auto">
            <a:xfrm>
              <a:off x="7353300" y="1981200"/>
              <a:ext cx="0" cy="1524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>
              <a:off x="6553200" y="1981200"/>
              <a:ext cx="0" cy="1524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7772400" y="1981200"/>
              <a:ext cx="0" cy="1524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8534400" y="1981200"/>
              <a:ext cx="0" cy="1524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6934200" y="1981200"/>
              <a:ext cx="0" cy="1524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6172200" y="1981200"/>
              <a:ext cx="0" cy="1524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8153400" y="1981200"/>
              <a:ext cx="0" cy="1524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3" name="Rectangle 32"/>
          <p:cNvSpPr/>
          <p:nvPr/>
        </p:nvSpPr>
        <p:spPr>
          <a:xfrm>
            <a:off x="1371600" y="1295400"/>
            <a:ext cx="25218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err="1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nal_flags_set</a:t>
            </a:r>
            <a:r>
              <a:rPr lang="en-GB" b="1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 </a:t>
            </a:r>
            <a:r>
              <a:rPr lang="en-GB" b="1" u="sng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Syntax Element</a:t>
            </a:r>
            <a:endParaRPr lang="en-US" u="sng" dirty="0"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096783390"/>
              </p:ext>
            </p:extLst>
          </p:nvPr>
        </p:nvGraphicFramePr>
        <p:xfrm>
          <a:off x="4343400" y="1295400"/>
          <a:ext cx="3505200" cy="1735074"/>
        </p:xfrm>
        <a:graphic>
          <a:graphicData uri="http://schemas.openxmlformats.org/drawingml/2006/table">
            <a:tbl>
              <a:tblPr/>
              <a:tblGrid>
                <a:gridCol w="2590800"/>
                <a:gridCol w="914400"/>
              </a:tblGrid>
              <a:tr h="19278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b="1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nal_flags_set</a:t>
                      </a:r>
                      <a:r>
                        <a:rPr lang="en-GB" sz="1100" b="1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GB" sz="1100" b="1" dirty="0">
                          <a:latin typeface="Times New Roman"/>
                          <a:ea typeface="Malgun Gothic"/>
                          <a:cs typeface="Times New Roman"/>
                        </a:rPr>
                        <a:t>  </a:t>
                      </a:r>
                      <a:r>
                        <a:rPr lang="en-GB" sz="1100" b="1" dirty="0" smtClean="0">
                          <a:latin typeface="Times New Roman"/>
                          <a:ea typeface="Malgun Gothic"/>
                          <a:cs typeface="Times New Roman"/>
                        </a:rPr>
                        <a:t>(example) </a:t>
                      </a:r>
                      <a:endParaRPr lang="en-US" sz="1100" b="1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latin typeface="Times New Roman"/>
                          <a:ea typeface="Malgun Gothic"/>
                        </a:rPr>
                        <a:t>value</a:t>
                      </a:r>
                      <a:endParaRPr lang="en-US" sz="11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 idr_flag</a:t>
                      </a:r>
                      <a:endParaRPr lang="en-US" sz="1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 b="0">
                          <a:latin typeface="Times New Roman"/>
                          <a:ea typeface="Malgun Gothic"/>
                        </a:rPr>
                        <a:t>0000 0001</a:t>
                      </a:r>
                      <a:endParaRPr lang="en-US" sz="11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GB" sz="1100" dirty="0" err="1">
                          <a:latin typeface="Times New Roman"/>
                          <a:ea typeface="Malgun Gothic"/>
                          <a:cs typeface="Times New Roman"/>
                        </a:rPr>
                        <a:t>no_inter_layer_pred_flag</a:t>
                      </a:r>
                      <a:endParaRPr lang="en-US" sz="1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 b="0">
                          <a:latin typeface="Times New Roman"/>
                          <a:ea typeface="Malgun Gothic"/>
                        </a:rPr>
                        <a:t>0000 0010</a:t>
                      </a:r>
                      <a:endParaRPr lang="en-US" sz="11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 use_ref_base_pic_flag</a:t>
                      </a:r>
                      <a:endParaRPr lang="en-US" sz="1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 b="0">
                          <a:latin typeface="Times New Roman"/>
                          <a:ea typeface="Malgun Gothic"/>
                        </a:rPr>
                        <a:t>0000 0100</a:t>
                      </a:r>
                      <a:endParaRPr lang="en-US" sz="11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discardable_flag</a:t>
                      </a:r>
                      <a:endParaRPr lang="en-US" sz="1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 b="0">
                          <a:latin typeface="Times New Roman"/>
                          <a:ea typeface="Malgun Gothic"/>
                        </a:rPr>
                        <a:t>0000 1000</a:t>
                      </a:r>
                      <a:endParaRPr lang="en-US" sz="11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output_flag</a:t>
                      </a:r>
                      <a:endParaRPr lang="en-US" sz="1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 b="0">
                          <a:latin typeface="Times New Roman"/>
                          <a:ea typeface="Malgun Gothic"/>
                        </a:rPr>
                        <a:t>0001 0000</a:t>
                      </a:r>
                      <a:endParaRPr lang="en-US" sz="11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anchor_pic_flag</a:t>
                      </a:r>
                      <a:endParaRPr lang="en-US" sz="1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 b="0">
                          <a:latin typeface="Times New Roman"/>
                          <a:ea typeface="Malgun Gothic"/>
                        </a:rPr>
                        <a:t>0010 0000</a:t>
                      </a:r>
                      <a:endParaRPr lang="en-US" sz="11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inter_view_flag</a:t>
                      </a:r>
                      <a:endParaRPr lang="en-US" sz="1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 b="0">
                          <a:latin typeface="Times New Roman"/>
                          <a:ea typeface="Malgun Gothic"/>
                        </a:rPr>
                        <a:t>0100 0000</a:t>
                      </a:r>
                      <a:endParaRPr lang="en-US" sz="11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reserved</a:t>
                      </a:r>
                      <a:endParaRPr lang="en-US" sz="1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 b="0" dirty="0">
                          <a:latin typeface="Times New Roman"/>
                          <a:ea typeface="Malgun Gothic"/>
                        </a:rPr>
                        <a:t>1000 0000</a:t>
                      </a:r>
                      <a:endParaRPr lang="en-US" sz="11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9" name="Rectangle 1"/>
          <p:cNvSpPr>
            <a:spLocks noChangeArrowheads="1"/>
          </p:cNvSpPr>
          <p:nvPr/>
        </p:nvSpPr>
        <p:spPr bwMode="auto">
          <a:xfrm>
            <a:off x="1219200" y="4049153"/>
            <a:ext cx="632460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b="1" dirty="0" smtClean="0">
                <a:solidFill>
                  <a:srgbClr val="FF0000"/>
                </a:solidFill>
                <a:ea typeface="Calibri" pitchFamily="34" charset="0"/>
                <a:cs typeface="Tahoma" pitchFamily="34" charset="0"/>
              </a:rPr>
              <a:t>nal_byte_2  </a:t>
            </a:r>
            <a:r>
              <a:rPr lang="en-US" b="1" u="sng" dirty="0" smtClean="0">
                <a:solidFill>
                  <a:srgbClr val="FF0000"/>
                </a:solidFill>
                <a:ea typeface="Calibri" pitchFamily="34" charset="0"/>
                <a:cs typeface="Tahoma" pitchFamily="34" charset="0"/>
              </a:rPr>
              <a:t>Syntax Element</a:t>
            </a:r>
          </a:p>
          <a:p>
            <a:pPr lvl="0"/>
            <a:endParaRPr lang="en-US" sz="1000" dirty="0" smtClean="0">
              <a:ea typeface="Calibri" pitchFamily="34" charset="0"/>
              <a:cs typeface="Tahoma" pitchFamily="34" charset="0"/>
            </a:endParaRPr>
          </a:p>
          <a:p>
            <a:pPr lvl="0"/>
            <a:r>
              <a:rPr lang="en-US" sz="1000" dirty="0" smtClean="0">
                <a:ea typeface="Calibri" pitchFamily="34" charset="0"/>
                <a:cs typeface="Tahoma" pitchFamily="34" charset="0"/>
              </a:rPr>
              <a:t>One</a:t>
            </a:r>
            <a:r>
              <a:rPr lang="en-US" sz="1000" b="1" dirty="0" smtClean="0">
                <a:solidFill>
                  <a:srgbClr val="FF0000"/>
                </a:solidFill>
                <a:ea typeface="Calibri" pitchFamily="34" charset="0"/>
                <a:cs typeface="Tahoma" pitchFamily="34" charset="0"/>
              </a:rPr>
              <a:t> </a:t>
            </a:r>
            <a:r>
              <a:rPr kumimoji="0" lang="en-US" sz="100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example of bit allocations</a:t>
            </a:r>
            <a:r>
              <a:rPr kumimoji="0" lang="en-US" sz="1000" i="0" u="none" strike="noStrike" cap="none" normalizeH="0" dirty="0" smtClean="0">
                <a:ln>
                  <a:noFill/>
                </a:ln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</a:t>
            </a:r>
            <a:r>
              <a:rPr kumimoji="0" lang="en-US" sz="100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for HEVC Extensions</a:t>
            </a:r>
          </a:p>
          <a:p>
            <a:pPr marL="228600" indent="-228600" eaLnBrk="0" hangingPunct="0"/>
            <a:r>
              <a:rPr lang="en-US" sz="1000" dirty="0" smtClean="0"/>
              <a:t>Example-1 (Scalable Video) with IDs - combo : </a:t>
            </a:r>
            <a:r>
              <a:rPr lang="en-US" sz="1000" dirty="0" smtClean="0">
                <a:solidFill>
                  <a:srgbClr val="FF0000"/>
                </a:solidFill>
              </a:rPr>
              <a:t>(nal_id_mask2, nal_id_mask1) </a:t>
            </a:r>
            <a:r>
              <a:rPr lang="en-US" sz="1000" dirty="0" smtClean="0"/>
              <a:t>= (001, 111)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ahoma" pitchFamily="34" charset="0"/>
            </a:endParaRPr>
          </a:p>
        </p:txBody>
      </p:sp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1295400" y="4930140"/>
          <a:ext cx="5791200" cy="175260"/>
        </p:xfrm>
        <a:graphic>
          <a:graphicData uri="http://schemas.openxmlformats.org/drawingml/2006/table">
            <a:tbl>
              <a:tblPr/>
              <a:tblGrid>
                <a:gridCol w="1249680"/>
                <a:gridCol w="1752600"/>
                <a:gridCol w="1295400"/>
                <a:gridCol w="149352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err="1">
                          <a:latin typeface="Tahoma"/>
                          <a:ea typeface="Calibri"/>
                        </a:rPr>
                        <a:t>quality_id</a:t>
                      </a:r>
                      <a:r>
                        <a:rPr lang="en-US" sz="1000" dirty="0">
                          <a:latin typeface="Tahoma"/>
                          <a:ea typeface="Calibri"/>
                        </a:rPr>
                        <a:t> (4-bits)</a:t>
                      </a:r>
                      <a:endParaRPr lang="en-US" sz="1050" dirty="0">
                        <a:latin typeface="Tahoma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err="1">
                          <a:latin typeface="Tahoma"/>
                          <a:ea typeface="Calibri"/>
                        </a:rPr>
                        <a:t>dependency_id</a:t>
                      </a:r>
                      <a:r>
                        <a:rPr lang="en-US" sz="1000" dirty="0">
                          <a:latin typeface="Tahoma"/>
                          <a:ea typeface="Calibri"/>
                        </a:rPr>
                        <a:t> (3-bits)</a:t>
                      </a:r>
                      <a:endParaRPr lang="en-US" sz="1050" dirty="0">
                        <a:latin typeface="Tahoma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err="1">
                          <a:latin typeface="Tahoma"/>
                          <a:ea typeface="Calibri"/>
                        </a:rPr>
                        <a:t>priority_id</a:t>
                      </a:r>
                      <a:r>
                        <a:rPr lang="en-US" sz="1000" dirty="0">
                          <a:latin typeface="Tahoma"/>
                          <a:ea typeface="Calibri"/>
                        </a:rPr>
                        <a:t> (6-bits)</a:t>
                      </a:r>
                      <a:endParaRPr lang="en-US" sz="1050" dirty="0">
                        <a:latin typeface="Tahoma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err="1">
                          <a:latin typeface="Tahoma"/>
                          <a:ea typeface="Calibri"/>
                        </a:rPr>
                        <a:t>temporal_id</a:t>
                      </a:r>
                      <a:r>
                        <a:rPr lang="en-US" sz="1000" dirty="0">
                          <a:latin typeface="Tahoma"/>
                          <a:ea typeface="Calibri"/>
                        </a:rPr>
                        <a:t> (3-bits)</a:t>
                      </a:r>
                      <a:endParaRPr lang="en-US" sz="1050" dirty="0">
                        <a:latin typeface="Tahoma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" name="Rectangle 27"/>
          <p:cNvSpPr/>
          <p:nvPr/>
        </p:nvSpPr>
        <p:spPr>
          <a:xfrm>
            <a:off x="2362200" y="1600200"/>
            <a:ext cx="58221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Times New Roman"/>
                <a:ea typeface="Malgun Gothic"/>
                <a:cs typeface="Times New Roman"/>
              </a:rPr>
              <a:t>1 byte</a:t>
            </a:r>
            <a:endParaRPr lang="en-US" u="sng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 bwMode="auto">
          <a:xfrm>
            <a:off x="457200" y="685800"/>
            <a:ext cx="7848600" cy="502920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534400" cy="584775"/>
          </a:xfrm>
        </p:spPr>
        <p:txBody>
          <a:bodyPr/>
          <a:lstStyle/>
          <a:p>
            <a:r>
              <a:rPr lang="en-US" sz="3200" dirty="0"/>
              <a:t>Extension Syntax </a:t>
            </a:r>
            <a:r>
              <a:rPr lang="en-US" sz="3200" dirty="0" smtClean="0"/>
              <a:t>Elements (2)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315200" y="6553200"/>
            <a:ext cx="1676400" cy="304800"/>
          </a:xfrm>
        </p:spPr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6</a:t>
            </a:fld>
            <a:endParaRPr lang="en-US" altLang="zh-CN" dirty="0"/>
          </a:p>
        </p:txBody>
      </p:sp>
      <p:graphicFrame>
        <p:nvGraphicFramePr>
          <p:cNvPr id="26" name="Table 25"/>
          <p:cNvGraphicFramePr>
            <a:graphicFrameLocks noGrp="1"/>
          </p:cNvGraphicFramePr>
          <p:nvPr/>
        </p:nvGraphicFramePr>
        <p:xfrm>
          <a:off x="990600" y="5234940"/>
          <a:ext cx="6858000" cy="175260"/>
        </p:xfrm>
        <a:graphic>
          <a:graphicData uri="http://schemas.openxmlformats.org/drawingml/2006/table">
            <a:tbl>
              <a:tblPr/>
              <a:tblGrid>
                <a:gridCol w="1295400"/>
                <a:gridCol w="1371600"/>
                <a:gridCol w="1371600"/>
                <a:gridCol w="1371600"/>
                <a:gridCol w="144780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err="1" smtClean="0">
                          <a:latin typeface="Tahoma"/>
                          <a:ea typeface="Calibri"/>
                        </a:rPr>
                        <a:t>depth_id</a:t>
                      </a:r>
                      <a:r>
                        <a:rPr lang="en-US" sz="1000" dirty="0" smtClean="0">
                          <a:latin typeface="Tahoma"/>
                          <a:ea typeface="Calibri"/>
                        </a:rPr>
                        <a:t> (4-bits</a:t>
                      </a:r>
                      <a:r>
                        <a:rPr lang="en-US" sz="1000" dirty="0">
                          <a:latin typeface="Tahoma"/>
                          <a:ea typeface="Calibri"/>
                        </a:rPr>
                        <a:t>)</a:t>
                      </a:r>
                      <a:endParaRPr lang="en-US" sz="1050" dirty="0">
                        <a:latin typeface="Tahoma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err="1" smtClean="0">
                          <a:latin typeface="Tahoma"/>
                          <a:ea typeface="Calibri"/>
                        </a:rPr>
                        <a:t>texture_id</a:t>
                      </a:r>
                      <a:r>
                        <a:rPr lang="en-US" sz="1000" dirty="0" smtClean="0">
                          <a:latin typeface="Tahoma"/>
                          <a:ea typeface="Calibri"/>
                        </a:rPr>
                        <a:t> (4-bits</a:t>
                      </a:r>
                      <a:r>
                        <a:rPr lang="en-US" sz="1000" dirty="0">
                          <a:latin typeface="Tahoma"/>
                          <a:ea typeface="Calibri"/>
                        </a:rPr>
                        <a:t>)</a:t>
                      </a:r>
                      <a:endParaRPr lang="en-US" sz="1050" dirty="0">
                        <a:latin typeface="Tahoma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err="1" smtClean="0">
                          <a:latin typeface="Tahoma"/>
                          <a:ea typeface="Calibri"/>
                        </a:rPr>
                        <a:t>view_id</a:t>
                      </a:r>
                      <a:r>
                        <a:rPr lang="en-US" sz="1000" dirty="0" smtClean="0">
                          <a:latin typeface="Tahoma"/>
                          <a:ea typeface="Calibri"/>
                        </a:rPr>
                        <a:t> (7-bits</a:t>
                      </a:r>
                      <a:r>
                        <a:rPr lang="en-US" sz="1000" dirty="0">
                          <a:latin typeface="Tahoma"/>
                          <a:ea typeface="Calibri"/>
                        </a:rPr>
                        <a:t>)</a:t>
                      </a:r>
                      <a:endParaRPr lang="en-US" sz="1050" dirty="0">
                        <a:latin typeface="Tahoma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err="1">
                          <a:latin typeface="Tahoma"/>
                          <a:ea typeface="Calibri"/>
                        </a:rPr>
                        <a:t>priority_id</a:t>
                      </a:r>
                      <a:r>
                        <a:rPr lang="en-US" sz="1000" dirty="0">
                          <a:latin typeface="Tahoma"/>
                          <a:ea typeface="Calibri"/>
                        </a:rPr>
                        <a:t> (6-bits)</a:t>
                      </a:r>
                      <a:endParaRPr lang="en-US" sz="1050" dirty="0">
                        <a:latin typeface="Tahoma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err="1">
                          <a:latin typeface="Tahoma"/>
                          <a:ea typeface="Calibri"/>
                        </a:rPr>
                        <a:t>temporal_id</a:t>
                      </a:r>
                      <a:r>
                        <a:rPr lang="en-US" sz="1000" dirty="0">
                          <a:latin typeface="Tahoma"/>
                          <a:ea typeface="Calibri"/>
                        </a:rPr>
                        <a:t> (3-bits)</a:t>
                      </a:r>
                      <a:endParaRPr lang="en-US" sz="1050" dirty="0">
                        <a:latin typeface="Tahoma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762000" y="3112770"/>
            <a:ext cx="777240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endParaRPr kumimoji="0" lang="en-US" sz="6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en-US" sz="1000" dirty="0" smtClean="0">
                <a:ea typeface="Calibri" pitchFamily="34" charset="0"/>
                <a:cs typeface="Tahoma" pitchFamily="34" charset="0"/>
              </a:rPr>
              <a:t>c) Example-3 (</a:t>
            </a:r>
            <a:r>
              <a:rPr lang="en-US" sz="1000" b="1" dirty="0" smtClean="0">
                <a:ea typeface="Calibri" pitchFamily="34" charset="0"/>
                <a:cs typeface="Tahoma" pitchFamily="34" charset="0"/>
              </a:rPr>
              <a:t>3DV Extension</a:t>
            </a:r>
            <a:r>
              <a:rPr lang="en-US" sz="1000" dirty="0" smtClean="0">
                <a:ea typeface="Calibri" pitchFamily="34" charset="0"/>
                <a:cs typeface="Tahoma" pitchFamily="34" charset="0"/>
              </a:rPr>
              <a:t>) </a:t>
            </a:r>
            <a:r>
              <a:rPr lang="en-US" sz="1000" dirty="0" smtClean="0"/>
              <a:t>with different bit-assignment for </a:t>
            </a:r>
            <a:r>
              <a:rPr lang="en-US" sz="1000" b="1" dirty="0" smtClean="0"/>
              <a:t>nal_id_mask2 </a:t>
            </a:r>
            <a:r>
              <a:rPr lang="en-US" sz="1000" dirty="0" smtClean="0"/>
              <a:t>and </a:t>
            </a:r>
            <a:r>
              <a:rPr lang="en-US" sz="1000" dirty="0" err="1" smtClean="0"/>
              <a:t>nal_IDs</a:t>
            </a:r>
            <a:endParaRPr lang="en-US" sz="1000" dirty="0" smtClean="0"/>
          </a:p>
          <a:p>
            <a:pPr lvl="0" eaLnBrk="0" hangingPunct="0"/>
            <a:endParaRPr lang="en-US" sz="1000" dirty="0" smtClean="0"/>
          </a:p>
          <a:p>
            <a:pPr lvl="0" eaLnBrk="0" hangingPunct="0"/>
            <a:r>
              <a:rPr lang="en-US" sz="1000" dirty="0" smtClean="0">
                <a:ea typeface="Calibri" pitchFamily="34" charset="0"/>
                <a:cs typeface="Tahoma" pitchFamily="34" charset="0"/>
              </a:rPr>
              <a:t>    </a:t>
            </a:r>
            <a:r>
              <a:rPr lang="en-US" sz="1000" dirty="0" err="1" smtClean="0">
                <a:ea typeface="Calibri" pitchFamily="34" charset="0"/>
                <a:cs typeface="Tahoma" pitchFamily="34" charset="0"/>
              </a:rPr>
              <a:t>i</a:t>
            </a:r>
            <a:r>
              <a:rPr lang="en-US" sz="1000" dirty="0" smtClean="0">
                <a:ea typeface="Calibri" pitchFamily="34" charset="0"/>
                <a:cs typeface="Tahoma" pitchFamily="34" charset="0"/>
              </a:rPr>
              <a:t>) Keep </a:t>
            </a:r>
            <a:r>
              <a:rPr lang="en-US" sz="1000" b="1" dirty="0" smtClean="0">
                <a:ea typeface="Calibri" pitchFamily="34" charset="0"/>
                <a:cs typeface="Tahoma" pitchFamily="34" charset="0"/>
              </a:rPr>
              <a:t>nal_id_mask1</a:t>
            </a:r>
            <a:r>
              <a:rPr lang="en-US" sz="1000" dirty="0" smtClean="0">
                <a:ea typeface="Calibri" pitchFamily="34" charset="0"/>
                <a:cs typeface="Tahoma" pitchFamily="34" charset="0"/>
              </a:rPr>
              <a:t> the same as before, but change </a:t>
            </a:r>
            <a:r>
              <a:rPr lang="en-US" sz="1000" b="1" dirty="0" smtClean="0">
                <a:ea typeface="Calibri" pitchFamily="34" charset="0"/>
                <a:cs typeface="Tahoma" pitchFamily="34" charset="0"/>
              </a:rPr>
              <a:t>nal_id_mask2</a:t>
            </a:r>
            <a:r>
              <a:rPr lang="en-US" sz="1000" dirty="0" smtClean="0">
                <a:ea typeface="Calibri" pitchFamily="34" charset="0"/>
                <a:cs typeface="Tahoma" pitchFamily="34" charset="0"/>
              </a:rPr>
              <a:t> as follows:</a:t>
            </a:r>
            <a:endParaRPr lang="en-US" sz="1000" dirty="0" smtClean="0">
              <a:cs typeface="Tahoma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LcParenR"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ahoma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LcParenR"/>
              <a:tabLst/>
            </a:pPr>
            <a:endParaRPr lang="en-US" sz="1000" dirty="0" smtClean="0">
              <a:latin typeface="Arial" pitchFamily="34" charset="0"/>
              <a:cs typeface="Tahoma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LcParenR"/>
              <a:tabLst/>
            </a:pPr>
            <a:endParaRPr lang="en-US" sz="1000" dirty="0" smtClean="0">
              <a:latin typeface="Arial" pitchFamily="34" charset="0"/>
              <a:cs typeface="Tahoma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LcParenR"/>
              <a:tabLst/>
            </a:pPr>
            <a:endParaRPr lang="en-US" sz="1000" dirty="0" smtClean="0">
              <a:latin typeface="Arial" pitchFamily="34" charset="0"/>
              <a:cs typeface="Tahoma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LcParenR"/>
              <a:tabLst/>
            </a:pPr>
            <a:endParaRPr lang="en-US" sz="1000" dirty="0" smtClean="0">
              <a:latin typeface="Arial" pitchFamily="34" charset="0"/>
              <a:cs typeface="Tahoma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LcParenR"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ahoma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LcParenR"/>
              <a:tabLst/>
            </a:pP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en-US" sz="1000" dirty="0" smtClean="0">
                <a:ea typeface="Calibri" pitchFamily="34" charset="0"/>
                <a:cs typeface="Tahoma" pitchFamily="34" charset="0"/>
              </a:rPr>
              <a:t>   </a:t>
            </a:r>
          </a:p>
          <a:p>
            <a:pPr lvl="0" eaLnBrk="0" hangingPunct="0"/>
            <a:r>
              <a:rPr lang="en-US" sz="1000" dirty="0" smtClean="0">
                <a:ea typeface="Calibri" pitchFamily="34" charset="0"/>
                <a:cs typeface="Tahoma" pitchFamily="34" charset="0"/>
              </a:rPr>
              <a:t> ii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) </a:t>
            </a:r>
            <a:r>
              <a:rPr lang="en-US" sz="1000" dirty="0" smtClean="0"/>
              <a:t>IDs - combo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: </a:t>
            </a:r>
            <a:r>
              <a:rPr lang="en-US" sz="1000" dirty="0" smtClean="0">
                <a:solidFill>
                  <a:srgbClr val="FF0000"/>
                </a:solidFill>
              </a:rPr>
              <a:t>(nal_id_mask2, nal_id_mask1)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=  (111, 011)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06470722"/>
              </p:ext>
            </p:extLst>
          </p:nvPr>
        </p:nvGraphicFramePr>
        <p:xfrm>
          <a:off x="1371600" y="3886200"/>
          <a:ext cx="3886200" cy="742315"/>
        </p:xfrm>
        <a:graphic>
          <a:graphicData uri="http://schemas.openxmlformats.org/drawingml/2006/table">
            <a:tbl>
              <a:tblPr/>
              <a:tblGrid>
                <a:gridCol w="838200"/>
                <a:gridCol w="838200"/>
                <a:gridCol w="861412"/>
                <a:gridCol w="1348388"/>
              </a:tblGrid>
              <a:tr h="176530"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900" b="1" dirty="0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nal_id_mask2</a:t>
                      </a:r>
                      <a:endParaRPr lang="en-US" sz="900" b="1" dirty="0">
                        <a:solidFill>
                          <a:srgbClr val="FF000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 dirty="0" err="1">
                          <a:latin typeface="Times New Roman"/>
                          <a:ea typeface="Malgun Gothic"/>
                        </a:rPr>
                        <a:t>nal_IDs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 dirty="0" smtClean="0">
                          <a:latin typeface="Times New Roman"/>
                          <a:ea typeface="Malgun Gothic"/>
                        </a:rPr>
                        <a:t>Example Sizes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 dirty="0">
                          <a:latin typeface="Times New Roman"/>
                          <a:ea typeface="Malgun Gothic"/>
                        </a:rPr>
                        <a:t>HEVC Base &amp; Extensions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0" dirty="0" smtClean="0">
                          <a:latin typeface="Times New Roman"/>
                          <a:ea typeface="Malgun Gothic"/>
                        </a:rPr>
                        <a:t>001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 dirty="0" err="1" smtClean="0">
                          <a:latin typeface="Times New Roman"/>
                          <a:ea typeface="Malgun Gothic"/>
                        </a:rPr>
                        <a:t>view_id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 dirty="0" smtClean="0">
                          <a:latin typeface="Times New Roman"/>
                          <a:ea typeface="Malgun Gothic"/>
                        </a:rPr>
                        <a:t>u(7)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 dirty="0" smtClean="0">
                          <a:latin typeface="Times New Roman"/>
                          <a:ea typeface="Malgun Gothic"/>
                        </a:rPr>
                        <a:t>Multi-view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0" dirty="0" smtClean="0">
                          <a:latin typeface="Times New Roman"/>
                          <a:ea typeface="Malgun Gothic"/>
                        </a:rPr>
                        <a:t>010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 dirty="0" err="1" smtClean="0">
                          <a:latin typeface="Times New Roman"/>
                          <a:ea typeface="Malgun Gothic"/>
                        </a:rPr>
                        <a:t>texture_id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 dirty="0" smtClean="0">
                          <a:latin typeface="Times New Roman"/>
                          <a:ea typeface="Malgun Gothic"/>
                        </a:rPr>
                        <a:t>u(4)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 dirty="0" smtClean="0">
                          <a:latin typeface="Times New Roman"/>
                          <a:ea typeface="Malgun Gothic"/>
                        </a:rPr>
                        <a:t>3DV Extension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0" dirty="0" smtClean="0">
                          <a:latin typeface="Times New Roman"/>
                          <a:ea typeface="Malgun Gothic"/>
                        </a:rPr>
                        <a:t>100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 dirty="0" err="1" smtClean="0">
                          <a:latin typeface="Times New Roman"/>
                          <a:ea typeface="Malgun Gothic"/>
                        </a:rPr>
                        <a:t>depth_id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 dirty="0" smtClean="0">
                          <a:latin typeface="Times New Roman"/>
                          <a:ea typeface="Malgun Gothic"/>
                        </a:rPr>
                        <a:t>u(4) 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dirty="0" smtClean="0">
                          <a:latin typeface="Times New Roman"/>
                          <a:ea typeface="Malgun Gothic"/>
                        </a:rPr>
                        <a:t>3DV Extension </a:t>
                      </a:r>
                      <a:endParaRPr lang="en-US" sz="8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/>
        </p:nvGraphicFramePr>
        <p:xfrm>
          <a:off x="914400" y="1752600"/>
          <a:ext cx="5897880" cy="175260"/>
        </p:xfrm>
        <a:graphic>
          <a:graphicData uri="http://schemas.openxmlformats.org/drawingml/2006/table">
            <a:tbl>
              <a:tblPr/>
              <a:tblGrid>
                <a:gridCol w="1383030"/>
                <a:gridCol w="1828800"/>
                <a:gridCol w="1314450"/>
                <a:gridCol w="137160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Tahoma"/>
                          <a:ea typeface="Calibri"/>
                        </a:rPr>
                        <a:t>reserved</a:t>
                      </a:r>
                      <a:r>
                        <a:rPr lang="en-US" sz="1000" dirty="0">
                          <a:latin typeface="Tahoma"/>
                          <a:ea typeface="Calibri"/>
                        </a:rPr>
                        <a:t> (5-bits)</a:t>
                      </a:r>
                      <a:endParaRPr lang="en-US" sz="1050" dirty="0">
                        <a:latin typeface="Tahoma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err="1">
                          <a:latin typeface="Tahoma"/>
                          <a:ea typeface="Calibri"/>
                        </a:rPr>
                        <a:t>view_id</a:t>
                      </a:r>
                      <a:r>
                        <a:rPr lang="en-US" sz="1000" dirty="0">
                          <a:latin typeface="Tahoma"/>
                          <a:ea typeface="Calibri"/>
                        </a:rPr>
                        <a:t> (10-bits)</a:t>
                      </a:r>
                      <a:endParaRPr lang="en-US" sz="1050" dirty="0">
                        <a:latin typeface="Tahoma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ahoma"/>
                          <a:ea typeface="Calibri"/>
                        </a:rPr>
                        <a:t>priority_id</a:t>
                      </a:r>
                      <a:r>
                        <a:rPr lang="en-US" sz="1000">
                          <a:latin typeface="Tahoma"/>
                          <a:ea typeface="Calibri"/>
                        </a:rPr>
                        <a:t> (6-bits)</a:t>
                      </a:r>
                      <a:endParaRPr lang="en-US" sz="1050">
                        <a:latin typeface="Tahoma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err="1">
                          <a:latin typeface="Tahoma"/>
                          <a:ea typeface="Calibri"/>
                        </a:rPr>
                        <a:t>temporal_id</a:t>
                      </a:r>
                      <a:r>
                        <a:rPr lang="en-US" sz="1000" dirty="0">
                          <a:latin typeface="Tahoma"/>
                          <a:ea typeface="Calibri"/>
                        </a:rPr>
                        <a:t> (3-bits)</a:t>
                      </a:r>
                      <a:endParaRPr lang="en-US" sz="1050" dirty="0">
                        <a:latin typeface="Tahoma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1" name="Rectangle 1"/>
          <p:cNvSpPr>
            <a:spLocks noChangeArrowheads="1"/>
          </p:cNvSpPr>
          <p:nvPr/>
        </p:nvSpPr>
        <p:spPr bwMode="auto">
          <a:xfrm>
            <a:off x="838200" y="737057"/>
            <a:ext cx="64770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b="1" dirty="0" smtClean="0">
                <a:solidFill>
                  <a:srgbClr val="FF0000"/>
                </a:solidFill>
                <a:ea typeface="Calibri" pitchFamily="34" charset="0"/>
                <a:cs typeface="Tahoma" pitchFamily="34" charset="0"/>
              </a:rPr>
              <a:t>nal_bytes_3  </a:t>
            </a:r>
            <a:r>
              <a:rPr lang="en-US" b="1" u="sng" dirty="0" smtClean="0">
                <a:solidFill>
                  <a:srgbClr val="FF0000"/>
                </a:solidFill>
                <a:ea typeface="Calibri" pitchFamily="34" charset="0"/>
                <a:cs typeface="Tahoma" pitchFamily="34" charset="0"/>
              </a:rPr>
              <a:t>Syntax Element</a:t>
            </a:r>
          </a:p>
          <a:p>
            <a:pPr lvl="0"/>
            <a:endParaRPr lang="en-US" sz="1000" b="1" dirty="0" smtClean="0">
              <a:solidFill>
                <a:srgbClr val="FF0000"/>
              </a:solidFill>
              <a:ea typeface="Calibri" pitchFamily="34" charset="0"/>
              <a:cs typeface="Tahoma" pitchFamily="34" charset="0"/>
            </a:endParaRPr>
          </a:p>
          <a:p>
            <a:pPr lvl="0"/>
            <a:r>
              <a:rPr lang="en-US" sz="1000" dirty="0" smtClean="0">
                <a:ea typeface="Calibri" pitchFamily="34" charset="0"/>
                <a:cs typeface="Tahoma" pitchFamily="34" charset="0"/>
              </a:rPr>
              <a:t>Three examples  for HEVC Extensions:</a:t>
            </a:r>
          </a:p>
          <a:p>
            <a:pPr lvl="0"/>
            <a:endParaRPr kumimoji="0" lang="en-US" sz="6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228600" lvl="0" indent="-228600" eaLnBrk="0" hangingPunct="0">
              <a:buFontTx/>
              <a:buAutoNum type="alphaLcParenR"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Example-1 (Multi-view Video) </a:t>
            </a:r>
            <a:r>
              <a:rPr lang="en-US" sz="1000" dirty="0" smtClean="0"/>
              <a:t>with IDs - combo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: </a:t>
            </a:r>
            <a:r>
              <a:rPr lang="en-US" sz="1000" dirty="0" smtClean="0">
                <a:solidFill>
                  <a:srgbClr val="FF0000"/>
                </a:solidFill>
              </a:rPr>
              <a:t>(nal_id_mask2, nal_id_mask1)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= (010, 011)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LcParenR"/>
              <a:tabLst/>
            </a:pPr>
            <a:endParaRPr lang="en-US" sz="1000" dirty="0" smtClean="0">
              <a:cs typeface="Tahoma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LcParenR"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ahoma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LcParenR"/>
              <a:tabLst/>
            </a:pPr>
            <a:endParaRPr lang="en-US" sz="1000" dirty="0" smtClean="0">
              <a:latin typeface="Arial" pitchFamily="34" charset="0"/>
              <a:cs typeface="Tahoma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LcParenR"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ahoma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LcParenR"/>
              <a:tabLst/>
            </a:pP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b) Example-2 (Multi-view &amp; Scalable Video) </a:t>
            </a:r>
            <a:r>
              <a:rPr lang="en-US" sz="1000" dirty="0" smtClean="0"/>
              <a:t>with IDs - combo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: </a:t>
            </a:r>
            <a:r>
              <a:rPr lang="en-US" sz="1000" dirty="0" smtClean="0">
                <a:solidFill>
                  <a:srgbClr val="FF0000"/>
                </a:solidFill>
              </a:rPr>
              <a:t>(nal_id_mask2, nal_id_mask1)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=  (010, 111)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762000" y="2590800"/>
          <a:ext cx="6858000" cy="175260"/>
        </p:xfrm>
        <a:graphic>
          <a:graphicData uri="http://schemas.openxmlformats.org/drawingml/2006/table">
            <a:tbl>
              <a:tblPr/>
              <a:tblGrid>
                <a:gridCol w="1219200"/>
                <a:gridCol w="1178522"/>
                <a:gridCol w="1640878"/>
                <a:gridCol w="1371600"/>
                <a:gridCol w="144780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Tahoma"/>
                          <a:ea typeface="Calibri"/>
                        </a:rPr>
                        <a:t>reserved</a:t>
                      </a:r>
                      <a:r>
                        <a:rPr lang="en-US" sz="1000" dirty="0">
                          <a:latin typeface="Tahoma"/>
                          <a:ea typeface="Calibri"/>
                        </a:rPr>
                        <a:t> (2-bits)</a:t>
                      </a:r>
                      <a:endParaRPr lang="en-US" sz="1050" dirty="0">
                        <a:latin typeface="Tahoma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ahoma"/>
                          <a:ea typeface="Calibri"/>
                        </a:rPr>
                        <a:t>view_id</a:t>
                      </a:r>
                      <a:r>
                        <a:rPr lang="en-US" sz="1000">
                          <a:latin typeface="Tahoma"/>
                          <a:ea typeface="Calibri"/>
                        </a:rPr>
                        <a:t> (10-bits)</a:t>
                      </a:r>
                      <a:endParaRPr lang="en-US" sz="1050">
                        <a:latin typeface="Tahoma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ahoma"/>
                          <a:ea typeface="Calibri"/>
                        </a:rPr>
                        <a:t>dependency_id</a:t>
                      </a:r>
                      <a:r>
                        <a:rPr lang="en-US" sz="1000">
                          <a:latin typeface="Tahoma"/>
                          <a:ea typeface="Calibri"/>
                        </a:rPr>
                        <a:t> (3-bits)</a:t>
                      </a:r>
                      <a:endParaRPr lang="en-US" sz="1050">
                        <a:latin typeface="Tahoma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err="1">
                          <a:latin typeface="Tahoma"/>
                          <a:ea typeface="Calibri"/>
                        </a:rPr>
                        <a:t>priority_id</a:t>
                      </a:r>
                      <a:r>
                        <a:rPr lang="en-US" sz="1000" dirty="0">
                          <a:latin typeface="Tahoma"/>
                          <a:ea typeface="Calibri"/>
                        </a:rPr>
                        <a:t> (6-bits)</a:t>
                      </a:r>
                      <a:endParaRPr lang="en-US" sz="1050" dirty="0">
                        <a:latin typeface="Tahoma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err="1">
                          <a:latin typeface="Tahoma"/>
                          <a:ea typeface="Calibri"/>
                        </a:rPr>
                        <a:t>temporal_id</a:t>
                      </a:r>
                      <a:r>
                        <a:rPr lang="en-US" sz="1000" dirty="0">
                          <a:latin typeface="Tahoma"/>
                          <a:ea typeface="Calibri"/>
                        </a:rPr>
                        <a:t> (3-bits)</a:t>
                      </a:r>
                      <a:endParaRPr lang="en-US" sz="1050" dirty="0">
                        <a:latin typeface="Tahoma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199053</TotalTime>
  <Words>670</Words>
  <Application>Microsoft Office PowerPoint</Application>
  <PresentationFormat>On-screen Show (4:3)</PresentationFormat>
  <Paragraphs>230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Arial</vt:lpstr>
      <vt:lpstr>Brush Script MT</vt:lpstr>
      <vt:lpstr>SimSun</vt:lpstr>
      <vt:lpstr>Times New Roman</vt:lpstr>
      <vt:lpstr>Century Gothic</vt:lpstr>
      <vt:lpstr>HGP創英角ｺﾞｼｯｸUB</vt:lpstr>
      <vt:lpstr>Calibri</vt:lpstr>
      <vt:lpstr>Malgun Gothic</vt:lpstr>
      <vt:lpstr>Times</vt:lpstr>
      <vt:lpstr>Tahoma</vt:lpstr>
      <vt:lpstr>Default Design</vt:lpstr>
      <vt:lpstr>Slide 1</vt:lpstr>
      <vt:lpstr>On NAL Unit Extension</vt:lpstr>
      <vt:lpstr>HEVC NAL Unit &amp; Extension</vt:lpstr>
      <vt:lpstr>nal_byte_1 Syntax Element</vt:lpstr>
      <vt:lpstr>Extension Syntax Elements (1)</vt:lpstr>
      <vt:lpstr>Extension Syntax Elements (2)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munsi</cp:lastModifiedBy>
  <cp:revision>6986</cp:revision>
  <dcterms:created xsi:type="dcterms:W3CDTF">2006-02-22T01:05:12Z</dcterms:created>
  <dcterms:modified xsi:type="dcterms:W3CDTF">2012-04-28T12:45:35Z</dcterms:modified>
</cp:coreProperties>
</file>