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399" r:id="rId2"/>
    <p:sldId id="421" r:id="rId3"/>
    <p:sldId id="422" r:id="rId4"/>
    <p:sldId id="454" r:id="rId5"/>
    <p:sldId id="424" r:id="rId6"/>
    <p:sldId id="426" r:id="rId7"/>
    <p:sldId id="451" r:id="rId8"/>
    <p:sldId id="452" r:id="rId9"/>
    <p:sldId id="445" r:id="rId10"/>
    <p:sldId id="428" r:id="rId11"/>
    <p:sldId id="430" r:id="rId12"/>
  </p:sldIdLst>
  <p:sldSz cx="9144000" cy="6858000" type="screen4x3"/>
  <p:notesSz cx="6797675" cy="987425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5pPr>
    <a:lvl6pPr marL="22860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6pPr>
    <a:lvl7pPr marL="27432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7pPr>
    <a:lvl8pPr marL="32004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8pPr>
    <a:lvl9pPr marL="3657600" algn="l" defTabSz="914400" rtl="0" eaLnBrk="1" latinLnBrk="0" hangingPunct="1">
      <a:defRPr kumimoji="1" sz="2400" kern="1200">
        <a:solidFill>
          <a:schemeClr val="tx1"/>
        </a:solidFill>
        <a:latin typeface="Arial" charset="0"/>
        <a:ea typeface="標楷體" pitchFamily="65" charset="-120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EBC"/>
    <a:srgbClr val="FFFF99"/>
    <a:srgbClr val="CCECFF"/>
    <a:srgbClr val="ED6D00"/>
    <a:srgbClr val="CCFF99"/>
    <a:srgbClr val="66CCFF"/>
    <a:srgbClr val="FFCCFF"/>
    <a:srgbClr val="205885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2800" autoAdjust="0"/>
  </p:normalViewPr>
  <p:slideViewPr>
    <p:cSldViewPr snapToObjects="1">
      <p:cViewPr>
        <p:scale>
          <a:sx n="100" d="100"/>
          <a:sy n="100" d="100"/>
        </p:scale>
        <p:origin x="-1944" y="-27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>
      <p:cViewPr varScale="1">
        <p:scale>
          <a:sx n="81" d="100"/>
          <a:sy n="81" d="100"/>
        </p:scale>
        <p:origin x="-4020" y="-102"/>
      </p:cViewPr>
      <p:guideLst>
        <p:guide orient="horz" pos="3110"/>
        <p:guide pos="2141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6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1F4A4F50-9D9E-4208-9674-22BA14208BB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1275" y="0"/>
            <a:ext cx="2946400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31863" y="741363"/>
            <a:ext cx="4933950" cy="37020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691063"/>
            <a:ext cx="4984750" cy="4443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1275" y="9380538"/>
            <a:ext cx="2946400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  <a:ea typeface="SimHei" pitchFamily="2" charset="-122"/>
                <a:cs typeface="+mn-cs"/>
              </a:defRPr>
            </a:lvl1pPr>
          </a:lstStyle>
          <a:p>
            <a:pPr>
              <a:defRPr/>
            </a:pPr>
            <a:fld id="{4221BD77-4E72-43A5-B54F-20D44DE81A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Arial" charset="0"/>
        <a:ea typeface="SimHei" pitchFamily="2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A4565826-CD0B-4763-A498-0A48A35B6242}" type="slidenum">
              <a:rPr lang="en-US" smtClean="0"/>
              <a:pPr>
                <a:defRPr/>
              </a:pPr>
              <a:t>0</a:t>
            </a:fld>
            <a:endParaRPr lang="en-US" smtClean="0"/>
          </a:p>
        </p:txBody>
      </p:sp>
      <p:sp>
        <p:nvSpPr>
          <p:cNvPr id="92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922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21BD77-4E72-43A5-B54F-20D44DE81AF7}" type="slidenum">
              <a:rPr lang="en-US" smtClean="0"/>
              <a:pPr>
                <a:defRPr/>
              </a:pPr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7F696E07-AE32-4EB4-A3D7-FF2B2EBC8D16}" type="slidenum">
              <a:rPr lang="en-US" altLang="zh-TW" smtClean="0"/>
              <a:pPr>
                <a:defRPr/>
              </a:pPr>
              <a:t>10</a:t>
            </a:fld>
            <a:endParaRPr lang="en-US" altLang="zh-TW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altLang="zh-TW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1" descr="cover_back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974850"/>
            <a:ext cx="9163050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26" descr="bar_white_bot"/>
          <p:cNvPicPr>
            <a:picLocks noChangeAspect="1" noChangeArrowheads="1"/>
          </p:cNvPicPr>
          <p:nvPr/>
        </p:nvPicPr>
        <p:blipFill>
          <a:blip r:embed="rId3" cstate="print"/>
          <a:srcRect b="1707"/>
          <a:stretch>
            <a:fillRect/>
          </a:stretch>
        </p:blipFill>
        <p:spPr bwMode="auto">
          <a:xfrm>
            <a:off x="0" y="5303838"/>
            <a:ext cx="91440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8" descr="bar_white_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34" descr="bar_white_2"/>
          <p:cNvPicPr>
            <a:picLocks noChangeAspect="1" noChangeArrowheads="1"/>
          </p:cNvPicPr>
          <p:nvPr/>
        </p:nvPicPr>
        <p:blipFill>
          <a:blip r:embed="rId4" cstate="print"/>
          <a:srcRect l="47466" r="4236"/>
          <a:stretch>
            <a:fillRect/>
          </a:stretch>
        </p:blipFill>
        <p:spPr bwMode="auto">
          <a:xfrm>
            <a:off x="4178300" y="0"/>
            <a:ext cx="4416425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9" descr="logo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35"/>
          <p:cNvSpPr>
            <a:spLocks noChangeArrowheads="1"/>
          </p:cNvSpPr>
          <p:nvPr userDrawn="1"/>
        </p:nvSpPr>
        <p:spPr bwMode="auto">
          <a:xfrm>
            <a:off x="7567613" y="165100"/>
            <a:ext cx="14049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Confidential A</a:t>
            </a:r>
            <a:endParaRPr lang="zh-TW" altLang="en-US" sz="1400" b="1" dirty="0">
              <a:solidFill>
                <a:srgbClr val="E86C1F"/>
              </a:solidFill>
              <a:ea typeface="新細明體" pitchFamily="18" charset="-120"/>
            </a:endParaRPr>
          </a:p>
        </p:txBody>
      </p:sp>
      <p:pic>
        <p:nvPicPr>
          <p:cNvPr id="10" name="Picture 37" descr="bar_white_bot"/>
          <p:cNvPicPr>
            <a:picLocks noChangeAspect="1" noChangeArrowheads="1"/>
          </p:cNvPicPr>
          <p:nvPr/>
        </p:nvPicPr>
        <p:blipFill>
          <a:blip r:embed="rId3" cstate="print"/>
          <a:srcRect l="36562" r="27742" b="1707"/>
          <a:stretch>
            <a:fillRect/>
          </a:stretch>
        </p:blipFill>
        <p:spPr bwMode="auto">
          <a:xfrm>
            <a:off x="3151188" y="5303838"/>
            <a:ext cx="3263900" cy="15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 Box 2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12" name="Picture 38" descr="bar_white_bot"/>
          <p:cNvPicPr>
            <a:picLocks noChangeAspect="1" noChangeArrowheads="1"/>
          </p:cNvPicPr>
          <p:nvPr/>
        </p:nvPicPr>
        <p:blipFill>
          <a:blip r:embed="rId3" cstate="print"/>
          <a:srcRect t="95583"/>
          <a:stretch>
            <a:fillRect/>
          </a:stretch>
        </p:blipFill>
        <p:spPr bwMode="auto">
          <a:xfrm>
            <a:off x="0" y="6770688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6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9563" y="2420938"/>
            <a:ext cx="8524875" cy="14414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 altLang="zh-TW"/>
              <a:t>Title: Arial Bold 32pt</a:t>
            </a:r>
            <a:endParaRPr lang="zh-TW" altLang="en-US"/>
          </a:p>
        </p:txBody>
      </p:sp>
      <p:sp>
        <p:nvSpPr>
          <p:cNvPr id="156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4079875"/>
            <a:ext cx="8524875" cy="1223963"/>
          </a:xfrm>
        </p:spPr>
        <p:txBody>
          <a:bodyPr/>
          <a:lstStyle>
            <a:lvl1pPr marL="0" indent="0" algn="ctr">
              <a:buFont typeface="Arial" charset="0"/>
              <a:buNone/>
              <a:defRPr/>
            </a:lvl1pPr>
          </a:lstStyle>
          <a:p>
            <a:r>
              <a:rPr lang="en-US" altLang="zh-TW"/>
              <a:t>Subtitle: Arial 24pt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20C519-ABEE-419B-B92C-2554B90DC363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67500" y="384175"/>
            <a:ext cx="2014538" cy="5694363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622300" y="384175"/>
            <a:ext cx="5892800" cy="5694363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35E26BE-E988-4C16-9F86-37B353FAEA47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標題，文字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22300" y="384175"/>
            <a:ext cx="8059738" cy="65881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915505-BDD6-44FA-80EC-388C01682AEB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smtClean="0"/>
              <a:t>Click to edit Master title style</a:t>
            </a:r>
            <a:endParaRPr lang="zh-TW" alt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</a:t>
            </a:r>
            <a:r>
              <a:rPr lang="en-US" altLang="zh-TW" err="1"/>
              <a:t>MediaTek</a:t>
            </a:r>
            <a:r>
              <a:rPr lang="en-US" altLang="zh-TW"/>
              <a:t>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83296A-CB92-44BC-8FBB-6DCD9190746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544B35-5ADB-41FE-B74D-D4286449ADDD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627063" y="1123950"/>
            <a:ext cx="3951287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730750" y="1123950"/>
            <a:ext cx="3951288" cy="49545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2DFEE4-0260-4CD8-92A8-F8001CD511D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2698CF-1407-47CA-981E-333064B62F5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38505C-D74A-4B18-BE66-748B7EB4AAE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F5E8494-2022-413F-8C4B-7811365BCACF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1BAA099-163E-4261-90D9-DCC791936DD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zh-TW" altLang="en-US" noProof="0" smtClean="0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D42FD6C-F988-424F-83B1-754EA005AF8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9" descr="bar_logoc"/>
          <p:cNvPicPr>
            <a:picLocks noChangeAspect="1" noChangeArrowheads="1"/>
          </p:cNvPicPr>
          <p:nvPr/>
        </p:nvPicPr>
        <p:blipFill>
          <a:blip r:embed="rId14" cstate="print"/>
          <a:srcRect l="6937"/>
          <a:stretch>
            <a:fillRect/>
          </a:stretch>
        </p:blipFill>
        <p:spPr bwMode="auto">
          <a:xfrm>
            <a:off x="-20638" y="6237288"/>
            <a:ext cx="8913813" cy="239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22300" y="384175"/>
            <a:ext cx="8059738" cy="65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Page Title: 32</a:t>
            </a:r>
            <a:r>
              <a:rPr lang="zh-TW" altLang="zh-TW" smtClean="0"/>
              <a:t> pt Arial</a:t>
            </a:r>
            <a:endParaRPr lang="en-US" altLang="ja-JP" smtClean="0"/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27063" y="1123950"/>
            <a:ext cx="8054975" cy="4954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zh-TW" smtClean="0"/>
              <a:t>Please use the following font and colors for your presentation.</a:t>
            </a:r>
          </a:p>
          <a:p>
            <a:pPr lvl="1"/>
            <a:r>
              <a:rPr lang="en-US" altLang="zh-TW" smtClean="0"/>
              <a:t>It is strongly recommended to use Arial for all areas of content. </a:t>
            </a:r>
          </a:p>
          <a:p>
            <a:pPr lvl="1"/>
            <a:r>
              <a:rPr lang="en-US" altLang="zh-TW" smtClean="0"/>
              <a:t>The following colors are recommended for various areas.</a:t>
            </a:r>
          </a:p>
          <a:p>
            <a:pPr lvl="2"/>
            <a:r>
              <a:rPr lang="en-US" altLang="zh-TW" smtClean="0"/>
              <a:t>Titles, subtitles and content: bold black.</a:t>
            </a:r>
          </a:p>
          <a:p>
            <a:pPr lvl="2"/>
            <a:r>
              <a:rPr lang="en-US" altLang="zh-TW" smtClean="0"/>
              <a:t>Support text: black, gray, blue and orange.</a:t>
            </a:r>
          </a:p>
          <a:p>
            <a:pPr lvl="2"/>
            <a:r>
              <a:rPr lang="en-US" altLang="zh-TW" smtClean="0"/>
              <a:t>Third level</a:t>
            </a:r>
          </a:p>
          <a:p>
            <a:pPr lvl="3"/>
            <a:r>
              <a:rPr lang="en-US" altLang="zh-TW" smtClean="0"/>
              <a:t>Fourth level</a:t>
            </a:r>
          </a:p>
          <a:p>
            <a:pPr lvl="4"/>
            <a:r>
              <a:rPr lang="en-US" altLang="zh-TW" smtClean="0"/>
              <a:t>Fifth level</a:t>
            </a: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608013" y="6232525"/>
            <a:ext cx="2881312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r>
              <a:rPr lang="en-US" altLang="zh-TW"/>
              <a:t>Copyright © MediaTek Inc. All rights reserved.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338638" y="6232525"/>
            <a:ext cx="4635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>
                <a:solidFill>
                  <a:schemeClr val="bg1"/>
                </a:solidFill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7D9712B8-0D8A-4061-869F-F4CDA3801799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  <p:sp>
        <p:nvSpPr>
          <p:cNvPr id="7" name="Rectangle 6"/>
          <p:cNvSpPr txBox="1">
            <a:spLocks noChangeArrowheads="1"/>
          </p:cNvSpPr>
          <p:nvPr userDrawn="1"/>
        </p:nvSpPr>
        <p:spPr bwMode="auto">
          <a:xfrm>
            <a:off x="6143625" y="6238875"/>
            <a:ext cx="1000125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>
            <a:lvl1pPr>
              <a:defRPr/>
            </a:lvl1pPr>
          </a:lstStyle>
          <a:p>
            <a:pPr algn="ctr">
              <a:defRPr/>
            </a:pPr>
            <a:endParaRPr lang="en-US" altLang="ja-JP" sz="10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275" r:id="rId1"/>
    <p:sldLayoutId id="2147484276" r:id="rId2"/>
    <p:sldLayoutId id="2147484265" r:id="rId3"/>
    <p:sldLayoutId id="2147484266" r:id="rId4"/>
    <p:sldLayoutId id="2147484267" r:id="rId5"/>
    <p:sldLayoutId id="2147484268" r:id="rId6"/>
    <p:sldLayoutId id="2147484269" r:id="rId7"/>
    <p:sldLayoutId id="2147484270" r:id="rId8"/>
    <p:sldLayoutId id="2147484271" r:id="rId9"/>
    <p:sldLayoutId id="2147484272" r:id="rId10"/>
    <p:sldLayoutId id="2147484273" r:id="rId11"/>
    <p:sldLayoutId id="2147484274" r:id="rId12"/>
  </p:sldLayoutIdLst>
  <p:hf hd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標楷體" pitchFamily="65" charset="-120"/>
        </a:defRPr>
      </a:lvl9pPr>
    </p:titleStyle>
    <p:bodyStyle>
      <a:lvl1pPr marL="342900" indent="-342900" algn="l" rtl="0" eaLnBrk="0" fontAlgn="base" hangingPunct="0">
        <a:spcBef>
          <a:spcPct val="5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24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SzPct val="95000"/>
        <a:buFont typeface="Arial" charset="0"/>
        <a:buChar char="•"/>
        <a:defRPr kumimoji="1">
          <a:solidFill>
            <a:schemeClr val="tx1"/>
          </a:solidFill>
          <a:latin typeface="+mn-lt"/>
          <a:ea typeface="+mn-ea"/>
          <a:cs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1400">
          <a:solidFill>
            <a:schemeClr val="tx1"/>
          </a:solidFill>
          <a:latin typeface="+mn-lt"/>
          <a:ea typeface="+mn-ea"/>
          <a:cs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ED6D00"/>
        </a:buClr>
        <a:buFont typeface="Arial" charset="0"/>
        <a:buChar char="▪"/>
        <a:defRPr kumimoji="1" sz="1200">
          <a:solidFill>
            <a:schemeClr val="tx1"/>
          </a:solidFill>
          <a:latin typeface="+mn-lt"/>
          <a:ea typeface="+mn-ea"/>
          <a:cs typeface="Arial" charset="0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6.pn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7.jpeg"/><Relationship Id="rId9" Type="http://schemas.openxmlformats.org/officeDocument/2006/relationships/image" Target="../media/image10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4.jpeg"/><Relationship Id="rId7" Type="http://schemas.openxmlformats.org/officeDocument/2006/relationships/image" Target="../media/image3.png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2.png"/><Relationship Id="rId5" Type="http://schemas.openxmlformats.org/officeDocument/2006/relationships/image" Target="../media/image8.png"/><Relationship Id="rId10" Type="http://schemas.openxmlformats.org/officeDocument/2006/relationships/image" Target="../media/image11.png"/><Relationship Id="rId4" Type="http://schemas.openxmlformats.org/officeDocument/2006/relationships/image" Target="../media/image6.png"/><Relationship Id="rId9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9" descr="gray_bo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2" descr="cover_back_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16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8901" name="Rectangle 5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n-US" dirty="0" smtClean="0"/>
              <a:t>Results for Non-Square Intra Prediction with NSQT</a:t>
            </a:r>
            <a:endParaRPr lang="en-US" altLang="zh-TW" dirty="0" smtClean="0"/>
          </a:p>
        </p:txBody>
      </p:sp>
      <p:pic>
        <p:nvPicPr>
          <p:cNvPr id="4102" name="Picture 7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3" name="Text Box 10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Copyright © MediaTek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 Inc. </a:t>
            </a:r>
            <a:r>
              <a:rPr lang="en-US" sz="1000">
                <a:solidFill>
                  <a:srgbClr val="777777"/>
                </a:solidFill>
                <a:ea typeface="SimHei" pitchFamily="2" charset="-122"/>
              </a:rPr>
              <a:t>All rights reserved</a:t>
            </a:r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.</a:t>
            </a:r>
            <a:endParaRPr lang="en-US" sz="1000">
              <a:solidFill>
                <a:srgbClr val="777777"/>
              </a:solidFill>
              <a:ea typeface="SimHei" pitchFamily="2" charset="-122"/>
            </a:endParaRPr>
          </a:p>
        </p:txBody>
      </p:sp>
      <p:pic>
        <p:nvPicPr>
          <p:cNvPr id="4104" name="Picture 11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5" name="Rectangle 14"/>
          <p:cNvSpPr>
            <a:spLocks noGrp="1" noChangeArrowheads="1"/>
          </p:cNvSpPr>
          <p:nvPr>
            <p:ph type="subTitle" idx="1"/>
          </p:nvPr>
        </p:nvSpPr>
        <p:spPr>
          <a:xfrm>
            <a:off x="309563" y="3929063"/>
            <a:ext cx="8524875" cy="1223962"/>
          </a:xfrm>
        </p:spPr>
        <p:txBody>
          <a:bodyPr/>
          <a:lstStyle/>
          <a:p>
            <a:pPr eaLnBrk="1" hangingPunct="1"/>
            <a:r>
              <a:rPr lang="en-US" altLang="zh-TW" dirty="0" smtClean="0"/>
              <a:t>Ximin Zhang, Shan Liu and Shawmin Lei</a:t>
            </a:r>
          </a:p>
          <a:p>
            <a:pPr eaLnBrk="1" hangingPunct="1"/>
            <a:endParaRPr lang="en-US" altLang="zh-TW" dirty="0" smtClean="0"/>
          </a:p>
        </p:txBody>
      </p:sp>
      <p:pic>
        <p:nvPicPr>
          <p:cNvPr id="4106" name="Picture 23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7" name="Picture 24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8" name="Picture 25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9" name="Picture 26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10" name="Picture 27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12" name="Text Box 13"/>
          <p:cNvSpPr txBox="1">
            <a:spLocks noChangeArrowheads="1"/>
          </p:cNvSpPr>
          <p:nvPr/>
        </p:nvSpPr>
        <p:spPr bwMode="auto">
          <a:xfrm>
            <a:off x="5724525" y="5621338"/>
            <a:ext cx="3109913" cy="8248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Presented by Shan Liu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9</a:t>
            </a:r>
            <a:r>
              <a:rPr lang="en-US" altLang="zh-TW" sz="1400" baseline="30000" dirty="0" smtClean="0">
                <a:ea typeface="SimHei" pitchFamily="2" charset="-122"/>
              </a:rPr>
              <a:t>th</a:t>
            </a:r>
            <a:r>
              <a:rPr lang="en-US" altLang="zh-TW" sz="1400" dirty="0" smtClean="0">
                <a:ea typeface="SimHei" pitchFamily="2" charset="-122"/>
              </a:rPr>
              <a:t> JCT Meeting in San Jose</a:t>
            </a:r>
          </a:p>
          <a:p>
            <a:pPr algn="r" fontAlgn="ctr">
              <a:spcBef>
                <a:spcPct val="20000"/>
              </a:spcBef>
            </a:pPr>
            <a:r>
              <a:rPr lang="en-US" altLang="zh-TW" sz="1400" dirty="0" smtClean="0">
                <a:ea typeface="SimHei" pitchFamily="2" charset="-122"/>
              </a:rPr>
              <a:t>27 April – 7 May, 2012</a:t>
            </a:r>
            <a:endParaRPr lang="en-US" sz="1400" dirty="0">
              <a:ea typeface="SimHei" pitchFamily="2" charset="-122"/>
            </a:endParaRPr>
          </a:p>
        </p:txBody>
      </p:sp>
      <p:sp>
        <p:nvSpPr>
          <p:cNvPr id="16" name="Rectangle 8"/>
          <p:cNvSpPr>
            <a:spLocks noChangeArrowheads="1"/>
          </p:cNvSpPr>
          <p:nvPr/>
        </p:nvSpPr>
        <p:spPr bwMode="auto">
          <a:xfrm>
            <a:off x="7567613" y="165100"/>
            <a:ext cx="1404937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 altLang="zh-TW" sz="1400" b="1" dirty="0" smtClean="0">
                <a:solidFill>
                  <a:srgbClr val="E86C1F"/>
                </a:solidFill>
                <a:ea typeface="SimHei" pitchFamily="2" charset="-122"/>
              </a:rPr>
              <a:t>JCTVC-I0224</a:t>
            </a:r>
            <a:endParaRPr lang="en-US" altLang="zh-TW" sz="1400" b="1" dirty="0">
              <a:solidFill>
                <a:srgbClr val="E86C1F"/>
              </a:solidFill>
              <a:ea typeface="SimHei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Reported results for non-square Intra prediction using NSQT.</a:t>
            </a:r>
          </a:p>
          <a:p>
            <a:pPr lvl="1"/>
            <a:r>
              <a:rPr lang="en-US" dirty="0" smtClean="0"/>
              <a:t>Coding gains with some encoder complexity increase,</a:t>
            </a:r>
          </a:p>
          <a:p>
            <a:pPr lvl="2"/>
            <a:r>
              <a:rPr lang="en-US" dirty="0" smtClean="0"/>
              <a:t>AI-HE10: 1.3% BD-rate reduction, 31% encoding time increase </a:t>
            </a:r>
            <a:br>
              <a:rPr lang="en-US" dirty="0" smtClean="0"/>
            </a:br>
            <a:r>
              <a:rPr lang="en-US" dirty="0" smtClean="0"/>
              <a:t>	(or 1.1% BD-rate reduction, 22% encoding time increase);</a:t>
            </a:r>
          </a:p>
          <a:p>
            <a:pPr lvl="2"/>
            <a:r>
              <a:rPr lang="en-US" dirty="0" smtClean="0"/>
              <a:t>RA-HE10: 0.6% BD-rate reduction, 4% encoding time increase;</a:t>
            </a:r>
          </a:p>
          <a:p>
            <a:pPr lvl="2"/>
            <a:r>
              <a:rPr lang="en-US" dirty="0" smtClean="0"/>
              <a:t>LDB-HE10: 0.3% BD-rate reduction, 3% encoding time increase;</a:t>
            </a:r>
          </a:p>
          <a:p>
            <a:pPr lvl="1"/>
            <a:r>
              <a:rPr lang="en-US" dirty="0" smtClean="0"/>
              <a:t>Decoder complexity increase is negligible.</a:t>
            </a:r>
          </a:p>
          <a:p>
            <a:r>
              <a:rPr lang="en-US" dirty="0" smtClean="0"/>
              <a:t>Small amount of change to syntax and semantics text.</a:t>
            </a:r>
          </a:p>
          <a:p>
            <a:r>
              <a:rPr lang="en-US" dirty="0" smtClean="0"/>
              <a:t>Moderate amount of change to decoding process text.</a:t>
            </a:r>
          </a:p>
          <a:p>
            <a:r>
              <a:rPr lang="en-US" dirty="0" smtClean="0"/>
              <a:t>Recommend to adopt the proposed method.</a:t>
            </a:r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9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over_back_8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9525" y="1978025"/>
            <a:ext cx="9153525" cy="3352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3" name="Picture 21" descr="gray_bo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3838"/>
            <a:ext cx="9163050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4" name="Picture 4" descr="gray_top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9525" y="0"/>
            <a:ext cx="9163050" cy="200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6" descr="logo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460500" y="817563"/>
            <a:ext cx="3783013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6" name="Text Box 8"/>
          <p:cNvSpPr txBox="1">
            <a:spLocks noChangeArrowheads="1"/>
          </p:cNvSpPr>
          <p:nvPr/>
        </p:nvSpPr>
        <p:spPr bwMode="auto">
          <a:xfrm>
            <a:off x="608013" y="6226175"/>
            <a:ext cx="2881312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TW" sz="1000">
                <a:solidFill>
                  <a:srgbClr val="777777"/>
                </a:solidFill>
                <a:ea typeface="SimHei" pitchFamily="2" charset="-122"/>
              </a:rPr>
              <a:t>Copyright © MediaTek Inc. All rights reserved.</a:t>
            </a:r>
          </a:p>
        </p:txBody>
      </p:sp>
      <p:pic>
        <p:nvPicPr>
          <p:cNvPr id="10247" name="Picture 9" descr="bar_white_bot"/>
          <p:cNvPicPr>
            <a:picLocks noChangeAspect="1" noChangeArrowheads="1"/>
          </p:cNvPicPr>
          <p:nvPr/>
        </p:nvPicPr>
        <p:blipFill>
          <a:blip r:embed="rId7" cstate="print"/>
          <a:srcRect t="95583"/>
          <a:stretch>
            <a:fillRect/>
          </a:stretch>
        </p:blipFill>
        <p:spPr bwMode="auto">
          <a:xfrm>
            <a:off x="0" y="6781800"/>
            <a:ext cx="9144000" cy="6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Text Box 15"/>
          <p:cNvSpPr txBox="1">
            <a:spLocks noChangeArrowheads="1"/>
          </p:cNvSpPr>
          <p:nvPr/>
        </p:nvSpPr>
        <p:spPr bwMode="auto">
          <a:xfrm>
            <a:off x="3078163" y="3282950"/>
            <a:ext cx="3011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/>
            <a:r>
              <a:rPr lang="en-US" altLang="zh-TW" b="1">
                <a:ea typeface="SimHei" pitchFamily="2" charset="-122"/>
              </a:rPr>
              <a:t>www.mediatek.com</a:t>
            </a:r>
          </a:p>
        </p:txBody>
      </p:sp>
      <p:pic>
        <p:nvPicPr>
          <p:cNvPr id="10249" name="Picture 22" descr="icon_1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63600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0" name="Picture 23" descr="icon_5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2533650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1" name="Picture 24" descr="icon_2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567613" y="4572000"/>
            <a:ext cx="59055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2" name="Picture 25" descr="icon_3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4219575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53" name="Picture 26" descr="icon_4"/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5891213" y="4572000"/>
            <a:ext cx="58102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</a:p>
          <a:p>
            <a:pPr lvl="1"/>
            <a:r>
              <a:rPr lang="en-US" dirty="0" smtClean="0"/>
              <a:t>Non-square prediction partitions and transforms bring coding gains to Inter prediction and are already included in HM.</a:t>
            </a:r>
          </a:p>
          <a:p>
            <a:pPr lvl="1"/>
            <a:r>
              <a:rPr lang="en-US" dirty="0" smtClean="0"/>
              <a:t>Non-square Intra prediction partitions using NSQT reported coding gains for both Intra and Inter configurations </a:t>
            </a:r>
          </a:p>
          <a:p>
            <a:pPr lvl="2"/>
            <a:r>
              <a:rPr lang="en-US" dirty="0" smtClean="0"/>
              <a:t>JCTVC-H0437 (AhG16)</a:t>
            </a:r>
          </a:p>
          <a:p>
            <a:endParaRPr lang="en-US" sz="2000" dirty="0" smtClean="0"/>
          </a:p>
          <a:p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1</a:t>
            </a:fld>
            <a:endParaRPr lang="en-US" altLang="ja-JP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Prediction partition modes in proposed main profile (current HM)</a:t>
            </a:r>
          </a:p>
          <a:p>
            <a:pPr lvl="1"/>
            <a:r>
              <a:rPr lang="en-US" sz="1800" dirty="0" smtClean="0"/>
              <a:t>INTRA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INTER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2</a:t>
            </a:fld>
            <a:endParaRPr lang="en-US" altLang="ja-JP"/>
          </a:p>
        </p:txBody>
      </p:sp>
      <p:sp>
        <p:nvSpPr>
          <p:cNvPr id="6" name="Rectangle 5"/>
          <p:cNvSpPr/>
          <p:nvPr/>
        </p:nvSpPr>
        <p:spPr>
          <a:xfrm>
            <a:off x="1717662" y="1864512"/>
            <a:ext cx="996950" cy="1000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717662" y="2172764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sp>
        <p:nvSpPr>
          <p:cNvPr id="15" name="Rectangle 14"/>
          <p:cNvSpPr/>
          <p:nvPr/>
        </p:nvSpPr>
        <p:spPr>
          <a:xfrm>
            <a:off x="1714480" y="3500438"/>
            <a:ext cx="996950" cy="1000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14480" y="3808690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grpSp>
        <p:nvGrpSpPr>
          <p:cNvPr id="24" name="Group 23"/>
          <p:cNvGrpSpPr/>
          <p:nvPr/>
        </p:nvGrpSpPr>
        <p:grpSpPr>
          <a:xfrm>
            <a:off x="5143504" y="3494881"/>
            <a:ext cx="1000132" cy="1005689"/>
            <a:chOff x="5143504" y="4066385"/>
            <a:chExt cx="1000132" cy="1005689"/>
          </a:xfrm>
          <a:noFill/>
        </p:grpSpPr>
        <p:sp>
          <p:nvSpPr>
            <p:cNvPr id="25" name="Rectangle 24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27" name="TextBox 26"/>
            <p:cNvSpPr txBox="1"/>
            <p:nvPr/>
          </p:nvSpPr>
          <p:spPr>
            <a:xfrm rot="16200000">
              <a:off x="4901133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28" name="Group 27"/>
          <p:cNvGrpSpPr/>
          <p:nvPr/>
        </p:nvGrpSpPr>
        <p:grpSpPr>
          <a:xfrm>
            <a:off x="3428992" y="3500438"/>
            <a:ext cx="996950" cy="996558"/>
            <a:chOff x="3428992" y="4071942"/>
            <a:chExt cx="996950" cy="996558"/>
          </a:xfrm>
          <a:noFill/>
        </p:grpSpPr>
        <p:sp>
          <p:nvSpPr>
            <p:cNvPr id="29" name="Rectangle 2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3428992" y="4202676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sp>
        <p:nvSpPr>
          <p:cNvPr id="33" name="TextBox 32"/>
          <p:cNvSpPr txBox="1"/>
          <p:nvPr/>
        </p:nvSpPr>
        <p:spPr>
          <a:xfrm>
            <a:off x="6858048" y="30003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SCU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34" name="Group 33"/>
          <p:cNvGrpSpPr/>
          <p:nvPr/>
        </p:nvGrpSpPr>
        <p:grpSpPr>
          <a:xfrm>
            <a:off x="5143504" y="4995079"/>
            <a:ext cx="1000132" cy="1005689"/>
            <a:chOff x="5143504" y="4066385"/>
            <a:chExt cx="1000132" cy="1005689"/>
          </a:xfrm>
          <a:noFill/>
        </p:grpSpPr>
        <p:sp>
          <p:nvSpPr>
            <p:cNvPr id="35" name="Rectangle 34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6" name="Rectangle 35"/>
            <p:cNvSpPr/>
            <p:nvPr/>
          </p:nvSpPr>
          <p:spPr>
            <a:xfrm>
              <a:off x="5143504" y="4071942"/>
              <a:ext cx="285752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 rot="16200000">
              <a:off x="5246181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nLx2N</a:t>
              </a:r>
              <a:endParaRPr lang="en-US" sz="1800" dirty="0"/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3432174" y="4994685"/>
            <a:ext cx="996950" cy="1006083"/>
            <a:chOff x="3428992" y="4062417"/>
            <a:chExt cx="996950" cy="1006083"/>
          </a:xfrm>
          <a:noFill/>
        </p:grpSpPr>
        <p:sp>
          <p:nvSpPr>
            <p:cNvPr id="39" name="Rectangle 38"/>
            <p:cNvSpPr/>
            <p:nvPr/>
          </p:nvSpPr>
          <p:spPr>
            <a:xfrm>
              <a:off x="3428992" y="4745952"/>
              <a:ext cx="996950" cy="322548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0" name="Rectangle 39"/>
            <p:cNvSpPr/>
            <p:nvPr/>
          </p:nvSpPr>
          <p:spPr>
            <a:xfrm>
              <a:off x="3428992" y="4062417"/>
              <a:ext cx="996950" cy="67758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3428992" y="4282682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2NxnD</a:t>
              </a:r>
              <a:endParaRPr lang="en-US" sz="1800" dirty="0"/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2217728" y="5004210"/>
            <a:ext cx="996950" cy="996558"/>
            <a:chOff x="3428992" y="4071942"/>
            <a:chExt cx="996950" cy="996558"/>
          </a:xfrm>
          <a:noFill/>
        </p:grpSpPr>
        <p:sp>
          <p:nvSpPr>
            <p:cNvPr id="43" name="Rectangle 42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4" name="Rectangle 43"/>
            <p:cNvSpPr/>
            <p:nvPr/>
          </p:nvSpPr>
          <p:spPr>
            <a:xfrm>
              <a:off x="3428992" y="4071942"/>
              <a:ext cx="996950" cy="30825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3428992" y="448485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2NxnU</a:t>
              </a:r>
              <a:endParaRPr lang="en-US" sz="1800" dirty="0"/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6357950" y="4995079"/>
            <a:ext cx="1000132" cy="1005689"/>
            <a:chOff x="5143504" y="4066385"/>
            <a:chExt cx="1000132" cy="1005689"/>
          </a:xfrm>
          <a:noFill/>
        </p:grpSpPr>
        <p:sp>
          <p:nvSpPr>
            <p:cNvPr id="48" name="Rectangle 47"/>
            <p:cNvSpPr/>
            <p:nvPr/>
          </p:nvSpPr>
          <p:spPr>
            <a:xfrm>
              <a:off x="5857884" y="4071942"/>
              <a:ext cx="285752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49" name="Rectangle 48"/>
            <p:cNvSpPr/>
            <p:nvPr/>
          </p:nvSpPr>
          <p:spPr>
            <a:xfrm>
              <a:off x="5143504" y="4071942"/>
              <a:ext cx="714380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 rot="16200000">
              <a:off x="5044009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nRx2N</a:t>
              </a:r>
              <a:endParaRPr lang="en-US" sz="1800" dirty="0"/>
            </a:p>
          </p:txBody>
        </p:sp>
      </p:grpSp>
      <p:sp>
        <p:nvSpPr>
          <p:cNvPr id="54" name="Oval 53"/>
          <p:cNvSpPr/>
          <p:nvPr/>
        </p:nvSpPr>
        <p:spPr>
          <a:xfrm>
            <a:off x="6386525" y="1519224"/>
            <a:ext cx="1928826" cy="328614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8" name="Straight Connector 57"/>
          <p:cNvCxnSpPr/>
          <p:nvPr/>
        </p:nvCxnSpPr>
        <p:spPr>
          <a:xfrm>
            <a:off x="1071538" y="4805372"/>
            <a:ext cx="7358114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98501" y="4876396"/>
            <a:ext cx="137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Asymmetric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6693874" y="1928802"/>
            <a:ext cx="8572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NxN</a:t>
            </a:r>
            <a:endParaRPr lang="en-US" sz="1800" dirty="0"/>
          </a:p>
        </p:txBody>
      </p:sp>
      <p:grpSp>
        <p:nvGrpSpPr>
          <p:cNvPr id="52" name="Group 51"/>
          <p:cNvGrpSpPr/>
          <p:nvPr/>
        </p:nvGrpSpPr>
        <p:grpSpPr>
          <a:xfrm>
            <a:off x="6861198" y="1857364"/>
            <a:ext cx="996950" cy="996558"/>
            <a:chOff x="3428992" y="4071942"/>
            <a:chExt cx="996950" cy="996558"/>
          </a:xfrm>
          <a:noFill/>
        </p:grpSpPr>
        <p:sp>
          <p:nvSpPr>
            <p:cNvPr id="55" name="Rectangle 54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56" name="Rectangle 55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61" name="Straight Connector 60"/>
          <p:cNvCxnSpPr>
            <a:stCxn id="56" idx="0"/>
            <a:endCxn id="55" idx="2"/>
          </p:cNvCxnSpPr>
          <p:nvPr/>
        </p:nvCxnSpPr>
        <p:spPr>
          <a:xfrm rot="16200000" flipH="1">
            <a:off x="6861394" y="2355643"/>
            <a:ext cx="99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2" name="Group 61"/>
          <p:cNvGrpSpPr/>
          <p:nvPr/>
        </p:nvGrpSpPr>
        <p:grpSpPr>
          <a:xfrm>
            <a:off x="6858016" y="3504012"/>
            <a:ext cx="996950" cy="996558"/>
            <a:chOff x="3428992" y="4071942"/>
            <a:chExt cx="996950" cy="996558"/>
          </a:xfrm>
          <a:noFill/>
        </p:grpSpPr>
        <p:sp>
          <p:nvSpPr>
            <p:cNvPr id="63" name="Rectangle 62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64" name="Rectangle 63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65" name="Straight Connector 64"/>
          <p:cNvCxnSpPr/>
          <p:nvPr/>
        </p:nvCxnSpPr>
        <p:spPr>
          <a:xfrm rot="16200000" flipH="1">
            <a:off x="6858212" y="4002291"/>
            <a:ext cx="99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6686565" y="3571876"/>
            <a:ext cx="8572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NxN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Prediction partition modes in the proposed scheme</a:t>
            </a:r>
          </a:p>
          <a:p>
            <a:pPr lvl="1"/>
            <a:r>
              <a:rPr lang="en-US" sz="1800" dirty="0" smtClean="0"/>
              <a:t>INTRA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pPr lvl="1">
              <a:buNone/>
            </a:pPr>
            <a:endParaRPr lang="en-US" sz="1800" dirty="0" smtClean="0"/>
          </a:p>
          <a:p>
            <a:pPr lvl="1"/>
            <a:r>
              <a:rPr lang="en-US" sz="1800" dirty="0" smtClean="0"/>
              <a:t>INTER</a:t>
            </a:r>
            <a:endParaRPr lang="en-US" sz="1800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HM + Proposed Intra Prediction Partitions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3</a:t>
            </a:fld>
            <a:endParaRPr lang="en-US" altLang="ja-JP"/>
          </a:p>
        </p:txBody>
      </p:sp>
      <p:cxnSp>
        <p:nvCxnSpPr>
          <p:cNvPr id="58" name="Straight Connector 57"/>
          <p:cNvCxnSpPr/>
          <p:nvPr/>
        </p:nvCxnSpPr>
        <p:spPr>
          <a:xfrm>
            <a:off x="1071538" y="4805372"/>
            <a:ext cx="7358114" cy="0"/>
          </a:xfrm>
          <a:prstGeom prst="line">
            <a:avLst/>
          </a:prstGeom>
          <a:ln w="19050">
            <a:solidFill>
              <a:schemeClr val="accent1">
                <a:lumMod val="50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698501" y="4876396"/>
            <a:ext cx="137316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solidFill>
                  <a:schemeClr val="accent1">
                    <a:lumMod val="50000"/>
                  </a:schemeClr>
                </a:solidFill>
              </a:rPr>
              <a:t>Asymmetric</a:t>
            </a:r>
            <a:endParaRPr lang="en-US" sz="1600" dirty="0">
              <a:solidFill>
                <a:schemeClr val="accent1">
                  <a:lumMod val="50000"/>
                </a:schemeClr>
              </a:solidFill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1717662" y="1864512"/>
            <a:ext cx="996950" cy="1000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64" name="TextBox 63"/>
          <p:cNvSpPr txBox="1"/>
          <p:nvPr/>
        </p:nvSpPr>
        <p:spPr>
          <a:xfrm>
            <a:off x="1717662" y="2172764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sp>
        <p:nvSpPr>
          <p:cNvPr id="65" name="Rectangle 64"/>
          <p:cNvSpPr/>
          <p:nvPr/>
        </p:nvSpPr>
        <p:spPr>
          <a:xfrm>
            <a:off x="1714480" y="3500438"/>
            <a:ext cx="996950" cy="1000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 dirty="0">
              <a:solidFill>
                <a:schemeClr val="tx2"/>
              </a:solidFill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714480" y="3808690"/>
            <a:ext cx="9969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2Nx2N</a:t>
            </a:r>
            <a:endParaRPr lang="en-US" sz="1800" dirty="0"/>
          </a:p>
        </p:txBody>
      </p:sp>
      <p:grpSp>
        <p:nvGrpSpPr>
          <p:cNvPr id="67" name="Group 66"/>
          <p:cNvGrpSpPr/>
          <p:nvPr/>
        </p:nvGrpSpPr>
        <p:grpSpPr>
          <a:xfrm>
            <a:off x="5143504" y="3494881"/>
            <a:ext cx="1000132" cy="1005689"/>
            <a:chOff x="5143504" y="4066385"/>
            <a:chExt cx="1000132" cy="1005689"/>
          </a:xfrm>
          <a:noFill/>
        </p:grpSpPr>
        <p:sp>
          <p:nvSpPr>
            <p:cNvPr id="68" name="Rectangle 67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69" name="Rectangle 68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 rot="16200000">
              <a:off x="4901133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71" name="Group 70"/>
          <p:cNvGrpSpPr/>
          <p:nvPr/>
        </p:nvGrpSpPr>
        <p:grpSpPr>
          <a:xfrm>
            <a:off x="3428992" y="3500438"/>
            <a:ext cx="996950" cy="996558"/>
            <a:chOff x="3428992" y="4071942"/>
            <a:chExt cx="996950" cy="996558"/>
          </a:xfrm>
          <a:noFill/>
        </p:grpSpPr>
        <p:sp>
          <p:nvSpPr>
            <p:cNvPr id="72" name="Rectangle 71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73" name="Rectangle 72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3428992" y="4202676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  <p:sp>
        <p:nvSpPr>
          <p:cNvPr id="75" name="TextBox 74"/>
          <p:cNvSpPr txBox="1"/>
          <p:nvPr/>
        </p:nvSpPr>
        <p:spPr>
          <a:xfrm>
            <a:off x="6858048" y="3000372"/>
            <a:ext cx="10001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>
                <a:solidFill>
                  <a:srgbClr val="FF0000"/>
                </a:solidFill>
              </a:rPr>
              <a:t>SCU</a:t>
            </a:r>
            <a:endParaRPr lang="en-US" sz="1800" dirty="0">
              <a:solidFill>
                <a:srgbClr val="FF0000"/>
              </a:solidFill>
            </a:endParaRPr>
          </a:p>
        </p:txBody>
      </p:sp>
      <p:grpSp>
        <p:nvGrpSpPr>
          <p:cNvPr id="76" name="Group 75"/>
          <p:cNvGrpSpPr/>
          <p:nvPr/>
        </p:nvGrpSpPr>
        <p:grpSpPr>
          <a:xfrm>
            <a:off x="5143504" y="4995079"/>
            <a:ext cx="1000132" cy="1005689"/>
            <a:chOff x="5143504" y="4066385"/>
            <a:chExt cx="1000132" cy="1005689"/>
          </a:xfrm>
          <a:noFill/>
        </p:grpSpPr>
        <p:sp>
          <p:nvSpPr>
            <p:cNvPr id="77" name="Rectangle 76"/>
            <p:cNvSpPr/>
            <p:nvPr/>
          </p:nvSpPr>
          <p:spPr>
            <a:xfrm>
              <a:off x="5429256" y="4071942"/>
              <a:ext cx="714380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78" name="Rectangle 77"/>
            <p:cNvSpPr/>
            <p:nvPr/>
          </p:nvSpPr>
          <p:spPr>
            <a:xfrm>
              <a:off x="5143504" y="4071942"/>
              <a:ext cx="285752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 rot="16200000">
              <a:off x="5246181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nLx2N</a:t>
              </a:r>
              <a:endParaRPr lang="en-US" sz="1800" dirty="0"/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3432174" y="4994685"/>
            <a:ext cx="996950" cy="1006083"/>
            <a:chOff x="3428992" y="4062417"/>
            <a:chExt cx="996950" cy="1006083"/>
          </a:xfrm>
          <a:noFill/>
        </p:grpSpPr>
        <p:sp>
          <p:nvSpPr>
            <p:cNvPr id="81" name="Rectangle 80"/>
            <p:cNvSpPr/>
            <p:nvPr/>
          </p:nvSpPr>
          <p:spPr>
            <a:xfrm>
              <a:off x="3428992" y="4745952"/>
              <a:ext cx="996950" cy="322548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82" name="Rectangle 81"/>
            <p:cNvSpPr/>
            <p:nvPr/>
          </p:nvSpPr>
          <p:spPr>
            <a:xfrm>
              <a:off x="3428992" y="4062417"/>
              <a:ext cx="996950" cy="677584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83" name="TextBox 82"/>
            <p:cNvSpPr txBox="1"/>
            <p:nvPr/>
          </p:nvSpPr>
          <p:spPr>
            <a:xfrm>
              <a:off x="3428992" y="4282682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2NxnD</a:t>
              </a:r>
              <a:endParaRPr lang="en-US" sz="1800" dirty="0"/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217728" y="5004210"/>
            <a:ext cx="996950" cy="996558"/>
            <a:chOff x="3428992" y="4071942"/>
            <a:chExt cx="996950" cy="996558"/>
          </a:xfrm>
          <a:noFill/>
        </p:grpSpPr>
        <p:sp>
          <p:nvSpPr>
            <p:cNvPr id="85" name="Rectangle 84"/>
            <p:cNvSpPr/>
            <p:nvPr/>
          </p:nvSpPr>
          <p:spPr>
            <a:xfrm>
              <a:off x="3428992" y="4380194"/>
              <a:ext cx="996950" cy="688306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3428992" y="4071942"/>
              <a:ext cx="996950" cy="30825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87" name="TextBox 86"/>
            <p:cNvSpPr txBox="1"/>
            <p:nvPr/>
          </p:nvSpPr>
          <p:spPr>
            <a:xfrm>
              <a:off x="3428992" y="448485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2NxnU</a:t>
              </a:r>
              <a:endParaRPr lang="en-US" sz="1800" dirty="0"/>
            </a:p>
          </p:txBody>
        </p:sp>
      </p:grpSp>
      <p:grpSp>
        <p:nvGrpSpPr>
          <p:cNvPr id="88" name="Group 87"/>
          <p:cNvGrpSpPr/>
          <p:nvPr/>
        </p:nvGrpSpPr>
        <p:grpSpPr>
          <a:xfrm>
            <a:off x="6357950" y="4995079"/>
            <a:ext cx="1000132" cy="1005689"/>
            <a:chOff x="5143504" y="4066385"/>
            <a:chExt cx="1000132" cy="1005689"/>
          </a:xfrm>
          <a:noFill/>
        </p:grpSpPr>
        <p:sp>
          <p:nvSpPr>
            <p:cNvPr id="89" name="Rectangle 88"/>
            <p:cNvSpPr/>
            <p:nvPr/>
          </p:nvSpPr>
          <p:spPr>
            <a:xfrm>
              <a:off x="5857884" y="4071942"/>
              <a:ext cx="285752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5143504" y="4071942"/>
              <a:ext cx="714380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91" name="TextBox 90"/>
            <p:cNvSpPr txBox="1"/>
            <p:nvPr/>
          </p:nvSpPr>
          <p:spPr>
            <a:xfrm rot="16200000">
              <a:off x="5044009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nRx2N</a:t>
              </a:r>
              <a:endParaRPr lang="en-US" sz="1800" dirty="0"/>
            </a:p>
          </p:txBody>
        </p:sp>
      </p:grpSp>
      <p:sp>
        <p:nvSpPr>
          <p:cNvPr id="92" name="Oval 91"/>
          <p:cNvSpPr/>
          <p:nvPr/>
        </p:nvSpPr>
        <p:spPr>
          <a:xfrm>
            <a:off x="6386525" y="1519224"/>
            <a:ext cx="1928826" cy="3286148"/>
          </a:xfrm>
          <a:prstGeom prst="ellipse">
            <a:avLst/>
          </a:prstGeom>
          <a:noFill/>
          <a:ln w="19050">
            <a:solidFill>
              <a:srgbClr val="FF0000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TextBox 92"/>
          <p:cNvSpPr txBox="1"/>
          <p:nvPr/>
        </p:nvSpPr>
        <p:spPr>
          <a:xfrm>
            <a:off x="6693874" y="1928802"/>
            <a:ext cx="8572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NxN</a:t>
            </a:r>
            <a:endParaRPr lang="en-US" sz="1800" dirty="0"/>
          </a:p>
        </p:txBody>
      </p:sp>
      <p:grpSp>
        <p:nvGrpSpPr>
          <p:cNvPr id="94" name="Group 93"/>
          <p:cNvGrpSpPr/>
          <p:nvPr/>
        </p:nvGrpSpPr>
        <p:grpSpPr>
          <a:xfrm>
            <a:off x="6861198" y="1857364"/>
            <a:ext cx="996950" cy="996558"/>
            <a:chOff x="3428992" y="4071942"/>
            <a:chExt cx="996950" cy="996558"/>
          </a:xfrm>
          <a:noFill/>
        </p:grpSpPr>
        <p:sp>
          <p:nvSpPr>
            <p:cNvPr id="95" name="Rectangle 94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96" name="Rectangle 95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97" name="Straight Connector 96"/>
          <p:cNvCxnSpPr>
            <a:stCxn id="96" idx="0"/>
            <a:endCxn id="95" idx="2"/>
          </p:cNvCxnSpPr>
          <p:nvPr/>
        </p:nvCxnSpPr>
        <p:spPr>
          <a:xfrm rot="16200000" flipH="1">
            <a:off x="6861394" y="2355643"/>
            <a:ext cx="99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8" name="Group 97"/>
          <p:cNvGrpSpPr/>
          <p:nvPr/>
        </p:nvGrpSpPr>
        <p:grpSpPr>
          <a:xfrm>
            <a:off x="6858016" y="3504012"/>
            <a:ext cx="996950" cy="996558"/>
            <a:chOff x="3428992" y="4071942"/>
            <a:chExt cx="996950" cy="996558"/>
          </a:xfrm>
          <a:noFill/>
        </p:grpSpPr>
        <p:sp>
          <p:nvSpPr>
            <p:cNvPr id="99" name="Rectangle 98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100" name="Rectangle 99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</p:grpSp>
      <p:cxnSp>
        <p:nvCxnSpPr>
          <p:cNvPr id="101" name="Straight Connector 100"/>
          <p:cNvCxnSpPr/>
          <p:nvPr/>
        </p:nvCxnSpPr>
        <p:spPr>
          <a:xfrm rot="16200000" flipH="1">
            <a:off x="6858212" y="4002291"/>
            <a:ext cx="996558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TextBox 101"/>
          <p:cNvSpPr txBox="1"/>
          <p:nvPr/>
        </p:nvSpPr>
        <p:spPr>
          <a:xfrm>
            <a:off x="6686565" y="3571876"/>
            <a:ext cx="857256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800" dirty="0" err="1" smtClean="0"/>
              <a:t>NxN</a:t>
            </a:r>
            <a:endParaRPr lang="en-US" sz="1800" dirty="0"/>
          </a:p>
        </p:txBody>
      </p:sp>
      <p:grpSp>
        <p:nvGrpSpPr>
          <p:cNvPr id="103" name="Group 102"/>
          <p:cNvGrpSpPr/>
          <p:nvPr/>
        </p:nvGrpSpPr>
        <p:grpSpPr>
          <a:xfrm>
            <a:off x="5143504" y="1857364"/>
            <a:ext cx="1000132" cy="1005689"/>
            <a:chOff x="5143504" y="4066385"/>
            <a:chExt cx="1000132" cy="1005689"/>
          </a:xfrm>
          <a:noFill/>
        </p:grpSpPr>
        <p:sp>
          <p:nvSpPr>
            <p:cNvPr id="104" name="Rectangle 103"/>
            <p:cNvSpPr/>
            <p:nvPr/>
          </p:nvSpPr>
          <p:spPr>
            <a:xfrm>
              <a:off x="5643570" y="4071942"/>
              <a:ext cx="500066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5143504" y="4071942"/>
              <a:ext cx="500066" cy="100013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106" name="TextBox 105"/>
            <p:cNvSpPr txBox="1"/>
            <p:nvPr/>
          </p:nvSpPr>
          <p:spPr>
            <a:xfrm rot="16200000">
              <a:off x="4901133" y="4380194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Nx2N</a:t>
              </a:r>
              <a:endParaRPr lang="en-US" sz="1800" dirty="0"/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428992" y="1862921"/>
            <a:ext cx="996950" cy="996558"/>
            <a:chOff x="3428992" y="4071942"/>
            <a:chExt cx="996950" cy="996558"/>
          </a:xfrm>
          <a:noFill/>
        </p:grpSpPr>
        <p:sp>
          <p:nvSpPr>
            <p:cNvPr id="108" name="Rectangle 107"/>
            <p:cNvSpPr/>
            <p:nvPr/>
          </p:nvSpPr>
          <p:spPr>
            <a:xfrm>
              <a:off x="3428992" y="4572008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428992" y="4071942"/>
              <a:ext cx="996950" cy="496492"/>
            </a:xfrm>
            <a:prstGeom prst="rect">
              <a:avLst/>
            </a:prstGeom>
            <a:grpFill/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800" dirty="0">
                <a:solidFill>
                  <a:schemeClr val="tx2"/>
                </a:solidFill>
              </a:endParaRPr>
            </a:p>
          </p:txBody>
        </p:sp>
        <p:sp>
          <p:nvSpPr>
            <p:cNvPr id="110" name="TextBox 109"/>
            <p:cNvSpPr txBox="1"/>
            <p:nvPr/>
          </p:nvSpPr>
          <p:spPr>
            <a:xfrm>
              <a:off x="3428992" y="4202676"/>
              <a:ext cx="996950" cy="369332"/>
            </a:xfrm>
            <a:prstGeom prst="rect">
              <a:avLst/>
            </a:prstGeom>
            <a:grpFill/>
            <a:ln w="19050"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800" dirty="0" smtClean="0"/>
                <a:t>2NxN</a:t>
              </a:r>
              <a:endParaRPr lang="en-US" sz="180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Partition Mode </a:t>
            </a:r>
            <a:r>
              <a:rPr lang="en-US" dirty="0" err="1" smtClean="0"/>
              <a:t>Binarization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4</a:t>
            </a:fld>
            <a:endParaRPr lang="en-US" altLang="ja-JP"/>
          </a:p>
        </p:txBody>
      </p:sp>
      <p:graphicFrame>
        <p:nvGraphicFramePr>
          <p:cNvPr id="10" name="Content Placeholder 9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429685" cy="1643073"/>
        </p:xfrm>
        <a:graphic>
          <a:graphicData uri="http://schemas.openxmlformats.org/drawingml/2006/table">
            <a:tbl>
              <a:tblPr/>
              <a:tblGrid>
                <a:gridCol w="1357322"/>
                <a:gridCol w="1428760"/>
                <a:gridCol w="1143008"/>
                <a:gridCol w="1214446"/>
                <a:gridCol w="1643074"/>
                <a:gridCol w="1643075"/>
              </a:tblGrid>
              <a:tr h="221932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Value of </a:t>
                      </a:r>
                      <a:r>
                        <a:rPr lang="en-GB" sz="12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219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&gt; </a:t>
                      </a:r>
                      <a:b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cLog2CUSize = = 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1481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cLog2CUSize = = 3 &amp;&amp; </a:t>
                      </a:r>
                      <a:b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!inter_4x4_enabled_flag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3 | | </a:t>
                      </a:r>
                      <a:b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inter_4x4_enabled_flag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32">
                <a:tc rowSpan="4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smtClean="0">
                          <a:latin typeface="Times New Roman"/>
                          <a:ea typeface="Malgun Gothic"/>
                          <a:cs typeface="Times New Roman"/>
                        </a:rPr>
                        <a:t>MODE_INTRA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193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highlight>
                            <a:srgbClr val="FFFF00"/>
                          </a:highlight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8596" y="3186124"/>
          <a:ext cx="8429685" cy="2814644"/>
        </p:xfrm>
        <a:graphic>
          <a:graphicData uri="http://schemas.openxmlformats.org/drawingml/2006/table">
            <a:tbl>
              <a:tblPr/>
              <a:tblGrid>
                <a:gridCol w="1357322"/>
                <a:gridCol w="1428760"/>
                <a:gridCol w="1143008"/>
                <a:gridCol w="1214446"/>
                <a:gridCol w="1643074"/>
                <a:gridCol w="1643075"/>
              </a:tblGrid>
              <a:tr h="201046"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PredMode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>
                          <a:latin typeface="Times New Roman"/>
                          <a:ea typeface="Malgun Gothic"/>
                          <a:cs typeface="Times New Roman"/>
                        </a:rPr>
                        <a:t>Value of </a:t>
                      </a:r>
                      <a:r>
                        <a:rPr lang="en-GB" sz="1200" b="1" dirty="0" err="1" smtClean="0">
                          <a:latin typeface="Times New Roman"/>
                          <a:ea typeface="Malgun Gothic"/>
                          <a:cs typeface="Times New Roman"/>
                        </a:rPr>
                        <a:t>part_mode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 dirty="0" err="1">
                          <a:latin typeface="Times New Roman"/>
                          <a:ea typeface="Malgun Gothic"/>
                          <a:cs typeface="Times New Roman"/>
                        </a:rPr>
                        <a:t>PartMode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b="1">
                          <a:latin typeface="Times New Roman"/>
                          <a:ea typeface="Malgun Gothic"/>
                          <a:cs typeface="Times New Roman"/>
                        </a:rPr>
                        <a:t>Bin string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</a:t>
                      </a:r>
                      <a:b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cLog2CUSize = = Log2MinCUSize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02092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cLog2CUSize = = 3 &amp;&amp; </a:t>
                      </a:r>
                      <a:b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!inter_4x4_enabled_flag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cLog2CUSize &gt; 3 | | </a:t>
                      </a:r>
                      <a:b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</a:br>
                      <a:r>
                        <a:rPr lang="en-GB" sz="1100" dirty="0">
                          <a:latin typeface="Times New Roman"/>
                          <a:ea typeface="Malgun Gothic"/>
                          <a:cs typeface="Times New Roman"/>
                        </a:rPr>
                        <a:t>inter_4x4_enabled_flag</a:t>
                      </a:r>
                      <a:endParaRPr lang="en-US" sz="11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rowSpan="2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MODE_INTRA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rowSpan="8"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MODE_INTER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PART_2Nx2N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PART_2NxN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011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2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PART_Nx2N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3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 err="1">
                          <a:latin typeface="Times New Roman"/>
                          <a:ea typeface="Batang"/>
                          <a:cs typeface="Times New Roman"/>
                        </a:rPr>
                        <a:t>PART_NxN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4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Batang"/>
                          <a:cs typeface="Times New Roman"/>
                        </a:rPr>
                        <a:t>PART_2NxnU 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0100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5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PART_2NxnD 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0101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6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PART_nLx2N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0000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046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7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Batang"/>
                          <a:cs typeface="Times New Roman"/>
                        </a:rPr>
                        <a:t>PART_nRx2N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>
                          <a:latin typeface="Times New Roman"/>
                          <a:ea typeface="Malgun Gothic"/>
                          <a:cs typeface="Times New Roman"/>
                        </a:rPr>
                        <a:t>0001</a:t>
                      </a:r>
                      <a:endParaRPr lang="en-US" sz="120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 hangingPunct="0">
                        <a:lnSpc>
                          <a:spcPts val="950"/>
                        </a:lnSpc>
                        <a:spcBef>
                          <a:spcPts val="500"/>
                        </a:spcBef>
                        <a:spcAft>
                          <a:spcPts val="500"/>
                        </a:spcAft>
                      </a:pPr>
                      <a:r>
                        <a:rPr lang="en-GB" sz="1200" dirty="0">
                          <a:latin typeface="Times New Roman"/>
                          <a:ea typeface="Malgun Gothic"/>
                          <a:cs typeface="Times New Roman"/>
                        </a:rPr>
                        <a:t>-</a:t>
                      </a:r>
                      <a:endParaRPr lang="en-US" sz="1200" dirty="0">
                        <a:latin typeface="Times New Roman"/>
                        <a:ea typeface="Malgun Gothic"/>
                        <a:cs typeface="Times New Roman"/>
                      </a:endParaRPr>
                    </a:p>
                  </a:txBody>
                  <a:tcPr marL="61651" marR="61651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35 Intra prediction modes used in current HM are applied to non-square partition. </a:t>
            </a:r>
          </a:p>
          <a:p>
            <a:pPr lvl="1"/>
            <a:r>
              <a:rPr lang="en-US" sz="1800" dirty="0" smtClean="0"/>
              <a:t>32x16, 16x32, 16x8, 8x16, 8x4 and 4x8.</a:t>
            </a:r>
          </a:p>
          <a:p>
            <a:r>
              <a:rPr lang="en-US" sz="2000" dirty="0" smtClean="0"/>
              <a:t>Non-square transforms used in current HM (i.e. NSQT) are applied to non-square Intra prediction units.</a:t>
            </a:r>
          </a:p>
          <a:p>
            <a:pPr lvl="1"/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Prediction Modes and Transforms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5</a:t>
            </a:fld>
            <a:endParaRPr lang="en-US" altLang="ja-JP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5008" y="3429000"/>
          <a:ext cx="2643206" cy="2346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7716"/>
                <a:gridCol w="1355490"/>
              </a:tblGrid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PU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TU            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32x16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32x8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8x32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16x4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4x16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8x4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55136"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4x8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600" dirty="0" smtClean="0">
                          <a:solidFill>
                            <a:schemeClr val="tx1"/>
                          </a:solidFill>
                        </a:rPr>
                        <a:t>4x4</a:t>
                      </a:r>
                      <a:endParaRPr lang="en-US" sz="16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24" name="Rectangle 23"/>
          <p:cNvSpPr/>
          <p:nvPr/>
        </p:nvSpPr>
        <p:spPr>
          <a:xfrm>
            <a:off x="1131880" y="3429000"/>
            <a:ext cx="996950" cy="100013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131880" y="3755000"/>
            <a:ext cx="996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2Nx2N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57176" y="3083074"/>
            <a:ext cx="182880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Intra  2Nx2N CU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7" name="Rectangle 26"/>
          <p:cNvSpPr/>
          <p:nvPr/>
        </p:nvSpPr>
        <p:spPr>
          <a:xfrm>
            <a:off x="2479678" y="3436372"/>
            <a:ext cx="996950" cy="100013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2257428" y="309044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2NxN PU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3681426" y="3090446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2Nx0.5N TU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4138626" y="3640750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138626" y="3914772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38626" y="4174150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TU3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33" name="Straight Connector 32"/>
          <p:cNvCxnSpPr>
            <a:stCxn id="27" idx="1"/>
            <a:endCxn id="27" idx="3"/>
          </p:cNvCxnSpPr>
          <p:nvPr/>
        </p:nvCxnSpPr>
        <p:spPr>
          <a:xfrm rot="10800000" flipH="1">
            <a:off x="2479678" y="3936438"/>
            <a:ext cx="99695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4" name="Rectangle 33"/>
          <p:cNvSpPr/>
          <p:nvPr/>
        </p:nvSpPr>
        <p:spPr>
          <a:xfrm>
            <a:off x="3910027" y="3436372"/>
            <a:ext cx="996950" cy="100013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35" name="Straight Connector 34"/>
          <p:cNvCxnSpPr>
            <a:stCxn id="34" idx="1"/>
            <a:endCxn id="34" idx="3"/>
          </p:cNvCxnSpPr>
          <p:nvPr/>
        </p:nvCxnSpPr>
        <p:spPr>
          <a:xfrm rot="10800000" flipH="1">
            <a:off x="3910027" y="3936438"/>
            <a:ext cx="99695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6" name="Straight Connector 35"/>
          <p:cNvCxnSpPr/>
          <p:nvPr/>
        </p:nvCxnSpPr>
        <p:spPr>
          <a:xfrm rot="10800000" flipH="1">
            <a:off x="3910027" y="3674504"/>
            <a:ext cx="99695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37" name="Straight Connector 36"/>
          <p:cNvCxnSpPr/>
          <p:nvPr/>
        </p:nvCxnSpPr>
        <p:spPr>
          <a:xfrm rot="10800000" flipH="1">
            <a:off x="3910027" y="4207903"/>
            <a:ext cx="99695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38" name="TextBox 37"/>
          <p:cNvSpPr txBox="1"/>
          <p:nvPr/>
        </p:nvSpPr>
        <p:spPr>
          <a:xfrm>
            <a:off x="4138626" y="3412150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2486028" y="3522104"/>
            <a:ext cx="996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PU0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40" name="TextBox 39"/>
          <p:cNvSpPr txBox="1"/>
          <p:nvPr/>
        </p:nvSpPr>
        <p:spPr>
          <a:xfrm>
            <a:off x="2492378" y="3990972"/>
            <a:ext cx="99695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PU1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493956" y="4922848"/>
            <a:ext cx="996950" cy="100013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72" name="TextBox 71"/>
          <p:cNvSpPr txBox="1"/>
          <p:nvPr/>
        </p:nvSpPr>
        <p:spPr>
          <a:xfrm>
            <a:off x="2271706" y="4578976"/>
            <a:ext cx="1371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Nx2N PU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3" name="TextBox 72"/>
          <p:cNvSpPr txBox="1"/>
          <p:nvPr/>
        </p:nvSpPr>
        <p:spPr>
          <a:xfrm>
            <a:off x="3695704" y="4590644"/>
            <a:ext cx="1447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0.5Nx2N TU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4" name="TextBox 73"/>
          <p:cNvSpPr txBox="1"/>
          <p:nvPr/>
        </p:nvSpPr>
        <p:spPr>
          <a:xfrm rot="16200000">
            <a:off x="3966819" y="5235691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5" name="TextBox 74"/>
          <p:cNvSpPr txBox="1"/>
          <p:nvPr/>
        </p:nvSpPr>
        <p:spPr>
          <a:xfrm rot="16200000">
            <a:off x="4245981" y="5235692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6" name="TextBox 75"/>
          <p:cNvSpPr txBox="1"/>
          <p:nvPr/>
        </p:nvSpPr>
        <p:spPr>
          <a:xfrm rot="16200000">
            <a:off x="4474581" y="5235692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TU3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3924305" y="4922848"/>
            <a:ext cx="996950" cy="1000132"/>
          </a:xfrm>
          <a:prstGeom prst="rect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1F497D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cxnSp>
        <p:nvCxnSpPr>
          <p:cNvPr id="78" name="Straight Connector 77"/>
          <p:cNvCxnSpPr/>
          <p:nvPr/>
        </p:nvCxnSpPr>
        <p:spPr>
          <a:xfrm rot="5400000" flipH="1">
            <a:off x="3924305" y="5422914"/>
            <a:ext cx="996950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79" name="Straight Connector 78"/>
          <p:cNvCxnSpPr/>
          <p:nvPr/>
        </p:nvCxnSpPr>
        <p:spPr>
          <a:xfrm rot="5400000" flipH="1">
            <a:off x="3671521" y="5430855"/>
            <a:ext cx="99695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cxnSp>
        <p:nvCxnSpPr>
          <p:cNvPr id="80" name="Straight Connector 79"/>
          <p:cNvCxnSpPr/>
          <p:nvPr/>
        </p:nvCxnSpPr>
        <p:spPr>
          <a:xfrm rot="5400000" flipH="1">
            <a:off x="4170737" y="5430855"/>
            <a:ext cx="996950" cy="0"/>
          </a:xfrm>
          <a:prstGeom prst="line">
            <a:avLst/>
          </a:prstGeom>
          <a:noFill/>
          <a:ln w="12700" cap="flat" cmpd="sng" algn="ctr">
            <a:solidFill>
              <a:sysClr val="windowText" lastClr="000000"/>
            </a:solidFill>
            <a:prstDash val="solid"/>
          </a:ln>
          <a:effectLst/>
        </p:spPr>
      </p:cxnSp>
      <p:sp>
        <p:nvSpPr>
          <p:cNvPr id="81" name="TextBox 80"/>
          <p:cNvSpPr txBox="1"/>
          <p:nvPr/>
        </p:nvSpPr>
        <p:spPr>
          <a:xfrm rot="16200000">
            <a:off x="3738219" y="5235692"/>
            <a:ext cx="609600" cy="30777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TU0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2" name="TextBox 81"/>
          <p:cNvSpPr txBox="1"/>
          <p:nvPr/>
        </p:nvSpPr>
        <p:spPr>
          <a:xfrm>
            <a:off x="2424106" y="5248848"/>
            <a:ext cx="685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PU0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83" name="TextBox 82"/>
          <p:cNvSpPr txBox="1"/>
          <p:nvPr/>
        </p:nvSpPr>
        <p:spPr>
          <a:xfrm>
            <a:off x="2881306" y="5248848"/>
            <a:ext cx="7620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PU1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84" name="Straight Connector 83"/>
          <p:cNvCxnSpPr/>
          <p:nvPr/>
        </p:nvCxnSpPr>
        <p:spPr>
          <a:xfrm rot="16200000" flipH="1">
            <a:off x="2490910" y="5422914"/>
            <a:ext cx="1000132" cy="0"/>
          </a:xfrm>
          <a:prstGeom prst="line">
            <a:avLst/>
          </a:prstGeom>
          <a:noFill/>
          <a:ln w="19050" cap="flat" cmpd="sng" algn="ctr">
            <a:solidFill>
              <a:sysClr val="windowText" lastClr="000000"/>
            </a:solidFill>
            <a:prstDash val="soli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Early skip checking Cost(non-square) depending on Cost(2Nx2N) </a:t>
            </a:r>
          </a:p>
          <a:p>
            <a:r>
              <a:rPr lang="en-US" sz="2000" dirty="0" smtClean="0"/>
              <a:t>CU </a:t>
            </a:r>
            <a:r>
              <a:rPr lang="en-US" sz="2000" dirty="0" smtClean="0"/>
              <a:t>&gt; SCU (8</a:t>
            </a:r>
            <a:r>
              <a:rPr lang="en-US" sz="2000" baseline="30000" dirty="0" smtClean="0"/>
              <a:t>th</a:t>
            </a:r>
            <a:r>
              <a:rPr lang="en-US" sz="2000" dirty="0" smtClean="0"/>
              <a:t> JCT-VC meeting AhG16 encoder optimization)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sz="2000" dirty="0" smtClean="0"/>
              <a:t>SCU </a:t>
            </a:r>
            <a:r>
              <a:rPr lang="en-US" sz="2000" dirty="0" smtClean="0"/>
              <a:t>(8x4 and 4x8 PU)</a:t>
            </a:r>
            <a:endParaRPr lang="en-US" dirty="0" smtClean="0"/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Encoder Optimization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6</a:t>
            </a:fld>
            <a:endParaRPr lang="en-US" altLang="ja-JP"/>
          </a:p>
        </p:txBody>
      </p:sp>
      <p:sp>
        <p:nvSpPr>
          <p:cNvPr id="6" name="Rounded Rectangle 5"/>
          <p:cNvSpPr/>
          <p:nvPr/>
        </p:nvSpPr>
        <p:spPr>
          <a:xfrm>
            <a:off x="2143109" y="2143115"/>
            <a:ext cx="1428760" cy="64633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HAD</a:t>
            </a:r>
            <a:endParaRPr lang="en-US" sz="1800" dirty="0"/>
          </a:p>
        </p:txBody>
      </p:sp>
      <p:sp>
        <p:nvSpPr>
          <p:cNvPr id="7" name="Rounded Rectangle 6"/>
          <p:cNvSpPr/>
          <p:nvPr/>
        </p:nvSpPr>
        <p:spPr>
          <a:xfrm>
            <a:off x="4802189" y="2143116"/>
            <a:ext cx="2127266" cy="646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Quant and entropy coding</a:t>
            </a:r>
            <a:endParaRPr lang="en-US" sz="1800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1444576" y="2497059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857225" y="2143116"/>
            <a:ext cx="1285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 smtClean="0"/>
              <a:t>11 modes</a:t>
            </a:r>
            <a:endParaRPr lang="en-US" sz="1800" dirty="0"/>
          </a:p>
        </p:txBody>
      </p:sp>
      <p:sp>
        <p:nvSpPr>
          <p:cNvPr id="12" name="TextBox 11"/>
          <p:cNvSpPr txBox="1"/>
          <p:nvPr/>
        </p:nvSpPr>
        <p:spPr>
          <a:xfrm>
            <a:off x="3571869" y="2143116"/>
            <a:ext cx="12303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 best modes</a:t>
            </a:r>
            <a:endParaRPr lang="en-US" sz="1800" dirty="0"/>
          </a:p>
        </p:txBody>
      </p:sp>
      <p:cxnSp>
        <p:nvCxnSpPr>
          <p:cNvPr id="11" name="Straight Arrow Connector 10"/>
          <p:cNvCxnSpPr>
            <a:stCxn id="12" idx="1"/>
            <a:endCxn id="12" idx="3"/>
          </p:cNvCxnSpPr>
          <p:nvPr/>
        </p:nvCxnSpPr>
        <p:spPr>
          <a:xfrm rot="10800000" flipH="1">
            <a:off x="3571869" y="2466282"/>
            <a:ext cx="1230320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6929455" y="2497059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7239103" y="2143116"/>
            <a:ext cx="169061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Selected mode</a:t>
            </a:r>
            <a:endParaRPr lang="en-US" sz="1800" dirty="0"/>
          </a:p>
        </p:txBody>
      </p:sp>
      <p:cxnSp>
        <p:nvCxnSpPr>
          <p:cNvPr id="22" name="Straight Arrow Connector 21"/>
          <p:cNvCxnSpPr/>
          <p:nvPr/>
        </p:nvCxnSpPr>
        <p:spPr>
          <a:xfrm rot="5400000" flipH="1" flipV="1">
            <a:off x="5680481" y="3034900"/>
            <a:ext cx="3563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4683210" y="3214686"/>
            <a:ext cx="2389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Most probable modes</a:t>
            </a:r>
            <a:endParaRPr lang="en-US" sz="1800" dirty="0"/>
          </a:p>
        </p:txBody>
      </p:sp>
      <p:sp>
        <p:nvSpPr>
          <p:cNvPr id="19" name="TextBox 18"/>
          <p:cNvSpPr txBox="1"/>
          <p:nvPr/>
        </p:nvSpPr>
        <p:spPr>
          <a:xfrm>
            <a:off x="1714480" y="3226828"/>
            <a:ext cx="235745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Best 2Nx2N modes</a:t>
            </a:r>
            <a:endParaRPr lang="en-US" sz="1800" dirty="0"/>
          </a:p>
        </p:txBody>
      </p:sp>
      <p:cxnSp>
        <p:nvCxnSpPr>
          <p:cNvPr id="18" name="Straight Arrow Connector 17"/>
          <p:cNvCxnSpPr/>
          <p:nvPr/>
        </p:nvCxnSpPr>
        <p:spPr>
          <a:xfrm rot="5400000" flipH="1" flipV="1">
            <a:off x="2678497" y="3034900"/>
            <a:ext cx="3563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>
            <a:off x="1411210" y="4497323"/>
            <a:ext cx="2232096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5786446" y="4497323"/>
            <a:ext cx="698533" cy="1588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6248440" y="4143380"/>
            <a:ext cx="132395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Selected mode</a:t>
            </a:r>
            <a:endParaRPr lang="en-US" sz="1800" dirty="0"/>
          </a:p>
        </p:txBody>
      </p:sp>
      <p:cxnSp>
        <p:nvCxnSpPr>
          <p:cNvPr id="34" name="Straight Arrow Connector 33"/>
          <p:cNvCxnSpPr/>
          <p:nvPr/>
        </p:nvCxnSpPr>
        <p:spPr>
          <a:xfrm rot="16200000" flipV="1">
            <a:off x="4567162" y="5045337"/>
            <a:ext cx="358989" cy="3"/>
          </a:xfrm>
          <a:prstGeom prst="straightConnector1">
            <a:avLst/>
          </a:prstGeom>
          <a:ln w="19050">
            <a:solidFill>
              <a:schemeClr val="tx2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/>
          <p:cNvSpPr txBox="1"/>
          <p:nvPr/>
        </p:nvSpPr>
        <p:spPr>
          <a:xfrm>
            <a:off x="3809284" y="5224833"/>
            <a:ext cx="18715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MPM0, MPM1</a:t>
            </a:r>
            <a:endParaRPr lang="en-US" sz="1800" dirty="0"/>
          </a:p>
        </p:txBody>
      </p:sp>
      <p:sp>
        <p:nvSpPr>
          <p:cNvPr id="36" name="TextBox 35"/>
          <p:cNvSpPr txBox="1"/>
          <p:nvPr/>
        </p:nvSpPr>
        <p:spPr>
          <a:xfrm>
            <a:off x="1015947" y="4172313"/>
            <a:ext cx="27702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800" dirty="0" smtClean="0"/>
              <a:t>2 </a:t>
            </a:r>
            <a:r>
              <a:rPr lang="en-US" sz="1800" dirty="0" err="1" smtClean="0"/>
              <a:t>NxN</a:t>
            </a:r>
            <a:r>
              <a:rPr lang="en-US" sz="1800" dirty="0" smtClean="0"/>
              <a:t> modes</a:t>
            </a:r>
          </a:p>
          <a:p>
            <a:pPr algn="ctr"/>
            <a:r>
              <a:rPr lang="en-US" sz="1800" dirty="0" smtClean="0"/>
              <a:t>Planar mode</a:t>
            </a:r>
            <a:endParaRPr lang="en-US" sz="1800" dirty="0"/>
          </a:p>
        </p:txBody>
      </p:sp>
      <p:sp>
        <p:nvSpPr>
          <p:cNvPr id="37" name="Rounded Rectangle 36"/>
          <p:cNvSpPr/>
          <p:nvPr/>
        </p:nvSpPr>
        <p:spPr>
          <a:xfrm>
            <a:off x="3643306" y="4149875"/>
            <a:ext cx="2127266" cy="64633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800" dirty="0" smtClean="0"/>
              <a:t>Quant and entropy coding</a:t>
            </a:r>
            <a:endParaRPr lang="en-US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/>
              <a:t>HM6 anchor</a:t>
            </a:r>
          </a:p>
          <a:p>
            <a:r>
              <a:rPr lang="en-US" sz="2000" dirty="0" smtClean="0"/>
              <a:t>HE10 </a:t>
            </a:r>
            <a:r>
              <a:rPr lang="en-US" sz="2000" dirty="0" smtClean="0"/>
              <a:t>configurations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Thanks to MERL (JCTVC-I0418) and Intel (JCTVC-I0323) for cross verification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Results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238505C-D74A-4B18-BE66-748B7EB4AAE9}" type="slidenum">
              <a:rPr lang="en-US" altLang="ja-JP" smtClean="0"/>
              <a:pPr>
                <a:defRPr/>
              </a:pPr>
              <a:t>7</a:t>
            </a:fld>
            <a:endParaRPr lang="en-US" altLang="ja-JP"/>
          </a:p>
        </p:txBody>
      </p:sp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747715" y="2185994"/>
          <a:ext cx="7681937" cy="2600328"/>
        </p:xfrm>
        <a:graphic>
          <a:graphicData uri="http://schemas.openxmlformats.org/drawingml/2006/table">
            <a:tbl>
              <a:tblPr/>
              <a:tblGrid>
                <a:gridCol w="920561"/>
                <a:gridCol w="751264"/>
                <a:gridCol w="751264"/>
                <a:gridCol w="751264"/>
                <a:gridCol w="751264"/>
                <a:gridCol w="751264"/>
                <a:gridCol w="751264"/>
                <a:gridCol w="751264"/>
                <a:gridCol w="751264"/>
                <a:gridCol w="751264"/>
              </a:tblGrid>
              <a:tr h="2166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All Intra HE10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HE10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1" i="0" u="none" strike="noStrike" dirty="0" smtClean="0">
                          <a:solidFill>
                            <a:srgbClr val="000000"/>
                          </a:solidFill>
                          <a:latin typeface="Arial"/>
                        </a:rPr>
                        <a:t>Low Delay B HE10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endParaRPr lang="en-US" sz="12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U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V</a:t>
                      </a:r>
                    </a:p>
                  </a:txBody>
                  <a:tcPr marL="10001" marR="10001" marT="10001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A (8bit)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B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C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D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E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2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Overall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 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-2.7%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-0.6%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Class F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-1.2%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130.8%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103.9%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103.4%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16694"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10001" marR="10001" marT="10001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100.4%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100.3%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7"/>
          <p:cNvSpPr txBox="1">
            <a:spLocks/>
          </p:cNvSpPr>
          <p:nvPr/>
        </p:nvSpPr>
        <p:spPr>
          <a:xfrm>
            <a:off x="627063" y="1123950"/>
            <a:ext cx="8054975" cy="4954588"/>
          </a:xfrm>
          <a:prstGeom prst="rect">
            <a:avLst/>
          </a:prstGeom>
        </p:spPr>
        <p:txBody>
          <a:bodyPr/>
          <a:lstStyle/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kumimoji="1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If Cost(</a:t>
            </a:r>
            <a:r>
              <a:rPr kumimoji="1" lang="en-US" sz="2000" b="0" i="0" u="none" strike="noStrike" kern="0" cap="none" spc="0" normalizeH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NxN</a:t>
            </a:r>
            <a:r>
              <a:rPr kumimoji="1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) &lt; Cost(2Nx2N), check Cost(non-square).</a:t>
            </a: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r>
              <a:rPr lang="en-US" sz="2000" kern="0" dirty="0" smtClean="0">
                <a:solidFill>
                  <a:srgbClr val="000000"/>
                </a:solidFill>
                <a:latin typeface="+mn-lt"/>
                <a:ea typeface="+mn-ea"/>
              </a:rPr>
              <a:t>Reduce 11 modes to 4 modes for HAD.</a:t>
            </a:r>
            <a:r>
              <a:rPr kumimoji="1" lang="en-US" sz="2000" b="0" i="0" u="none" strike="noStrike" kern="0" cap="none" spc="0" normalizeH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endParaRPr kumimoji="1" lang="en-US" sz="2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lang="en-US" sz="2000" kern="0" baseline="0" dirty="0" smtClean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kumimoji="1" lang="en-US" sz="2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lang="en-US" sz="2000" kern="0" baseline="0" dirty="0" smtClean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kumimoji="1" lang="en-US" sz="2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lang="en-US" sz="2000" kern="0" baseline="0" dirty="0" smtClean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kumimoji="1" lang="en-US" sz="2000" b="0" i="0" u="none" strike="noStrike" kern="0" cap="none" spc="0" normalizeH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0" fontAlgn="base" latinLnBrk="0" hangingPunct="0">
              <a:lnSpc>
                <a:spcPct val="100000"/>
              </a:lnSpc>
              <a:spcBef>
                <a:spcPct val="50000"/>
              </a:spcBef>
              <a:spcAft>
                <a:spcPct val="0"/>
              </a:spcAft>
              <a:buClr>
                <a:srgbClr val="ED6D00"/>
              </a:buClr>
              <a:buSzTx/>
              <a:buFont typeface="Arial" charset="0"/>
              <a:buChar char="▪"/>
              <a:tabLst/>
              <a:defRPr/>
            </a:pPr>
            <a:endParaRPr lang="en-US" sz="2000" kern="0" baseline="0" dirty="0" smtClean="0">
              <a:solidFill>
                <a:srgbClr val="000000"/>
              </a:solidFill>
              <a:latin typeface="+mn-lt"/>
              <a:ea typeface="+mn-ea"/>
            </a:endParaRPr>
          </a:p>
          <a:p>
            <a:pPr marL="342900" indent="-342900" eaLnBrk="0" hangingPunct="0">
              <a:spcBef>
                <a:spcPct val="50000"/>
              </a:spcBef>
              <a:buClr>
                <a:srgbClr val="ED6D00"/>
              </a:buClr>
              <a:buFont typeface="Arial" charset="0"/>
              <a:buChar char="▪"/>
              <a:defRPr/>
            </a:pPr>
            <a:r>
              <a:rPr lang="en-US" sz="2000" dirty="0" smtClean="0"/>
              <a:t>Thanks to MERL (JCTVC-I0418) and Intel (JCTVC-I0323) for cross verification</a:t>
            </a:r>
            <a:r>
              <a:rPr lang="en-US" sz="2000" dirty="0" smtClean="0"/>
              <a:t>.</a:t>
            </a:r>
            <a:endParaRPr lang="en-US" sz="2000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Results – additional encoder optimization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zh-TW" smtClean="0"/>
              <a:t>Copyright © MediaTek Inc. All rights reserved.</a:t>
            </a:r>
            <a:endParaRPr lang="en-US" altLang="zh-TW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183296A-CB92-44BC-8FBB-6DCD91907468}" type="slidenum">
              <a:rPr lang="en-US" altLang="ja-JP" smtClean="0"/>
              <a:pPr>
                <a:defRPr/>
              </a:pPr>
              <a:t>8</a:t>
            </a:fld>
            <a:endParaRPr lang="en-US" altLang="ja-JP"/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2189797" y="2357430"/>
          <a:ext cx="4297681" cy="2375762"/>
        </p:xfrm>
        <a:graphic>
          <a:graphicData uri="http://schemas.openxmlformats.org/drawingml/2006/table">
            <a:tbl>
              <a:tblPr/>
              <a:tblGrid>
                <a:gridCol w="1247095"/>
                <a:gridCol w="1016862"/>
                <a:gridCol w="1016862"/>
                <a:gridCol w="1016862"/>
              </a:tblGrid>
              <a:tr h="208288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All Intra </a:t>
                      </a:r>
                      <a:r>
                        <a:rPr lang="en-US" sz="1200" b="1" dirty="0" smtClean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HE10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8288">
                <a:tc>
                  <a:txBody>
                    <a:bodyPr/>
                    <a:lstStyle/>
                    <a:p>
                      <a:endParaRPr lang="en-US" sz="1200" dirty="0">
                        <a:latin typeface="Calibri"/>
                        <a:ea typeface="SimSu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Y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U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V</a:t>
                      </a:r>
                      <a:endParaRPr lang="en-US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A (8bit)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-0.7%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18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B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-3.0%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-3.3%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noFill/>
                  </a:tcPr>
                </a:tc>
              </a:tr>
              <a:tr h="18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C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-1.0%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8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D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-0.9%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011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E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-1.8%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-3.4%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-4.4%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18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Overall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noFill/>
                  </a:tcPr>
                </a:tc>
              </a:tr>
              <a:tr h="2011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 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808080"/>
                          </a:solidFill>
                          <a:latin typeface="Arial"/>
                        </a:rPr>
                        <a:t>-2.6%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808080"/>
                          </a:solidFill>
                          <a:latin typeface="Arial"/>
                        </a:rPr>
                        <a:t>-2.9%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11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Class F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-1.5%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9354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Enc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122%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01189">
                <a:tc>
                  <a:txBody>
                    <a:bodyPr/>
                    <a:lstStyle/>
                    <a:p>
                      <a:pPr marL="0" marR="0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solidFill>
                            <a:srgbClr val="000000"/>
                          </a:solidFill>
                          <a:latin typeface="Arial"/>
                          <a:ea typeface="Times New Roman"/>
                          <a:cs typeface="Times New Roman"/>
                        </a:rPr>
                        <a:t>Dec Time[%]</a:t>
                      </a:r>
                      <a:endParaRPr lang="en-US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12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101%</a:t>
                      </a:r>
                    </a:p>
                  </a:txBody>
                  <a:tcPr marL="9525" marR="9525" marT="9525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rporate ppt templatel_Confidential A">
  <a:themeElements>
    <a:clrScheme name="Corporate ppt templatel_Confidential 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orporate ppt templatel_Confidential A">
      <a:majorFont>
        <a:latin typeface="Arial"/>
        <a:ea typeface="標楷體"/>
        <a:cs typeface=""/>
      </a:majorFont>
      <a:minorFont>
        <a:latin typeface="Arial"/>
        <a:ea typeface="標楷體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Corporate ppt templatel_Confidential 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orporate ppt templatel_Confidential 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orporate ppt templatel_Confidential 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17223</TotalTime>
  <Words>927</Words>
  <Application>Microsoft Office PowerPoint</Application>
  <PresentationFormat>On-screen Show (4:3)</PresentationFormat>
  <Paragraphs>392</Paragraphs>
  <Slides>11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Corporate ppt templatel_Confidential A</vt:lpstr>
      <vt:lpstr>Results for Non-Square Intra Prediction with NSQT</vt:lpstr>
      <vt:lpstr>Introduction</vt:lpstr>
      <vt:lpstr>Introduction</vt:lpstr>
      <vt:lpstr>HM + Proposed Intra Prediction Partitions</vt:lpstr>
      <vt:lpstr>Partition Mode Binarization</vt:lpstr>
      <vt:lpstr>Prediction Modes and Transforms</vt:lpstr>
      <vt:lpstr>Encoder Optimization</vt:lpstr>
      <vt:lpstr>Results</vt:lpstr>
      <vt:lpstr>Results – additional encoder optimization</vt:lpstr>
      <vt:lpstr>Conclusion </vt:lpstr>
      <vt:lpstr>Slide 10</vt:lpstr>
    </vt:vector>
  </TitlesOfParts>
  <Company>MediaTek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JCTVC-H0455</dc:title>
  <dc:creator>xzhang</dc:creator>
  <cp:keywords>Confidential A</cp:keywords>
  <dc:description>Confidential A</dc:description>
  <cp:lastModifiedBy>Lenovo User</cp:lastModifiedBy>
  <cp:revision>1995</cp:revision>
  <dcterms:created xsi:type="dcterms:W3CDTF">2008-02-20T09:40:59Z</dcterms:created>
  <dcterms:modified xsi:type="dcterms:W3CDTF">2012-04-19T22:54:27Z</dcterms:modified>
  <cp:category>Confidential A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AdHocReviewCycleID">
    <vt:i4>-939273402</vt:i4>
  </property>
  <property fmtid="{D5CDD505-2E9C-101B-9397-08002B2CF9AE}" pid="3" name="_NewReviewCycle">
    <vt:lpwstr/>
  </property>
  <property fmtid="{D5CDD505-2E9C-101B-9397-08002B2CF9AE}" pid="4" name="_EmailSubject">
    <vt:lpwstr>ppt for QM contributions</vt:lpwstr>
  </property>
  <property fmtid="{D5CDD505-2E9C-101B-9397-08002B2CF9AE}" pid="5" name="_AuthorEmail">
    <vt:lpwstr>Ximin.Zhang@mediatek.com</vt:lpwstr>
  </property>
  <property fmtid="{D5CDD505-2E9C-101B-9397-08002B2CF9AE}" pid="6" name="_AuthorEmailDisplayName">
    <vt:lpwstr>Ximin Zhang</vt:lpwstr>
  </property>
  <property fmtid="{D5CDD505-2E9C-101B-9397-08002B2CF9AE}" pid="7" name="_PreviousAdHocReviewCycleID">
    <vt:i4>740588175</vt:i4>
  </property>
</Properties>
</file>