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330" r:id="rId2"/>
    <p:sldId id="418" r:id="rId3"/>
    <p:sldId id="421" r:id="rId4"/>
    <p:sldId id="422" r:id="rId5"/>
    <p:sldId id="405" r:id="rId6"/>
    <p:sldId id="423" r:id="rId7"/>
    <p:sldId id="426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u="sng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u="sng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u="sng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u="sng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u="sng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u="sng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u="sng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u="sng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u="sng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CC33"/>
    <a:srgbClr val="FFFF00"/>
    <a:srgbClr val="CC0000"/>
    <a:srgbClr val="00FFFF"/>
    <a:srgbClr val="CCFFFF"/>
    <a:srgbClr val="FFCC66"/>
    <a:srgbClr val="B2B2B2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054" autoAdjust="0"/>
    <p:restoredTop sz="96963" autoAdjust="0"/>
  </p:normalViewPr>
  <p:slideViewPr>
    <p:cSldViewPr snapToObjects="1">
      <p:cViewPr varScale="1">
        <p:scale>
          <a:sx n="90" d="100"/>
          <a:sy n="90" d="100"/>
        </p:scale>
        <p:origin x="-7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6"/>
    </p:cViewPr>
  </p:sorterViewPr>
  <p:notesViewPr>
    <p:cSldViewPr snapToObjects="1">
      <p:cViewPr varScale="1">
        <p:scale>
          <a:sx n="94" d="100"/>
          <a:sy n="94" d="100"/>
        </p:scale>
        <p:origin x="-2640" y="-10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E22607F-019A-47AF-B0C0-44E3F9A088D0}" type="datetime5">
              <a:rPr lang="en-US"/>
              <a:pPr>
                <a:defRPr/>
              </a:pPr>
              <a:t>27-Apr-12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0AC85C6F-C2B9-4610-9D3B-B8C3E4EC65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68C7AA10-9BE0-414E-82DE-9F63A22B0865}" type="datetime5">
              <a:rPr lang="en-US"/>
              <a:pPr>
                <a:defRPr/>
              </a:pPr>
              <a:t>27-Apr-12</a:t>
            </a:fld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449B6A6-704B-41FF-ADA9-57016B254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"/>
          <p:cNvSpPr>
            <a:spLocks noChangeArrowheads="1"/>
          </p:cNvSpPr>
          <p:nvPr userDrawn="1"/>
        </p:nvSpPr>
        <p:spPr bwMode="auto">
          <a:xfrm>
            <a:off x="0" y="0"/>
            <a:ext cx="9144000" cy="549275"/>
          </a:xfrm>
          <a:prstGeom prst="rect">
            <a:avLst/>
          </a:prstGeom>
          <a:gradFill rotWithShape="1">
            <a:gsLst>
              <a:gs pos="0">
                <a:srgbClr val="181847"/>
              </a:gs>
              <a:gs pos="50000">
                <a:srgbClr val="333399"/>
              </a:gs>
              <a:gs pos="100000">
                <a:srgbClr val="181847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de-DE" b="1">
              <a:cs typeface="+mn-cs"/>
            </a:endParaRPr>
          </a:p>
        </p:txBody>
      </p:sp>
      <p:sp>
        <p:nvSpPr>
          <p:cNvPr id="5" name="Rectangle 104"/>
          <p:cNvSpPr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gradFill rotWithShape="1">
            <a:gsLst>
              <a:gs pos="0">
                <a:srgbClr val="181847"/>
              </a:gs>
              <a:gs pos="50000">
                <a:srgbClr val="333399"/>
              </a:gs>
              <a:gs pos="100000">
                <a:srgbClr val="181847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de-DE" b="1">
              <a:cs typeface="+mn-cs"/>
            </a:endParaRPr>
          </a:p>
        </p:txBody>
      </p:sp>
      <p:pic>
        <p:nvPicPr>
          <p:cNvPr id="6" name="Picture 109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578475" y="5954713"/>
            <a:ext cx="3241675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10"/>
          <p:cNvSpPr txBox="1">
            <a:spLocks noChangeArrowheads="1"/>
          </p:cNvSpPr>
          <p:nvPr userDrawn="1"/>
        </p:nvSpPr>
        <p:spPr bwMode="auto">
          <a:xfrm>
            <a:off x="103188" y="160338"/>
            <a:ext cx="1252537" cy="246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>
              <a:defRPr/>
            </a:pPr>
            <a:r>
              <a:rPr lang="de-DE" sz="1600" u="none" dirty="0" smtClean="0">
                <a:solidFill>
                  <a:schemeClr val="bg1"/>
                </a:solidFill>
                <a:cs typeface="+mn-cs"/>
              </a:rPr>
              <a:t>JCTVC-I0171</a:t>
            </a:r>
            <a:endParaRPr lang="en-US" sz="1600" u="none" dirty="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50825" y="2070100"/>
            <a:ext cx="7470775" cy="1143000"/>
          </a:xfrm>
        </p:spPr>
        <p:txBody>
          <a:bodyPr rIns="0" anchor="b"/>
          <a:lstStyle>
            <a:lvl1pPr algn="r">
              <a:defRPr sz="4200">
                <a:solidFill>
                  <a:schemeClr val="bg2"/>
                </a:solidFill>
              </a:defRPr>
            </a:lvl1pPr>
          </a:lstStyle>
          <a:p>
            <a:r>
              <a:rPr lang="en-US"/>
              <a:t>Klicken Sie, um das Titelformat zu bearbeiten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779838" y="2997200"/>
            <a:ext cx="3914775" cy="1752600"/>
          </a:xfrm>
        </p:spPr>
        <p:txBody>
          <a:bodyPr rIns="0" anchor="b"/>
          <a:lstStyle>
            <a:lvl1pPr marL="0" indent="0" algn="r">
              <a:buFont typeface="Wingdings" pitchFamily="2" charset="2"/>
              <a:buNone/>
              <a:defRPr sz="2000"/>
            </a:lvl1pPr>
          </a:lstStyle>
          <a:p>
            <a:r>
              <a:rPr lang="en-US"/>
              <a:t>Klicken Sie, um das Untertitelformat zu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-1588"/>
            <a:ext cx="2209800" cy="6402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638" y="-1588"/>
            <a:ext cx="6481762" cy="6402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638" y="685800"/>
            <a:ext cx="4344987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685800"/>
            <a:ext cx="4346575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5"/>
          <p:cNvSpPr>
            <a:spLocks noChangeArrowheads="1"/>
          </p:cNvSpPr>
          <p:nvPr userDrawn="1"/>
        </p:nvSpPr>
        <p:spPr bwMode="auto">
          <a:xfrm>
            <a:off x="0" y="0"/>
            <a:ext cx="9144000" cy="549275"/>
          </a:xfrm>
          <a:prstGeom prst="rect">
            <a:avLst/>
          </a:prstGeom>
          <a:gradFill rotWithShape="1">
            <a:gsLst>
              <a:gs pos="0">
                <a:srgbClr val="181847"/>
              </a:gs>
              <a:gs pos="50000">
                <a:srgbClr val="333399"/>
              </a:gs>
              <a:gs pos="100000">
                <a:srgbClr val="181847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de-DE" b="1"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8" y="-1588"/>
            <a:ext cx="83851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Klicken Sie, um das Titelformat zu</a:t>
            </a:r>
          </a:p>
        </p:txBody>
      </p:sp>
      <p:sp>
        <p:nvSpPr>
          <p:cNvPr id="1028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8" y="685800"/>
            <a:ext cx="884396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Klicken Sie, um die Formate des Vorlagentextes zu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2385" name="Text Box 97"/>
          <p:cNvSpPr txBox="1">
            <a:spLocks noChangeArrowheads="1"/>
          </p:cNvSpPr>
          <p:nvPr userDrawn="1"/>
        </p:nvSpPr>
        <p:spPr bwMode="auto">
          <a:xfrm>
            <a:off x="7883525" y="6597650"/>
            <a:ext cx="109537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0" hangingPunct="0">
              <a:defRPr/>
            </a:pPr>
            <a:r>
              <a:rPr lang="de-DE" sz="1400" u="none" dirty="0" smtClean="0">
                <a:solidFill>
                  <a:schemeClr val="bg2"/>
                </a:solidFill>
                <a:cs typeface="+mn-cs"/>
              </a:rPr>
              <a:t>JCTVC-I0171</a:t>
            </a:r>
            <a:endParaRPr lang="en-US" sz="1400" u="none" dirty="0" smtClean="0">
              <a:solidFill>
                <a:schemeClr val="bg2"/>
              </a:solidFill>
              <a:cs typeface="+mn-cs"/>
            </a:endParaRPr>
          </a:p>
        </p:txBody>
      </p:sp>
      <p:sp>
        <p:nvSpPr>
          <p:cNvPr id="1030" name="Text Box 98"/>
          <p:cNvSpPr txBox="1">
            <a:spLocks noChangeArrowheads="1"/>
          </p:cNvSpPr>
          <p:nvPr userDrawn="1"/>
        </p:nvSpPr>
        <p:spPr bwMode="auto">
          <a:xfrm>
            <a:off x="8748713" y="115888"/>
            <a:ext cx="2492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0" tIns="0" rIns="0" bIns="0">
            <a:spAutoFit/>
          </a:bodyPr>
          <a:lstStyle>
            <a:lvl1pPr>
              <a:defRPr sz="1200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 u="sng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u="sng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u="sng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u="sng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>
              <a:defRPr/>
            </a:pPr>
            <a:fld id="{F6FFCFA0-146C-48FD-AAB3-2BCA7B2EA7B3}" type="slidenum">
              <a:rPr lang="en-US" sz="1600" b="1" u="none" smtClean="0">
                <a:solidFill>
                  <a:srgbClr val="FFFFFF"/>
                </a:solidFill>
                <a:cs typeface="+mn-cs"/>
              </a:rPr>
              <a:pPr algn="r" eaLnBrk="0" hangingPunct="0">
                <a:defRPr/>
              </a:pPr>
              <a:t>‹#›</a:t>
            </a:fld>
            <a:endParaRPr lang="en-US" sz="1600" b="1" u="none" smtClean="0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1" name="Picture 100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47638" y="6597650"/>
            <a:ext cx="25527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9pPr>
    </p:titleStyle>
    <p:bodyStyle>
      <a:lvl1pPr marL="384175" indent="-384175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952500" indent="-37782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o"/>
        <a:defRPr sz="2000">
          <a:solidFill>
            <a:schemeClr val="bg2"/>
          </a:solidFill>
          <a:latin typeface="+mn-lt"/>
        </a:defRPr>
      </a:lvl2pPr>
      <a:lvl3pPr marL="14287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l"/>
        <a:defRPr>
          <a:solidFill>
            <a:schemeClr val="bg2"/>
          </a:solidFill>
          <a:latin typeface="+mn-lt"/>
        </a:defRPr>
      </a:lvl3pPr>
      <a:lvl4pPr marL="190500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¡"/>
        <a:defRPr sz="1600">
          <a:solidFill>
            <a:schemeClr val="bg2"/>
          </a:solidFill>
          <a:latin typeface="+mn-lt"/>
        </a:defRPr>
      </a:lvl4pPr>
      <a:lvl5pPr marL="23812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5pPr>
      <a:lvl6pPr marL="28384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6pPr>
      <a:lvl7pPr marL="32956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7pPr>
      <a:lvl8pPr marL="37528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8pPr>
      <a:lvl9pPr marL="42100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2988" y="2070100"/>
            <a:ext cx="7058025" cy="1143000"/>
          </a:xfrm>
        </p:spPr>
        <p:txBody>
          <a:bodyPr/>
          <a:lstStyle/>
          <a:p>
            <a:r>
              <a:rPr lang="en-CA" sz="4000" smtClean="0"/>
              <a:t>Parsing robustness issue for deblocking filter syntax</a:t>
            </a:r>
            <a:endParaRPr lang="en-US" sz="3800" smtClean="0"/>
          </a:p>
        </p:txBody>
      </p:sp>
      <p:sp>
        <p:nvSpPr>
          <p:cNvPr id="1638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186238" y="3692525"/>
            <a:ext cx="3914775" cy="1752600"/>
          </a:xfrm>
        </p:spPr>
        <p:txBody>
          <a:bodyPr/>
          <a:lstStyle/>
          <a:p>
            <a:r>
              <a:rPr lang="de-DE" i="1" smtClean="0"/>
              <a:t>Semih Esenlik</a:t>
            </a:r>
          </a:p>
          <a:p>
            <a:r>
              <a:rPr lang="de-DE" i="1" smtClean="0"/>
              <a:t>Matthias Narroschke</a:t>
            </a:r>
          </a:p>
          <a:p>
            <a:r>
              <a:rPr lang="de-DE" i="1" smtClean="0"/>
              <a:t>Thomas Wedi</a:t>
            </a:r>
          </a:p>
          <a:p>
            <a:r>
              <a:rPr lang="de-DE" b="1" smtClean="0"/>
              <a:t>Panasonic Corporation</a:t>
            </a:r>
            <a:endParaRPr lang="en-US" smtClean="0"/>
          </a:p>
        </p:txBody>
      </p:sp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4122738" y="6497638"/>
            <a:ext cx="49863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hangingPunct="0"/>
            <a:r>
              <a:rPr lang="en-US" sz="1600" b="1" i="1" u="none">
                <a:solidFill>
                  <a:schemeClr val="bg1"/>
                </a:solidFill>
              </a:rPr>
              <a:t>9th JCT-VC meeting, Geneva 27.April-07.May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</a:t>
            </a:r>
            <a:endParaRPr lang="en-US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47638" y="685800"/>
            <a:ext cx="8385175" cy="57150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Problem</a:t>
            </a:r>
          </a:p>
          <a:p>
            <a:pPr marL="0" indent="0"/>
            <a:r>
              <a:rPr lang="de-DE" smtClean="0">
                <a:latin typeface="Times New Roman" pitchFamily="18" charset="0"/>
                <a:cs typeface="Times New Roman" pitchFamily="18" charset="0"/>
              </a:rPr>
              <a:t>   Parsing dependency between Slice header and APS.</a:t>
            </a:r>
          </a:p>
          <a:p>
            <a:pPr marL="0" indent="0"/>
            <a:r>
              <a:rPr lang="de-DE" smtClean="0">
                <a:latin typeface="Times New Roman" pitchFamily="18" charset="0"/>
                <a:cs typeface="Times New Roman" pitchFamily="18" charset="0"/>
              </a:rPr>
              <a:t>   If an APS is lost in the network, referring slices are rendered „un-parsable“.</a:t>
            </a:r>
          </a:p>
          <a:p>
            <a:pPr lvl="1"/>
            <a:endParaRPr lang="de-DE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de-DE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Proposal</a:t>
            </a:r>
          </a:p>
          <a:p>
            <a:pPr marL="0" indent="0"/>
            <a:r>
              <a:rPr lang="de-DE" smtClean="0">
                <a:latin typeface="Times New Roman" pitchFamily="18" charset="0"/>
                <a:cs typeface="Times New Roman" pitchFamily="18" charset="0"/>
              </a:rPr>
              <a:t>   Small change in Deblocking filter syntax to eliminate parsing dependency.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9"/>
          <p:cNvSpPr>
            <a:spLocks noChangeArrowheads="1"/>
          </p:cNvSpPr>
          <p:nvPr/>
        </p:nvSpPr>
        <p:spPr bwMode="auto">
          <a:xfrm>
            <a:off x="107950" y="4445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400" u="none">
                <a:solidFill>
                  <a:schemeClr val="accent1"/>
                </a:solidFill>
              </a:rPr>
              <a:t>Background: Deblocking filter syntax in APS</a:t>
            </a:r>
            <a:endParaRPr lang="en-US" sz="2400" u="none">
              <a:solidFill>
                <a:schemeClr val="accent1"/>
              </a:solidFill>
            </a:endParaRPr>
          </a:p>
        </p:txBody>
      </p:sp>
      <p:graphicFrame>
        <p:nvGraphicFramePr>
          <p:cNvPr id="9" name="Content Placeholder 4"/>
          <p:cNvGraphicFramePr>
            <a:graphicFrameLocks noGrp="1"/>
          </p:cNvGraphicFramePr>
          <p:nvPr>
            <p:ph idx="1"/>
          </p:nvPr>
        </p:nvGraphicFramePr>
        <p:xfrm>
          <a:off x="1835150" y="2816225"/>
          <a:ext cx="5537200" cy="1981200"/>
        </p:xfrm>
        <a:graphic>
          <a:graphicData uri="http://schemas.openxmlformats.org/drawingml/2006/table">
            <a:tbl>
              <a:tblPr/>
              <a:tblGrid>
                <a:gridCol w="344488"/>
                <a:gridCol w="4337050"/>
                <a:gridCol w="855662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aps_rbsp( 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Descriptor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aps_id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aps_deblocking_filter_flag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if(aps_deblocking_filter_flag)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disable_deblocking_filter_flag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if( !disable_deblocking_filter_flag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beta_offset_div2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tc_offset_div2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92" name="TextBox 13"/>
          <p:cNvSpPr txBox="1">
            <a:spLocks noChangeArrowheads="1"/>
          </p:cNvSpPr>
          <p:nvPr/>
        </p:nvSpPr>
        <p:spPr bwMode="auto">
          <a:xfrm>
            <a:off x="539750" y="3608388"/>
            <a:ext cx="1152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de-DE" u="none">
                <a:solidFill>
                  <a:schemeClr val="accent2"/>
                </a:solidFill>
              </a:rPr>
              <a:t>Deblocking filter control parameters</a:t>
            </a:r>
            <a:endParaRPr lang="en-US" u="none">
              <a:solidFill>
                <a:schemeClr val="accent2"/>
              </a:solidFill>
            </a:endParaRPr>
          </a:p>
        </p:txBody>
      </p:sp>
      <p:sp>
        <p:nvSpPr>
          <p:cNvPr id="18493" name="Left Brace 6"/>
          <p:cNvSpPr>
            <a:spLocks/>
          </p:cNvSpPr>
          <p:nvPr/>
        </p:nvSpPr>
        <p:spPr bwMode="auto">
          <a:xfrm>
            <a:off x="1547813" y="3463925"/>
            <a:ext cx="793750" cy="1008063"/>
          </a:xfrm>
          <a:prstGeom prst="leftBrace">
            <a:avLst>
              <a:gd name="adj1" fmla="val 17774"/>
              <a:gd name="adj2" fmla="val 50000"/>
            </a:avLst>
          </a:prstGeom>
          <a:noFill/>
          <a:ln w="38100" cap="rnd" algn="ctr">
            <a:solidFill>
              <a:schemeClr val="accent2">
                <a:alpha val="56862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 b="1"/>
          </a:p>
        </p:txBody>
      </p:sp>
      <p:sp>
        <p:nvSpPr>
          <p:cNvPr id="18494" name="TextBox 1"/>
          <p:cNvSpPr txBox="1">
            <a:spLocks noChangeArrowheads="1"/>
          </p:cNvSpPr>
          <p:nvPr/>
        </p:nvSpPr>
        <p:spPr bwMode="auto">
          <a:xfrm>
            <a:off x="3811588" y="2446338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de-DE" sz="1800" u="none">
                <a:solidFill>
                  <a:schemeClr val="accent2"/>
                </a:solidFill>
              </a:rPr>
              <a:t>APS</a:t>
            </a:r>
            <a:endParaRPr lang="en-US" sz="1800" u="none">
              <a:solidFill>
                <a:schemeClr val="accent2"/>
              </a:solidFill>
            </a:endParaRPr>
          </a:p>
        </p:txBody>
      </p:sp>
      <p:sp>
        <p:nvSpPr>
          <p:cNvPr id="18495" name="Rectangle 10"/>
          <p:cNvSpPr>
            <a:spLocks noChangeArrowheads="1"/>
          </p:cNvSpPr>
          <p:nvPr/>
        </p:nvSpPr>
        <p:spPr bwMode="auto">
          <a:xfrm>
            <a:off x="323850" y="1146175"/>
            <a:ext cx="8135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 eaLnBrk="0" hangingPunct="0">
              <a:buFont typeface="Arial" charset="0"/>
              <a:buChar char="•"/>
            </a:pPr>
            <a:r>
              <a:rPr lang="de-DE" sz="1600" u="none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Deblocking filter control parameters can be sent either in APS or in slice header.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9"/>
          <p:cNvSpPr>
            <a:spLocks noChangeArrowheads="1"/>
          </p:cNvSpPr>
          <p:nvPr/>
        </p:nvSpPr>
        <p:spPr bwMode="auto">
          <a:xfrm>
            <a:off x="107950" y="4445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400" u="none">
                <a:solidFill>
                  <a:schemeClr val="accent1"/>
                </a:solidFill>
              </a:rPr>
              <a:t>Background: Deblocking filter syntax in Slice Header</a:t>
            </a:r>
            <a:endParaRPr lang="en-US" sz="2400" u="none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313" y="5084763"/>
            <a:ext cx="8351837" cy="1069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endParaRPr lang="de-DE" sz="1600" u="none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de-DE" sz="1600" u="none">
                <a:latin typeface="Times New Roman" pitchFamily="18" charset="0"/>
                <a:cs typeface="Times New Roman" pitchFamily="18" charset="0"/>
              </a:rPr>
              <a:t>   If </a:t>
            </a:r>
            <a:r>
              <a:rPr lang="en-GB" sz="1600" b="1" i="1" u="none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inherit_dbl_params_from_aps_flag</a:t>
            </a:r>
            <a:r>
              <a:rPr lang="en-GB" sz="1600" u="none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is equal to 1, then DB control parameters are sent in APS.</a:t>
            </a:r>
          </a:p>
          <a:p>
            <a:pPr eaLnBrk="0" hangingPunct="0">
              <a:buFont typeface="Arial" charset="0"/>
              <a:buChar char="•"/>
            </a:pPr>
            <a:endParaRPr lang="en-GB" sz="1600" u="none"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en-GB" sz="1600" u="none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  Otherwise, DB control parameters are sent in Slice header.</a:t>
            </a:r>
            <a:endParaRPr lang="en-US" sz="1600" i="1" u="none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35150" y="1422400"/>
          <a:ext cx="5537200" cy="3505200"/>
        </p:xfrm>
        <a:graphic>
          <a:graphicData uri="http://schemas.openxmlformats.org/drawingml/2006/table">
            <a:tbl>
              <a:tblPr/>
              <a:tblGrid>
                <a:gridCol w="331788"/>
                <a:gridCol w="4341812"/>
                <a:gridCol w="8636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slice_header( 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Descriptor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if( !entropy_slice_flag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slice_qp_delta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		if( deblocking_filter_control_present_flag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			if( deblocking_filter_in_aps_enabled_flag 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inherit_dbl_params_from_aps_flag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if( !inherit_dbl_params_from_aps_flag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disable_deblocking_filter_flag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if( !disable_deblocking_filter_flag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	beta_offset_div2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	tc_offset_div2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    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PMingLiU" pitchFamily="18" charset="-120"/>
                          <a:cs typeface="Times New Roman" pitchFamily="18" charset="0"/>
                        </a:rPr>
                        <a:t>17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PMingLiU" pitchFamily="18" charset="-120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if( seq_loop_filter_across_slices_enabled_flag  &amp;&amp;</a:t>
                      </a:r>
                      <a:b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</a:b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( slice_adaptive_loop_filter_flag  | |  slice_sample_adaptive_offset_flag  | |</a:t>
                      </a:r>
                      <a:b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</a:b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!disable_deblocking_filter_flag ) 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slice_loop_filter_across_slices_enabled_flag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20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21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49" name="Left Brace 10"/>
          <p:cNvSpPr>
            <a:spLocks/>
          </p:cNvSpPr>
          <p:nvPr/>
        </p:nvSpPr>
        <p:spPr bwMode="auto">
          <a:xfrm>
            <a:off x="1835150" y="2501900"/>
            <a:ext cx="792163" cy="1008063"/>
          </a:xfrm>
          <a:prstGeom prst="leftBrace">
            <a:avLst>
              <a:gd name="adj1" fmla="val 17810"/>
              <a:gd name="adj2" fmla="val 50000"/>
            </a:avLst>
          </a:prstGeom>
          <a:noFill/>
          <a:ln w="38100" cap="rnd" algn="ctr">
            <a:solidFill>
              <a:schemeClr val="accent2">
                <a:alpha val="56862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 b="1"/>
          </a:p>
        </p:txBody>
      </p:sp>
      <p:sp>
        <p:nvSpPr>
          <p:cNvPr id="19550" name="TextBox 11"/>
          <p:cNvSpPr txBox="1">
            <a:spLocks noChangeArrowheads="1"/>
          </p:cNvSpPr>
          <p:nvPr/>
        </p:nvSpPr>
        <p:spPr bwMode="auto">
          <a:xfrm>
            <a:off x="827088" y="2719388"/>
            <a:ext cx="1152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de-DE" u="none">
                <a:solidFill>
                  <a:schemeClr val="accent2"/>
                </a:solidFill>
              </a:rPr>
              <a:t>Deblocking filter control parameters</a:t>
            </a:r>
            <a:endParaRPr lang="en-US" u="none">
              <a:solidFill>
                <a:schemeClr val="accent2"/>
              </a:solidFill>
            </a:endParaRPr>
          </a:p>
        </p:txBody>
      </p:sp>
      <p:sp>
        <p:nvSpPr>
          <p:cNvPr id="19551" name="TextBox 15"/>
          <p:cNvSpPr txBox="1">
            <a:spLocks noChangeArrowheads="1"/>
          </p:cNvSpPr>
          <p:nvPr/>
        </p:nvSpPr>
        <p:spPr bwMode="auto">
          <a:xfrm>
            <a:off x="3563938" y="1052513"/>
            <a:ext cx="1871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de-DE" sz="1800" u="none">
                <a:solidFill>
                  <a:schemeClr val="accent2"/>
                </a:solidFill>
              </a:rPr>
              <a:t>SLICE HEADER</a:t>
            </a:r>
            <a:endParaRPr lang="en-US" sz="1800" u="none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9"/>
          <p:cNvSpPr>
            <a:spLocks noChangeArrowheads="1"/>
          </p:cNvSpPr>
          <p:nvPr/>
        </p:nvSpPr>
        <p:spPr bwMode="auto">
          <a:xfrm>
            <a:off x="107950" y="4445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400" u="none">
                <a:solidFill>
                  <a:schemeClr val="accent1"/>
                </a:solidFill>
              </a:rPr>
              <a:t>Problem: Parsing dependency between APS and slice header</a:t>
            </a:r>
            <a:endParaRPr lang="en-US" sz="2400" u="none">
              <a:solidFill>
                <a:schemeClr val="accent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14425" y="1052513"/>
          <a:ext cx="5538788" cy="3505200"/>
        </p:xfrm>
        <a:graphic>
          <a:graphicData uri="http://schemas.openxmlformats.org/drawingml/2006/table">
            <a:tbl>
              <a:tblPr/>
              <a:tblGrid>
                <a:gridCol w="331788"/>
                <a:gridCol w="4343400"/>
                <a:gridCol w="8636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slice_header( 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Descriptor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if( !entropy_slice_flag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slice_qp_delta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		if( deblocking_filter_control_present_flag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			if( deblocking_filter_in_aps_enabled_flag 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inherit_dbl_params_from_aps_flag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if( !inherit_dbl_params_from_aps_flag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disable_deblocking_filter_flag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if( !disable_deblocking_filter_flag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	beta_offset_div2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	tc_offset_div2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    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PMingLiU" pitchFamily="18" charset="-120"/>
                          <a:cs typeface="Times New Roman" pitchFamily="18" charset="0"/>
                        </a:rPr>
                        <a:t>17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PMingLiU" pitchFamily="18" charset="-120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if( seq_loop_filter_across_slices_enabled_flag  &amp;&amp;</a:t>
                      </a:r>
                      <a:b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</a:b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( slice_adaptive_loop_filter_flag  | |  slice_sample_adaptive_offset_flag  | |</a:t>
                      </a:r>
                      <a:b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</a:b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!disable_deblocking_filter_flag ) 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slice_loop_filter_across_slices_enabled_flag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20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21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72" name="Left Brace 12"/>
          <p:cNvSpPr>
            <a:spLocks/>
          </p:cNvSpPr>
          <p:nvPr/>
        </p:nvSpPr>
        <p:spPr bwMode="auto">
          <a:xfrm>
            <a:off x="1114425" y="2133600"/>
            <a:ext cx="793750" cy="1008063"/>
          </a:xfrm>
          <a:prstGeom prst="leftBrace">
            <a:avLst>
              <a:gd name="adj1" fmla="val 17774"/>
              <a:gd name="adj2" fmla="val 50000"/>
            </a:avLst>
          </a:prstGeom>
          <a:noFill/>
          <a:ln w="38100" cap="rnd" algn="ctr">
            <a:solidFill>
              <a:schemeClr val="accent2">
                <a:alpha val="56862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 b="1"/>
          </a:p>
        </p:txBody>
      </p:sp>
      <p:sp>
        <p:nvSpPr>
          <p:cNvPr id="20573" name="TextBox 13"/>
          <p:cNvSpPr txBox="1">
            <a:spLocks noChangeArrowheads="1"/>
          </p:cNvSpPr>
          <p:nvPr/>
        </p:nvSpPr>
        <p:spPr bwMode="auto">
          <a:xfrm>
            <a:off x="107950" y="2351088"/>
            <a:ext cx="1150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de-DE" u="none">
                <a:solidFill>
                  <a:schemeClr val="accent2"/>
                </a:solidFill>
              </a:rPr>
              <a:t>Deblocking filter control parameters</a:t>
            </a:r>
            <a:endParaRPr lang="en-US" u="none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313" y="5084763"/>
            <a:ext cx="8207375" cy="581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eaLnBrk="0" hangingPunct="0">
              <a:buFont typeface="Arial" charset="0"/>
              <a:buChar char="•"/>
            </a:pPr>
            <a:r>
              <a:rPr lang="de-DE" sz="1600" u="none">
                <a:latin typeface="Times New Roman" pitchFamily="18" charset="0"/>
                <a:cs typeface="Times New Roman" pitchFamily="18" charset="0"/>
              </a:rPr>
              <a:t>   PROBLEM: parsing of </a:t>
            </a:r>
            <a:r>
              <a:rPr lang="en-GB" sz="1600" b="1" i="1" u="none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slice_loop_filter_across_slices_enabled_flag</a:t>
            </a:r>
            <a:r>
              <a:rPr lang="en-GB" sz="1600" b="1" u="none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r>
              <a:rPr lang="en-GB" sz="1600" u="none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depends on the value of    </a:t>
            </a:r>
            <a:r>
              <a:rPr lang="en-GB" sz="1600" b="1" i="1" u="none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disable_deblocking_filter_flag</a:t>
            </a:r>
            <a:r>
              <a:rPr lang="en-GB" sz="1600" i="1" u="none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.</a:t>
            </a:r>
            <a:r>
              <a:rPr lang="en-GB" sz="1600" u="none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 </a:t>
            </a:r>
            <a:endParaRPr lang="en-US" sz="1600" i="1" u="none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>
            <a:cxnSpLocks noChangeShapeType="1"/>
          </p:cNvCxnSpPr>
          <p:nvPr/>
        </p:nvCxnSpPr>
        <p:spPr bwMode="auto">
          <a:xfrm flipH="1">
            <a:off x="3203575" y="2133600"/>
            <a:ext cx="3816350" cy="1800225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9" name="TextBox 8"/>
          <p:cNvSpPr txBox="1"/>
          <p:nvPr/>
        </p:nvSpPr>
        <p:spPr>
          <a:xfrm>
            <a:off x="6653213" y="1484313"/>
            <a:ext cx="2239962" cy="639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de-DE" u="none">
                <a:solidFill>
                  <a:srgbClr val="FF0000"/>
                </a:solidFill>
              </a:rPr>
              <a:t>PROBLEM:</a:t>
            </a:r>
          </a:p>
          <a:p>
            <a:pPr eaLnBrk="0" hangingPunct="0"/>
            <a:r>
              <a:rPr lang="en-GB" i="1" u="none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disable_deblocking_filter_flag </a:t>
            </a:r>
            <a:r>
              <a:rPr lang="en-GB" u="none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can be inherited from APS</a:t>
            </a:r>
          </a:p>
        </p:txBody>
      </p:sp>
      <p:sp>
        <p:nvSpPr>
          <p:cNvPr id="20577" name="TextBox 14"/>
          <p:cNvSpPr txBox="1">
            <a:spLocks noChangeArrowheads="1"/>
          </p:cNvSpPr>
          <p:nvPr/>
        </p:nvSpPr>
        <p:spPr bwMode="auto">
          <a:xfrm>
            <a:off x="2843213" y="682625"/>
            <a:ext cx="187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de-DE" sz="1800" u="none">
                <a:solidFill>
                  <a:schemeClr val="accent2"/>
                </a:solidFill>
              </a:rPr>
              <a:t>SLICE HEADER</a:t>
            </a:r>
            <a:endParaRPr lang="en-US" sz="1800" u="none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9"/>
          <p:cNvSpPr>
            <a:spLocks noChangeArrowheads="1"/>
          </p:cNvSpPr>
          <p:nvPr/>
        </p:nvSpPr>
        <p:spPr bwMode="auto">
          <a:xfrm>
            <a:off x="107950" y="4445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400" u="none">
                <a:solidFill>
                  <a:schemeClr val="accent1"/>
                </a:solidFill>
              </a:rPr>
              <a:t>Proposal</a:t>
            </a:r>
            <a:endParaRPr lang="en-US" sz="2400" u="none">
              <a:solidFill>
                <a:schemeClr val="accent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97038" y="917575"/>
          <a:ext cx="5538787" cy="3505200"/>
        </p:xfrm>
        <a:graphic>
          <a:graphicData uri="http://schemas.openxmlformats.org/drawingml/2006/table">
            <a:tbl>
              <a:tblPr/>
              <a:tblGrid>
                <a:gridCol w="333375"/>
                <a:gridCol w="4341812"/>
                <a:gridCol w="8636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slice_header( 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Descriptor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if( !entropy_slice_flag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slice_qp_delta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		if( deblocking_filter_control_present_flag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			if( deblocking_filter_in_aps_enabled_flag 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inherit_dbl_params_from_aps_flag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if( !inherit_dbl_params_from_aps_flag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disable_deblocking_filter_flag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if( !disable_deblocking_filter_flag ) {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	beta_offset_div2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	tc_offset_div2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se(v)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    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PMingLiU" pitchFamily="18" charset="-120"/>
                          <a:cs typeface="Times New Roman" pitchFamily="18" charset="0"/>
                        </a:rPr>
                        <a:t>17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PMingLiU" pitchFamily="18" charset="-120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if( seq_loop_filter_across_slices_enabled_flag  &amp;&amp;</a:t>
                      </a:r>
                      <a:b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</a:b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( slice_adaptive_loop_filter_flag  | |  slice_sample_adaptive_offset_flag  | |</a:t>
                      </a:r>
                      <a:b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</a:b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	!disable_deblocking_filter_flag  </a:t>
                      </a: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| | inherit_dbl_params_from_aps_flag </a:t>
                      </a: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) 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19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		</a:t>
                      </a: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slice_loop_filter_across_slices_enabled_flag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u(1)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20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Malgun Gothic" pitchFamily="34" charset="-127"/>
                          <a:cs typeface="Times New Roman" pitchFamily="18" charset="0"/>
                        </a:rPr>
                        <a:t>…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21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3050" algn="l"/>
                          <a:tab pos="411163" algn="l"/>
                          <a:tab pos="547688" algn="l"/>
                          <a:tab pos="685800" algn="l"/>
                          <a:tab pos="822325" algn="l"/>
                          <a:tab pos="958850" algn="l"/>
                          <a:tab pos="1096963" algn="l"/>
                          <a:tab pos="1233488" algn="l"/>
                          <a:tab pos="1371600" algn="l"/>
                        </a:tabLst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Times New Roman" pitchFamily="18" charset="0"/>
                        </a:rPr>
                        <a:t>}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Malgun Gothic" pitchFamily="34" charset="-127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algun Gothic" pitchFamily="34" charset="-127"/>
                          <a:cs typeface="Arial" charset="0"/>
                        </a:rPr>
                        <a:t>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algun Gothic" pitchFamily="34" charset="-127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96" name="TextBox 14"/>
          <p:cNvSpPr txBox="1">
            <a:spLocks noChangeArrowheads="1"/>
          </p:cNvSpPr>
          <p:nvPr/>
        </p:nvSpPr>
        <p:spPr bwMode="auto">
          <a:xfrm>
            <a:off x="3427413" y="549275"/>
            <a:ext cx="18716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de-DE" sz="1800" u="none">
                <a:solidFill>
                  <a:schemeClr val="accent2"/>
                </a:solidFill>
              </a:rPr>
              <a:t>SLICE HEADER</a:t>
            </a:r>
            <a:endParaRPr lang="en-US" sz="1800" u="none">
              <a:solidFill>
                <a:schemeClr val="accent2"/>
              </a:solidFill>
            </a:endParaRPr>
          </a:p>
        </p:txBody>
      </p: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468313" y="4652963"/>
            <a:ext cx="8256587" cy="1728787"/>
            <a:chOff x="467544" y="4653136"/>
            <a:chExt cx="8257851" cy="1728192"/>
          </a:xfrm>
        </p:grpSpPr>
        <p:sp>
          <p:nvSpPr>
            <p:cNvPr id="21598" name="TextBox 1"/>
            <p:cNvSpPr txBox="1">
              <a:spLocks noChangeArrowheads="1"/>
            </p:cNvSpPr>
            <p:nvPr/>
          </p:nvSpPr>
          <p:spPr bwMode="auto">
            <a:xfrm>
              <a:off x="3131840" y="4653136"/>
              <a:ext cx="216024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1000" b="1" i="1" u="none">
                  <a:solidFill>
                    <a:srgbClr val="000066"/>
                  </a:solidFill>
                  <a:latin typeface="Times New Roman" pitchFamily="18" charset="0"/>
                  <a:ea typeface="Malgun Gothic" pitchFamily="34" charset="-127"/>
                  <a:cs typeface="Times New Roman" pitchFamily="18" charset="0"/>
                </a:rPr>
                <a:t>inherit_dbl_params_from_aps_flag</a:t>
              </a:r>
              <a:endParaRPr lang="en-US" b="1" i="1">
                <a:ea typeface="Malgun Gothic" pitchFamily="34" charset="-127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03225" y="5981416"/>
              <a:ext cx="2737269" cy="399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000" b="1" i="1" u="none" kern="100" dirty="0">
                  <a:latin typeface="Times New Roman"/>
                  <a:ea typeface="Malgun Gothic"/>
                  <a:cs typeface="Times New Roman"/>
                </a:rPr>
                <a:t>slice_loop_filter_across_slices_enabled_flag</a:t>
              </a:r>
            </a:p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000" u="none" kern="100" dirty="0">
                  <a:solidFill>
                    <a:srgbClr val="0070C0"/>
                  </a:solidFill>
                  <a:latin typeface="Times New Roman"/>
                  <a:ea typeface="Malgun Gothic"/>
                  <a:cs typeface="Times New Roman"/>
                </a:rPr>
                <a:t>is present in slice header</a:t>
              </a:r>
              <a:endParaRPr lang="en-US" sz="1000" b="1" i="1" u="none" dirty="0">
                <a:solidFill>
                  <a:srgbClr val="0070C0"/>
                </a:solidFill>
                <a:latin typeface="Times"/>
                <a:ea typeface="Malgun Gothic"/>
                <a:cs typeface="Times New Roman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7544" y="5300613"/>
              <a:ext cx="2735681" cy="399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000" b="1" i="1" u="none" kern="100" dirty="0">
                  <a:latin typeface="Times New Roman"/>
                  <a:ea typeface="Malgun Gothic"/>
                  <a:cs typeface="Times New Roman"/>
                </a:rPr>
                <a:t>slice_loop_filter_across_slices_enabled_flag</a:t>
              </a:r>
            </a:p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000" u="none" kern="100" dirty="0">
                  <a:solidFill>
                    <a:srgbClr val="0070C0"/>
                  </a:solidFill>
                  <a:latin typeface="Times New Roman"/>
                  <a:ea typeface="Malgun Gothic"/>
                  <a:cs typeface="Times New Roman"/>
                </a:rPr>
                <a:t>is present in slice header</a:t>
              </a:r>
              <a:endParaRPr lang="en-US" sz="1000" u="none" dirty="0">
                <a:solidFill>
                  <a:srgbClr val="0070C0"/>
                </a:solidFill>
                <a:latin typeface="Times"/>
                <a:ea typeface="Malgun Gothic"/>
                <a:cs typeface="Times New Roman"/>
              </a:endParaRPr>
            </a:p>
          </p:txBody>
        </p:sp>
        <p:cxnSp>
          <p:nvCxnSpPr>
            <p:cNvPr id="21601" name="Straight Arrow Connector 5"/>
            <p:cNvCxnSpPr>
              <a:cxnSpLocks noChangeShapeType="1"/>
              <a:endCxn id="12" idx="0"/>
            </p:cNvCxnSpPr>
            <p:nvPr/>
          </p:nvCxnSpPr>
          <p:spPr bwMode="auto">
            <a:xfrm flipH="1">
              <a:off x="1835696" y="4899357"/>
              <a:ext cx="1728192" cy="40185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1602" name="Straight Arrow Connector 15"/>
            <p:cNvCxnSpPr>
              <a:cxnSpLocks noChangeShapeType="1"/>
              <a:endCxn id="22" idx="0"/>
            </p:cNvCxnSpPr>
            <p:nvPr/>
          </p:nvCxnSpPr>
          <p:spPr bwMode="auto">
            <a:xfrm>
              <a:off x="4716016" y="4939427"/>
              <a:ext cx="1224136" cy="32171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8" name="TextBox 17"/>
            <p:cNvSpPr txBox="1"/>
            <p:nvPr/>
          </p:nvSpPr>
          <p:spPr>
            <a:xfrm>
              <a:off x="5989714" y="5981416"/>
              <a:ext cx="2735681" cy="399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000" b="1" i="1" u="none" kern="100" dirty="0">
                  <a:latin typeface="Times New Roman"/>
                  <a:ea typeface="Malgun Gothic"/>
                  <a:cs typeface="Times New Roman"/>
                </a:rPr>
                <a:t>slice_loop_filter_across_slices_enabled_flag</a:t>
              </a:r>
            </a:p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000" u="none" kern="100" dirty="0">
                  <a:solidFill>
                    <a:srgbClr val="0070C0"/>
                  </a:solidFill>
                  <a:latin typeface="Times New Roman"/>
                  <a:ea typeface="Malgun Gothic"/>
                  <a:cs typeface="Times New Roman"/>
                </a:rPr>
                <a:t>Is NOT present</a:t>
              </a:r>
              <a:endParaRPr lang="en-US" sz="1000" b="1" i="1" u="none" dirty="0">
                <a:solidFill>
                  <a:srgbClr val="0070C0"/>
                </a:solidFill>
                <a:latin typeface="Times"/>
                <a:ea typeface="Malgun Gothic"/>
                <a:cs typeface="Times New Roman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1859" y="5260939"/>
              <a:ext cx="2735682" cy="245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000" b="1" i="1" u="none" kern="100" dirty="0">
                  <a:latin typeface="Times New Roman"/>
                  <a:ea typeface="Malgun Gothic"/>
                  <a:cs typeface="Times New Roman"/>
                </a:rPr>
                <a:t>disable_deblocking_filter_flag </a:t>
              </a:r>
              <a:endParaRPr lang="en-US" sz="1000" b="1" i="1" u="none" dirty="0">
                <a:latin typeface="Times"/>
                <a:ea typeface="Malgun Gothic"/>
                <a:cs typeface="Times New Roman"/>
              </a:endParaRPr>
            </a:p>
          </p:txBody>
        </p:sp>
        <p:cxnSp>
          <p:nvCxnSpPr>
            <p:cNvPr id="21605" name="Straight Arrow Connector 22"/>
            <p:cNvCxnSpPr>
              <a:cxnSpLocks noChangeShapeType="1"/>
              <a:endCxn id="18" idx="0"/>
            </p:cNvCxnSpPr>
            <p:nvPr/>
          </p:nvCxnSpPr>
          <p:spPr bwMode="auto">
            <a:xfrm>
              <a:off x="6084168" y="5507359"/>
              <a:ext cx="1273075" cy="47385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1606" name="Straight Arrow Connector 25"/>
            <p:cNvCxnSpPr>
              <a:cxnSpLocks noChangeShapeType="1"/>
              <a:endCxn id="11" idx="0"/>
            </p:cNvCxnSpPr>
            <p:nvPr/>
          </p:nvCxnSpPr>
          <p:spPr bwMode="auto">
            <a:xfrm flipH="1">
              <a:off x="4572000" y="5507359"/>
              <a:ext cx="1152128" cy="47385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35" name="TextBox 34"/>
            <p:cNvSpPr txBox="1"/>
            <p:nvPr/>
          </p:nvSpPr>
          <p:spPr>
            <a:xfrm>
              <a:off x="6588293" y="5518025"/>
              <a:ext cx="503315" cy="3062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400" b="1" u="none" kern="100" dirty="0">
                  <a:latin typeface="Times New Roman"/>
                  <a:ea typeface="Malgun Gothic"/>
                  <a:cs typeface="Times New Roman"/>
                </a:rPr>
                <a:t>1</a:t>
              </a:r>
              <a:endParaRPr lang="en-US" sz="1400" b="1" u="none" dirty="0">
                <a:latin typeface="Times"/>
                <a:ea typeface="Malgun Gothic"/>
                <a:cs typeface="Times New Roman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787792" y="5497395"/>
              <a:ext cx="504902" cy="3078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400" b="1" u="none" kern="100" dirty="0">
                  <a:latin typeface="Times New Roman"/>
                  <a:ea typeface="Malgun Gothic"/>
                  <a:cs typeface="Times New Roman"/>
                </a:rPr>
                <a:t>0</a:t>
              </a:r>
              <a:endParaRPr lang="en-US" sz="1400" b="1" u="none" dirty="0">
                <a:latin typeface="Times"/>
                <a:ea typeface="Malgun Gothic"/>
                <a:cs typeface="Times New Roman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292695" y="4868962"/>
              <a:ext cx="503315" cy="3078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400" b="1" u="none" kern="100" dirty="0">
                  <a:latin typeface="Times New Roman"/>
                  <a:ea typeface="Malgun Gothic"/>
                  <a:cs typeface="Times New Roman"/>
                </a:rPr>
                <a:t>0</a:t>
              </a:r>
              <a:endParaRPr lang="en-US" sz="1400" b="1" u="none" dirty="0">
                <a:latin typeface="Times"/>
                <a:ea typeface="Malgun Gothic"/>
                <a:cs typeface="Times New Roman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339493" y="4868962"/>
              <a:ext cx="504902" cy="3078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spcAft>
                  <a:spcPts val="0"/>
                </a:spcAft>
                <a:tabLst>
                  <a:tab pos="137160" algn="l"/>
                  <a:tab pos="274320" algn="l"/>
                  <a:tab pos="411480" algn="l"/>
                  <a:tab pos="548640" algn="l"/>
                  <a:tab pos="685800" algn="l"/>
                  <a:tab pos="822960" algn="l"/>
                  <a:tab pos="960120" algn="l"/>
                  <a:tab pos="1097280" algn="l"/>
                  <a:tab pos="1234440" algn="l"/>
                  <a:tab pos="1371600" algn="l"/>
                </a:tabLst>
                <a:defRPr/>
              </a:pPr>
              <a:r>
                <a:rPr lang="en-GB" sz="1400" b="1" u="none" kern="100" dirty="0">
                  <a:latin typeface="Times New Roman"/>
                  <a:ea typeface="Malgun Gothic"/>
                  <a:cs typeface="Times New Roman"/>
                </a:rPr>
                <a:t>1</a:t>
              </a:r>
              <a:endParaRPr lang="en-US" sz="1400" b="1" u="none" dirty="0">
                <a:latin typeface="Times"/>
                <a:ea typeface="Malgun Gothic"/>
                <a:cs typeface="Times New Roman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Conclusion</a:t>
            </a:r>
            <a:endParaRPr lang="en-US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147638" y="685800"/>
            <a:ext cx="8385175" cy="57150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Problem</a:t>
            </a:r>
          </a:p>
          <a:p>
            <a:pPr marL="0" indent="0"/>
            <a:r>
              <a:rPr lang="de-DE" smtClean="0">
                <a:latin typeface="Times New Roman" pitchFamily="18" charset="0"/>
                <a:cs typeface="Times New Roman" pitchFamily="18" charset="0"/>
              </a:rPr>
              <a:t>   Parsing dependency between Slice header and APS.</a:t>
            </a:r>
          </a:p>
          <a:p>
            <a:pPr marL="0" indent="0"/>
            <a:r>
              <a:rPr lang="de-DE" smtClean="0">
                <a:latin typeface="Times New Roman" pitchFamily="18" charset="0"/>
                <a:cs typeface="Times New Roman" pitchFamily="18" charset="0"/>
              </a:rPr>
              <a:t>   If an APS is lost in the network, referring slices are rendered „un-parsable“.</a:t>
            </a:r>
          </a:p>
          <a:p>
            <a:pPr lvl="1"/>
            <a:endParaRPr lang="de-DE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de-DE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Proposal</a:t>
            </a:r>
          </a:p>
          <a:p>
            <a:pPr marL="0" indent="0"/>
            <a:r>
              <a:rPr lang="de-DE" smtClean="0">
                <a:latin typeface="Times New Roman" pitchFamily="18" charset="0"/>
                <a:cs typeface="Times New Roman" pitchFamily="18" charset="0"/>
              </a:rPr>
              <a:t>   Small change in Deblocking filter syntax to eliminate parsing dependency.</a:t>
            </a:r>
          </a:p>
          <a:p>
            <a:pPr marL="0" indent="0"/>
            <a:endParaRPr lang="de-DE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Propose to include in the Standart Text.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DCG_PFL_Template">
  <a:themeElements>
    <a:clrScheme name="PRDCG_PFL_Template 6">
      <a:dk1>
        <a:srgbClr val="000066"/>
      </a:dk1>
      <a:lt1>
        <a:srgbClr val="F8F8F8"/>
      </a:lt1>
      <a:dk2>
        <a:srgbClr val="000066"/>
      </a:dk2>
      <a:lt2>
        <a:srgbClr val="000000"/>
      </a:lt2>
      <a:accent1>
        <a:srgbClr val="FFFFFF"/>
      </a:accent1>
      <a:accent2>
        <a:srgbClr val="CC00FF"/>
      </a:accent2>
      <a:accent3>
        <a:srgbClr val="FBFBFB"/>
      </a:accent3>
      <a:accent4>
        <a:srgbClr val="000056"/>
      </a:accent4>
      <a:accent5>
        <a:srgbClr val="FFFFFF"/>
      </a:accent5>
      <a:accent6>
        <a:srgbClr val="B900E7"/>
      </a:accent6>
      <a:hlink>
        <a:srgbClr val="00CC99"/>
      </a:hlink>
      <a:folHlink>
        <a:srgbClr val="FF9900"/>
      </a:folHlink>
    </a:clrScheme>
    <a:fontScheme name="PRDCG_PF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DCG_PFL_Template 1">
        <a:dk1>
          <a:srgbClr val="000066"/>
        </a:dk1>
        <a:lt1>
          <a:srgbClr val="F8F8F8"/>
        </a:lt1>
        <a:dk2>
          <a:srgbClr val="000066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FBFBFB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DCG_PFL_Template 2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DCG_PFL_Template 3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DCG_PFL_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DCG_PFL_Template 5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DCG_PFL_Template 6">
        <a:dk1>
          <a:srgbClr val="000066"/>
        </a:dk1>
        <a:lt1>
          <a:srgbClr val="F8F8F8"/>
        </a:lt1>
        <a:dk2>
          <a:srgbClr val="000066"/>
        </a:dk2>
        <a:lt2>
          <a:srgbClr val="000000"/>
        </a:lt2>
        <a:accent1>
          <a:srgbClr val="FFFFFF"/>
        </a:accent1>
        <a:accent2>
          <a:srgbClr val="CC00FF"/>
        </a:accent2>
        <a:accent3>
          <a:srgbClr val="FBFBFB"/>
        </a:accent3>
        <a:accent4>
          <a:srgbClr val="000056"/>
        </a:accent4>
        <a:accent5>
          <a:srgbClr val="FFFFFF"/>
        </a:accent5>
        <a:accent6>
          <a:srgbClr val="B900E7"/>
        </a:accent6>
        <a:hlink>
          <a:srgbClr val="00CC99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DNC</Template>
  <TotalTime>0</TotalTime>
  <Words>390</Words>
  <Application>Microsoft Office PowerPoint</Application>
  <PresentationFormat>On-screen Show (4:3)</PresentationFormat>
  <Paragraphs>283</Paragraphs>
  <Slides>7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Wingdings</vt:lpstr>
      <vt:lpstr>Times New Roman</vt:lpstr>
      <vt:lpstr>Malgun Gothic</vt:lpstr>
      <vt:lpstr>Times</vt:lpstr>
      <vt:lpstr>PMingLiU</vt:lpstr>
      <vt:lpstr>PRDCG_PFL_Template</vt:lpstr>
      <vt:lpstr>PRDCG_PFL_Template</vt:lpstr>
      <vt:lpstr>Parsing robustness issue for deblocking filter syntax</vt:lpstr>
      <vt:lpstr>Summary</vt:lpstr>
      <vt:lpstr>Slide 3</vt:lpstr>
      <vt:lpstr>Slide 4</vt:lpstr>
      <vt:lpstr>Slide 5</vt:lpstr>
      <vt:lpstr>Slide 6</vt:lpstr>
      <vt:lpstr>Conclusion</vt:lpstr>
    </vt:vector>
  </TitlesOfParts>
  <Company>Panasonic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Thomas Wedi</dc:creator>
  <cp:lastModifiedBy>semih.esenlik</cp:lastModifiedBy>
  <cp:revision>2124</cp:revision>
  <dcterms:created xsi:type="dcterms:W3CDTF">2006-06-07T09:15:50Z</dcterms:created>
  <dcterms:modified xsi:type="dcterms:W3CDTF">2012-04-27T18:00:04Z</dcterms:modified>
</cp:coreProperties>
</file>