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330" r:id="rId2"/>
    <p:sldId id="375" r:id="rId3"/>
    <p:sldId id="355" r:id="rId4"/>
    <p:sldId id="356" r:id="rId5"/>
    <p:sldId id="373" r:id="rId6"/>
    <p:sldId id="376" r:id="rId7"/>
    <p:sldId id="372" r:id="rId8"/>
    <p:sldId id="371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b="1"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33CC33"/>
    <a:srgbClr val="00FFFF"/>
    <a:srgbClr val="CCFFFF"/>
    <a:srgbClr val="FFCC66"/>
    <a:srgbClr val="B2B2B2"/>
    <a:srgbClr val="FFFFFF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54" autoAdjust="0"/>
    <p:restoredTop sz="96963" autoAdjust="0"/>
  </p:normalViewPr>
  <p:slideViewPr>
    <p:cSldViewPr snapToObjects="1">
      <p:cViewPr varScale="1">
        <p:scale>
          <a:sx n="90" d="100"/>
          <a:sy n="90" d="100"/>
        </p:scale>
        <p:origin x="-7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6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4F500A2-A9CD-4EC2-956A-86B31BE88C05}" type="datetime5">
              <a:rPr lang="en-US"/>
              <a:pPr>
                <a:defRPr/>
              </a:pPr>
              <a:t>28-Apr-12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DC0A7C5C-E027-459F-9A50-E8893C3B1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F4CA9CA-E4CC-4B65-9785-EA455F95DDB1}" type="datetime5">
              <a:rPr lang="en-US"/>
              <a:pPr>
                <a:defRPr/>
              </a:pPr>
              <a:t>28-Apr-12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u="none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7E99665-812A-4FAF-85E9-E2AA510B2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"/>
          <p:cNvSpPr>
            <a:spLocks noChangeArrowheads="1"/>
          </p:cNvSpPr>
          <p:nvPr userDrawn="1"/>
        </p:nvSpPr>
        <p:spPr bwMode="auto">
          <a:xfrm>
            <a:off x="0" y="0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104"/>
          <p:cNvSpPr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pic>
        <p:nvPicPr>
          <p:cNvPr id="6" name="Picture 10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78475" y="5954713"/>
            <a:ext cx="3241675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10"/>
          <p:cNvSpPr txBox="1">
            <a:spLocks noChangeArrowheads="1"/>
          </p:cNvSpPr>
          <p:nvPr userDrawn="1"/>
        </p:nvSpPr>
        <p:spPr bwMode="auto">
          <a:xfrm>
            <a:off x="152400" y="160338"/>
            <a:ext cx="1252538" cy="246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defRPr/>
            </a:pPr>
            <a:r>
              <a:rPr lang="de-DE" sz="1600" u="none" dirty="0" smtClean="0">
                <a:solidFill>
                  <a:schemeClr val="bg1"/>
                </a:solidFill>
                <a:cs typeface="+mn-cs"/>
              </a:rPr>
              <a:t>JCTVC-I0169</a:t>
            </a:r>
            <a:endParaRPr lang="en-US" sz="1600" u="none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0825" y="2070100"/>
            <a:ext cx="7470775" cy="1143000"/>
          </a:xfrm>
        </p:spPr>
        <p:txBody>
          <a:bodyPr rIns="0" anchor="b"/>
          <a:lstStyle>
            <a:lvl1pPr algn="r">
              <a:defRPr sz="4200">
                <a:solidFill>
                  <a:schemeClr val="bg2"/>
                </a:solidFill>
              </a:defRPr>
            </a:lvl1pPr>
          </a:lstStyle>
          <a:p>
            <a:r>
              <a:rPr lang="en-US"/>
              <a:t>Klicken Sie, um das Titelformat zu bearbeiten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779838" y="2997200"/>
            <a:ext cx="3914775" cy="1752600"/>
          </a:xfrm>
        </p:spPr>
        <p:txBody>
          <a:bodyPr rIns="0" anchor="b"/>
          <a:lstStyle>
            <a:lvl1pPr marL="0" indent="0" algn="r">
              <a:buFont typeface="Wingdings" pitchFamily="2" charset="2"/>
              <a:buNone/>
              <a:defRPr sz="2000"/>
            </a:lvl1pPr>
          </a:lstStyle>
          <a:p>
            <a:r>
              <a:rPr lang="en-US"/>
              <a:t>Klicken Sie, um das Untertitelformat zu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-1588"/>
            <a:ext cx="2209800" cy="6402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638" y="-1588"/>
            <a:ext cx="6481762" cy="6402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38" y="685800"/>
            <a:ext cx="4344987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685800"/>
            <a:ext cx="4346575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5"/>
          <p:cNvSpPr>
            <a:spLocks noChangeArrowheads="1"/>
          </p:cNvSpPr>
          <p:nvPr userDrawn="1"/>
        </p:nvSpPr>
        <p:spPr bwMode="auto">
          <a:xfrm>
            <a:off x="0" y="0"/>
            <a:ext cx="9144000" cy="549275"/>
          </a:xfrm>
          <a:prstGeom prst="rect">
            <a:avLst/>
          </a:prstGeom>
          <a:gradFill rotWithShape="1">
            <a:gsLst>
              <a:gs pos="0">
                <a:srgbClr val="181847"/>
              </a:gs>
              <a:gs pos="50000">
                <a:srgbClr val="333399"/>
              </a:gs>
              <a:gs pos="100000">
                <a:srgbClr val="181847"/>
              </a:gs>
            </a:gsLst>
            <a:lin ang="0" scaled="1"/>
          </a:gra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8" y="-1588"/>
            <a:ext cx="83851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das Titelformat zu</a:t>
            </a:r>
          </a:p>
        </p:txBody>
      </p:sp>
      <p:sp>
        <p:nvSpPr>
          <p:cNvPr id="1028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8" y="685800"/>
            <a:ext cx="88439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die Formate des Vorlagentextes zu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2385" name="Text Box 97"/>
          <p:cNvSpPr txBox="1">
            <a:spLocks noChangeArrowheads="1"/>
          </p:cNvSpPr>
          <p:nvPr userDrawn="1"/>
        </p:nvSpPr>
        <p:spPr bwMode="auto">
          <a:xfrm>
            <a:off x="7883525" y="6597650"/>
            <a:ext cx="109537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r>
              <a:rPr lang="de-DE" sz="1400" u="none" dirty="0" smtClean="0">
                <a:solidFill>
                  <a:schemeClr val="bg2"/>
                </a:solidFill>
                <a:cs typeface="+mn-cs"/>
              </a:rPr>
              <a:t>JCTVC-I0169</a:t>
            </a:r>
            <a:endParaRPr lang="en-US" sz="1400" u="none" dirty="0" smtClean="0">
              <a:solidFill>
                <a:schemeClr val="bg2"/>
              </a:solidFill>
              <a:cs typeface="+mn-cs"/>
            </a:endParaRPr>
          </a:p>
        </p:txBody>
      </p:sp>
      <p:sp>
        <p:nvSpPr>
          <p:cNvPr id="1030" name="Text Box 98"/>
          <p:cNvSpPr txBox="1">
            <a:spLocks noChangeArrowheads="1"/>
          </p:cNvSpPr>
          <p:nvPr userDrawn="1"/>
        </p:nvSpPr>
        <p:spPr bwMode="auto">
          <a:xfrm>
            <a:off x="8748713" y="115888"/>
            <a:ext cx="2492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0" tIns="0" rIns="0" bIns="0"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fld id="{07039F90-9DC2-4F37-9DA7-CD52417C90DC}" type="slidenum">
              <a:rPr lang="en-US" sz="1600" u="none">
                <a:solidFill>
                  <a:srgbClr val="FFFFFF"/>
                </a:solidFill>
                <a:cs typeface="+mn-cs"/>
              </a:rPr>
              <a:pPr algn="r" eaLnBrk="0" hangingPunct="0">
                <a:defRPr/>
              </a:pPr>
              <a:t>‹#›</a:t>
            </a:fld>
            <a:endParaRPr lang="en-US" sz="1600" u="non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1" name="Picture 100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7638" y="6597650"/>
            <a:ext cx="25527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latin typeface="Arial" charset="0"/>
        </a:defRPr>
      </a:lvl9pPr>
    </p:titleStyle>
    <p:bodyStyle>
      <a:lvl1pPr marL="384175" indent="-384175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952500" indent="-37782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o"/>
        <a:defRPr sz="2000">
          <a:solidFill>
            <a:schemeClr val="bg2"/>
          </a:solidFill>
          <a:latin typeface="+mn-lt"/>
        </a:defRPr>
      </a:lvl2pPr>
      <a:lvl3pPr marL="14287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l"/>
        <a:defRPr>
          <a:solidFill>
            <a:schemeClr val="bg2"/>
          </a:solidFill>
          <a:latin typeface="+mn-lt"/>
        </a:defRPr>
      </a:lvl3pPr>
      <a:lvl4pPr marL="190500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¡"/>
        <a:defRPr sz="1600">
          <a:solidFill>
            <a:schemeClr val="bg2"/>
          </a:solidFill>
          <a:latin typeface="+mn-lt"/>
        </a:defRPr>
      </a:lvl4pPr>
      <a:lvl5pPr marL="23812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5pPr>
      <a:lvl6pPr marL="28384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6pPr>
      <a:lvl7pPr marL="32956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7pPr>
      <a:lvl8pPr marL="37528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8pPr>
      <a:lvl9pPr marL="4210050" indent="-285750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08175" y="2070100"/>
            <a:ext cx="6192838" cy="1143000"/>
          </a:xfrm>
        </p:spPr>
        <p:txBody>
          <a:bodyPr/>
          <a:lstStyle/>
          <a:p>
            <a:r>
              <a:rPr lang="en-US" sz="4000" smtClean="0"/>
              <a:t>Non-CE2: Grid displacements for ALF</a:t>
            </a:r>
            <a:endParaRPr lang="en-US" sz="3800" smtClean="0"/>
          </a:p>
        </p:txBody>
      </p:sp>
      <p:sp>
        <p:nvSpPr>
          <p:cNvPr id="1536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86238" y="3692525"/>
            <a:ext cx="3914775" cy="1752600"/>
          </a:xfrm>
        </p:spPr>
        <p:txBody>
          <a:bodyPr/>
          <a:lstStyle/>
          <a:p>
            <a:r>
              <a:rPr lang="de-DE" i="1" smtClean="0"/>
              <a:t>Semih Esenlik</a:t>
            </a:r>
          </a:p>
          <a:p>
            <a:r>
              <a:rPr lang="de-DE" i="1" smtClean="0"/>
              <a:t>Matthias Narroschke</a:t>
            </a:r>
          </a:p>
          <a:p>
            <a:r>
              <a:rPr lang="de-DE" i="1" smtClean="0"/>
              <a:t>Thomas Wedi</a:t>
            </a:r>
          </a:p>
          <a:p>
            <a:r>
              <a:rPr lang="de-DE" b="1" smtClean="0"/>
              <a:t>Panasonic Corporation</a:t>
            </a:r>
            <a:endParaRPr lang="en-US" smtClean="0"/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4141788" y="6497638"/>
            <a:ext cx="49672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 eaLnBrk="0" hangingPunct="0"/>
            <a:r>
              <a:rPr lang="en-US" sz="1600" i="1" u="none">
                <a:solidFill>
                  <a:schemeClr val="bg1"/>
                </a:solidFill>
              </a:rPr>
              <a:t>9th JCT-VC meeting, Geneva, 27.April – 7.May 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</a:t>
            </a:r>
            <a:endParaRPr lang="en-US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147638" y="1385888"/>
            <a:ext cx="8843962" cy="434816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Proposal:</a:t>
            </a: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Shift ALF filter grid 4 pixels up.</a:t>
            </a:r>
          </a:p>
          <a:p>
            <a:pPr lvl="1"/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Benefits:</a:t>
            </a: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Elimination of coefficient line buffer (3.6kBytes reduction in memory) in the case of LCU-based ALF syntax.</a:t>
            </a:r>
          </a:p>
          <a:p>
            <a:pPr marL="0" indent="0">
              <a:buFont typeface="Wingdings" pitchFamily="2" charset="2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800" b="0" u="none">
                <a:solidFill>
                  <a:schemeClr val="accent1"/>
                </a:solidFill>
              </a:rPr>
              <a:t>LCU-based processing of ALF</a:t>
            </a:r>
            <a:endParaRPr lang="en-US" sz="2800" b="0" u="none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908175" y="836613"/>
            <a:ext cx="719138" cy="36179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627313" y="836613"/>
            <a:ext cx="3457575" cy="431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627313" y="1268413"/>
            <a:ext cx="3457575" cy="31861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 sz="1800" b="0" u="none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2195513" y="83661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 u="none">
                <a:solidFill>
                  <a:schemeClr val="bg2"/>
                </a:solidFill>
              </a:rPr>
              <a:t>Line memory</a:t>
            </a:r>
            <a:endParaRPr lang="en-US" sz="1400" b="0" u="none">
              <a:solidFill>
                <a:schemeClr val="bg2"/>
              </a:solidFill>
            </a:endParaRPr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6194425" y="1268413"/>
            <a:ext cx="1262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0000"/>
                </a:solidFill>
              </a:rPr>
              <a:t>ALF application window in LCU-based filtering</a:t>
            </a:r>
            <a:endParaRPr lang="en-US" b="0" u="none">
              <a:solidFill>
                <a:srgbClr val="FF0000"/>
              </a:solidFill>
            </a:endParaRP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4067175" y="27019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0" u="none">
                <a:solidFill>
                  <a:schemeClr val="bg2"/>
                </a:solidFill>
              </a:rPr>
              <a:t>LCU</a:t>
            </a:r>
            <a:endParaRPr lang="en-US" sz="1800" b="0" u="none">
              <a:solidFill>
                <a:schemeClr val="bg2"/>
              </a:solidFill>
            </a:endParaRPr>
          </a:p>
        </p:txBody>
      </p:sp>
      <p:sp>
        <p:nvSpPr>
          <p:cNvPr id="17416" name="Rectangle 17"/>
          <p:cNvSpPr>
            <a:spLocks noChangeArrowheads="1"/>
          </p:cNvSpPr>
          <p:nvPr/>
        </p:nvSpPr>
        <p:spPr bwMode="auto">
          <a:xfrm>
            <a:off x="2627313" y="4005263"/>
            <a:ext cx="3465512" cy="449262"/>
          </a:xfrm>
          <a:prstGeom prst="rect">
            <a:avLst/>
          </a:prstGeom>
          <a:pattFill prst="ltUpDiag">
            <a:fgClr>
              <a:schemeClr val="bg2">
                <a:alpha val="50195"/>
              </a:schemeClr>
            </a:fgClr>
            <a:bgClr>
              <a:schemeClr val="bg1">
                <a:alpha val="50195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17417" name="Rectangle 16"/>
          <p:cNvSpPr>
            <a:spLocks noChangeArrowheads="1"/>
          </p:cNvSpPr>
          <p:nvPr/>
        </p:nvSpPr>
        <p:spPr bwMode="auto">
          <a:xfrm>
            <a:off x="5364163" y="1268413"/>
            <a:ext cx="728662" cy="3186112"/>
          </a:xfrm>
          <a:prstGeom prst="rect">
            <a:avLst/>
          </a:prstGeom>
          <a:pattFill prst="ltUpDiag">
            <a:fgClr>
              <a:schemeClr val="bg2">
                <a:alpha val="50195"/>
              </a:schemeClr>
            </a:fgClr>
            <a:bgClr>
              <a:schemeClr val="bg1">
                <a:alpha val="50195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cxnSp>
        <p:nvCxnSpPr>
          <p:cNvPr id="17418" name="Straight Connector 13"/>
          <p:cNvCxnSpPr>
            <a:cxnSpLocks noChangeShapeType="1"/>
          </p:cNvCxnSpPr>
          <p:nvPr/>
        </p:nvCxnSpPr>
        <p:spPr bwMode="auto">
          <a:xfrm>
            <a:off x="5364163" y="1484313"/>
            <a:ext cx="86360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triangle" w="med" len="med"/>
            <a:tailEnd/>
          </a:ln>
        </p:spPr>
      </p:cxnSp>
      <p:sp>
        <p:nvSpPr>
          <p:cNvPr id="17419" name="Rectangle 3"/>
          <p:cNvSpPr>
            <a:spLocks noChangeArrowheads="1"/>
          </p:cNvSpPr>
          <p:nvPr/>
        </p:nvSpPr>
        <p:spPr bwMode="auto">
          <a:xfrm>
            <a:off x="323850" y="4943475"/>
            <a:ext cx="882015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84175" indent="-384175" eaLnBrk="0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de-DE" sz="1500" b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 the Encoder</a:t>
            </a:r>
            <a:endParaRPr lang="en-US" sz="1500" b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84175" indent="-384175" eaLnBrk="0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500" b="0" u="none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 different ALF filter is designed for each LCU.</a:t>
            </a:r>
          </a:p>
          <a:p>
            <a:pPr marL="384175" indent="-384175" eaLnBrk="0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de-DE" sz="1500" b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 the Decoder</a:t>
            </a:r>
            <a:endParaRPr lang="en-US" sz="1500" b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84175" indent="-384175" eaLnBrk="0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500" b="0" u="none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ALF is applied on the red region (ALF application window) due to delayed deblocking filtering. </a:t>
            </a:r>
            <a:endParaRPr lang="en-US" sz="1600" b="0" u="none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Rectangle 10"/>
          <p:cNvSpPr>
            <a:spLocks noChangeArrowheads="1"/>
          </p:cNvSpPr>
          <p:nvPr/>
        </p:nvSpPr>
        <p:spPr bwMode="auto">
          <a:xfrm>
            <a:off x="2627313" y="1268413"/>
            <a:ext cx="3457575" cy="3168650"/>
          </a:xfrm>
          <a:prstGeom prst="rect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17421" name="Line 19"/>
          <p:cNvSpPr>
            <a:spLocks noChangeShapeType="1"/>
          </p:cNvSpPr>
          <p:nvPr/>
        </p:nvSpPr>
        <p:spPr bwMode="auto">
          <a:xfrm>
            <a:off x="6227763" y="4005263"/>
            <a:ext cx="0" cy="484187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 type="triangle" w="med" len="med"/>
            <a:tailEnd type="triangle" w="med" len="sm"/>
          </a:ln>
        </p:spPr>
        <p:txBody>
          <a:bodyPr/>
          <a:lstStyle/>
          <a:p>
            <a:endParaRPr lang="de-DE"/>
          </a:p>
        </p:txBody>
      </p:sp>
      <p:sp>
        <p:nvSpPr>
          <p:cNvPr id="17422" name="Line 19"/>
          <p:cNvSpPr>
            <a:spLocks noChangeShapeType="1"/>
          </p:cNvSpPr>
          <p:nvPr/>
        </p:nvSpPr>
        <p:spPr bwMode="auto">
          <a:xfrm flipH="1" flipV="1">
            <a:off x="5364163" y="4551363"/>
            <a:ext cx="728662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 type="triangle" w="med" len="med"/>
            <a:tailEnd type="triangle" w="med" len="sm"/>
          </a:ln>
        </p:spPr>
        <p:txBody>
          <a:bodyPr/>
          <a:lstStyle/>
          <a:p>
            <a:endParaRPr lang="de-DE"/>
          </a:p>
        </p:txBody>
      </p:sp>
      <p:sp>
        <p:nvSpPr>
          <p:cNvPr id="17423" name="Text Box 20"/>
          <p:cNvSpPr txBox="1">
            <a:spLocks noChangeArrowheads="1"/>
          </p:cNvSpPr>
          <p:nvPr/>
        </p:nvSpPr>
        <p:spPr bwMode="auto">
          <a:xfrm>
            <a:off x="5364163" y="4564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u="none">
                <a:solidFill>
                  <a:schemeClr val="bg2"/>
                </a:solidFill>
              </a:rPr>
              <a:t>9 lines</a:t>
            </a:r>
            <a:endParaRPr lang="en-US" sz="1400" u="none">
              <a:solidFill>
                <a:schemeClr val="bg2"/>
              </a:solidFill>
            </a:endParaRPr>
          </a:p>
        </p:txBody>
      </p:sp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6227763" y="4076700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u="none">
                <a:solidFill>
                  <a:schemeClr val="bg2"/>
                </a:solidFill>
              </a:rPr>
              <a:t>4 lines</a:t>
            </a:r>
            <a:endParaRPr lang="en-US" sz="1400" u="none">
              <a:solidFill>
                <a:schemeClr val="bg2"/>
              </a:solidFill>
            </a:endParaRPr>
          </a:p>
        </p:txBody>
      </p:sp>
      <p:sp>
        <p:nvSpPr>
          <p:cNvPr id="2" name="Rectangle 5"/>
          <p:cNvSpPr/>
          <p:nvPr/>
        </p:nvSpPr>
        <p:spPr bwMode="auto">
          <a:xfrm>
            <a:off x="2627313" y="836613"/>
            <a:ext cx="3457575" cy="431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7426" name="Text Box 8"/>
          <p:cNvSpPr txBox="1">
            <a:spLocks noChangeArrowheads="1"/>
          </p:cNvSpPr>
          <p:nvPr/>
        </p:nvSpPr>
        <p:spPr bwMode="auto">
          <a:xfrm>
            <a:off x="2195513" y="83661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 u="none">
                <a:solidFill>
                  <a:schemeClr val="bg2"/>
                </a:solidFill>
              </a:rPr>
              <a:t>Line memory</a:t>
            </a:r>
            <a:endParaRPr lang="en-US" sz="1400" b="0" u="none">
              <a:solidFill>
                <a:schemeClr val="bg2"/>
              </a:solidFill>
            </a:endParaRPr>
          </a:p>
        </p:txBody>
      </p:sp>
      <p:sp>
        <p:nvSpPr>
          <p:cNvPr id="3" name="Rectangle 4"/>
          <p:cNvSpPr/>
          <p:nvPr/>
        </p:nvSpPr>
        <p:spPr bwMode="auto">
          <a:xfrm>
            <a:off x="1908175" y="836613"/>
            <a:ext cx="719138" cy="36179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4" name="Rectangle 5"/>
          <p:cNvSpPr/>
          <p:nvPr/>
        </p:nvSpPr>
        <p:spPr bwMode="auto">
          <a:xfrm>
            <a:off x="2627313" y="836613"/>
            <a:ext cx="3457575" cy="431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7429" name="Text Box 8"/>
          <p:cNvSpPr txBox="1">
            <a:spLocks noChangeArrowheads="1"/>
          </p:cNvSpPr>
          <p:nvPr/>
        </p:nvSpPr>
        <p:spPr bwMode="auto">
          <a:xfrm>
            <a:off x="2195513" y="83661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 u="none">
                <a:solidFill>
                  <a:schemeClr val="bg2"/>
                </a:solidFill>
              </a:rPr>
              <a:t>Line memory</a:t>
            </a:r>
            <a:endParaRPr lang="en-US" sz="1400" b="0" u="none">
              <a:solidFill>
                <a:schemeClr val="bg2"/>
              </a:solidFill>
            </a:endParaRPr>
          </a:p>
        </p:txBody>
      </p:sp>
      <p:sp>
        <p:nvSpPr>
          <p:cNvPr id="17430" name="Rectangle 10"/>
          <p:cNvSpPr>
            <a:spLocks noChangeArrowheads="1"/>
          </p:cNvSpPr>
          <p:nvPr/>
        </p:nvSpPr>
        <p:spPr bwMode="auto">
          <a:xfrm>
            <a:off x="1908175" y="836613"/>
            <a:ext cx="3455988" cy="3184525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800" b="0" u="none">
                <a:solidFill>
                  <a:schemeClr val="accent1"/>
                </a:solidFill>
              </a:rPr>
              <a:t>LCU-based processing of ALF</a:t>
            </a:r>
            <a:endParaRPr lang="en-US" sz="2800" b="0" u="none">
              <a:solidFill>
                <a:schemeClr val="accent1"/>
              </a:solidFill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539750" y="4652963"/>
            <a:ext cx="84248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</a:pPr>
            <a:r>
              <a:rPr lang="en-US" sz="1600" b="0" u="none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ALF application window intersects 4 different LCUs.</a:t>
            </a:r>
            <a:endParaRPr lang="de-DE" sz="1600" u="none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de-DE" sz="1600" u="none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Problem in the Decoder:</a:t>
            </a:r>
            <a:endParaRPr lang="en-US" sz="1600" u="none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de-DE" sz="1600" b="0" u="none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Filter coefficient line memory: The filter coefficients for the whole LCU row need to be stored in the line memory (~3.6kBytes)(max # of LCUs per picture width * 3 color component * 10 Bytes). </a:t>
            </a:r>
            <a:endParaRPr lang="en-US" sz="1600" b="0" u="none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2" descr="C:\Documents and Settings\Semih.Esenlik\Desktop\Pictur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814388"/>
            <a:ext cx="4814887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5651500" y="4149725"/>
            <a:ext cx="863600" cy="260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200" b="1" u="sng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 b="1" u="sng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 b="1" u="sng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 b="1" u="sng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 b="1" u="sng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 u="sng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de-DE" sz="1050" u="none" dirty="0">
                <a:solidFill>
                  <a:schemeClr val="bg2"/>
                </a:solidFill>
              </a:rPr>
              <a:t>9</a:t>
            </a:r>
            <a:r>
              <a:rPr lang="de-DE" sz="1050" u="none" dirty="0" smtClean="0">
                <a:solidFill>
                  <a:schemeClr val="bg2"/>
                </a:solidFill>
              </a:rPr>
              <a:t> </a:t>
            </a:r>
            <a:r>
              <a:rPr lang="de-DE" sz="1050" u="none" dirty="0">
                <a:solidFill>
                  <a:schemeClr val="bg2"/>
                </a:solidFill>
              </a:rPr>
              <a:t>lines</a:t>
            </a:r>
            <a:endParaRPr lang="en-US" sz="1050" u="none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2954338" y="1501775"/>
            <a:ext cx="3457575" cy="31861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 sz="1800" b="0" u="none"/>
          </a:p>
        </p:txBody>
      </p:sp>
      <p:sp>
        <p:nvSpPr>
          <p:cNvPr id="19458" name="Rectangle 10"/>
          <p:cNvSpPr>
            <a:spLocks noChangeArrowheads="1"/>
          </p:cNvSpPr>
          <p:nvPr/>
        </p:nvSpPr>
        <p:spPr bwMode="auto">
          <a:xfrm>
            <a:off x="2955925" y="1485900"/>
            <a:ext cx="3455988" cy="3184525"/>
          </a:xfrm>
          <a:prstGeom prst="rect">
            <a:avLst/>
          </a:prstGeom>
          <a:noFill/>
          <a:ln w="2540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19459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800" b="0" u="none">
                <a:solidFill>
                  <a:schemeClr val="accent1"/>
                </a:solidFill>
              </a:rPr>
              <a:t>Proposed solution: Grid displacement for ALF</a:t>
            </a:r>
            <a:endParaRPr lang="en-US" sz="2800" b="0" u="none">
              <a:solidFill>
                <a:schemeClr val="tx2"/>
              </a:solidFill>
            </a:endParaRPr>
          </a:p>
        </p:txBody>
      </p:sp>
      <p:cxnSp>
        <p:nvCxnSpPr>
          <p:cNvPr id="19460" name="Straight Connector 13"/>
          <p:cNvCxnSpPr>
            <a:cxnSpLocks noChangeShapeType="1"/>
          </p:cNvCxnSpPr>
          <p:nvPr/>
        </p:nvCxnSpPr>
        <p:spPr bwMode="auto">
          <a:xfrm flipV="1">
            <a:off x="6411913" y="2438400"/>
            <a:ext cx="169862" cy="1588"/>
          </a:xfrm>
          <a:prstGeom prst="line">
            <a:avLst/>
          </a:prstGeom>
          <a:noFill/>
          <a:ln w="19050" algn="ctr">
            <a:solidFill>
              <a:srgbClr val="FF3300"/>
            </a:solidFill>
            <a:round/>
            <a:headEnd type="triangle" w="med" len="med"/>
            <a:tailEnd/>
          </a:ln>
        </p:spPr>
      </p:cxnSp>
      <p:sp>
        <p:nvSpPr>
          <p:cNvPr id="19461" name="Text Box 11"/>
          <p:cNvSpPr txBox="1">
            <a:spLocks noChangeArrowheads="1"/>
          </p:cNvSpPr>
          <p:nvPr/>
        </p:nvSpPr>
        <p:spPr bwMode="auto">
          <a:xfrm>
            <a:off x="6554788" y="2305050"/>
            <a:ext cx="1473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0000"/>
                </a:solidFill>
              </a:rPr>
              <a:t>ALF design grid</a:t>
            </a:r>
            <a:endParaRPr lang="en-US" b="0" u="none">
              <a:solidFill>
                <a:srgbClr val="FF0000"/>
              </a:solidFill>
            </a:endParaRPr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6554788" y="4325938"/>
            <a:ext cx="1587" cy="344487"/>
          </a:xfrm>
          <a:prstGeom prst="line">
            <a:avLst/>
          </a:prstGeom>
          <a:noFill/>
          <a:ln w="19050" algn="ctr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lIns="0" tIns="0" rIns="0" bIns="0" anchor="ctr"/>
          <a:lstStyle/>
          <a:p>
            <a:endParaRPr lang="de-DE"/>
          </a:p>
        </p:txBody>
      </p:sp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6627813" y="4413250"/>
            <a:ext cx="1079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0000"/>
                </a:solidFill>
              </a:rPr>
              <a:t>Shift 4 pixels up</a:t>
            </a:r>
            <a:endParaRPr lang="en-US" b="0" u="none">
              <a:solidFill>
                <a:srgbClr val="FF0000"/>
              </a:solidFill>
            </a:endParaRPr>
          </a:p>
        </p:txBody>
      </p:sp>
      <p:sp>
        <p:nvSpPr>
          <p:cNvPr id="19464" name="Text Box 11"/>
          <p:cNvSpPr txBox="1">
            <a:spLocks noChangeArrowheads="1"/>
          </p:cNvSpPr>
          <p:nvPr/>
        </p:nvSpPr>
        <p:spPr bwMode="auto">
          <a:xfrm>
            <a:off x="4362450" y="3038475"/>
            <a:ext cx="1473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u="none">
                <a:solidFill>
                  <a:schemeClr val="bg2"/>
                </a:solidFill>
              </a:rPr>
              <a:t>LCU</a:t>
            </a:r>
            <a:endParaRPr lang="en-US" sz="1600" u="none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35200" y="1052513"/>
            <a:ext cx="719138" cy="36179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954338" y="1052513"/>
            <a:ext cx="3457575" cy="4318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9467" name="Text Box 8"/>
          <p:cNvSpPr txBox="1">
            <a:spLocks noChangeArrowheads="1"/>
          </p:cNvSpPr>
          <p:nvPr/>
        </p:nvSpPr>
        <p:spPr bwMode="auto">
          <a:xfrm>
            <a:off x="2955925" y="105251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0" u="none">
                <a:solidFill>
                  <a:schemeClr val="bg2"/>
                </a:solidFill>
              </a:rPr>
              <a:t>Line memory</a:t>
            </a:r>
            <a:endParaRPr lang="en-US" sz="1400" b="0" u="none">
              <a:solidFill>
                <a:schemeClr val="bg2"/>
              </a:solidFill>
            </a:endParaRPr>
          </a:p>
        </p:txBody>
      </p:sp>
      <p:sp>
        <p:nvSpPr>
          <p:cNvPr id="19468" name="Rectangle 10"/>
          <p:cNvSpPr>
            <a:spLocks noChangeArrowheads="1"/>
          </p:cNvSpPr>
          <p:nvPr/>
        </p:nvSpPr>
        <p:spPr bwMode="auto">
          <a:xfrm>
            <a:off x="2954338" y="1069975"/>
            <a:ext cx="3455987" cy="3184525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19469" name="Rectangle 3"/>
          <p:cNvSpPr>
            <a:spLocks noChangeArrowheads="1"/>
          </p:cNvSpPr>
          <p:nvPr/>
        </p:nvSpPr>
        <p:spPr bwMode="auto">
          <a:xfrm>
            <a:off x="323850" y="4941888"/>
            <a:ext cx="882015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de-DE" sz="1600" b="0" u="none">
                <a:solidFill>
                  <a:schemeClr val="bg2"/>
                </a:solidFill>
              </a:rPr>
              <a:t>ALF filter grid is shifted 4 pixels up. </a:t>
            </a:r>
          </a:p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de-DE" sz="1600" b="0" u="none">
                <a:solidFill>
                  <a:schemeClr val="bg2"/>
                </a:solidFill>
              </a:rPr>
              <a:t>Filter coefficients from upper LCU row are not required to be buffered.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2627313" y="1489075"/>
            <a:ext cx="3600450" cy="2882900"/>
          </a:xfrm>
          <a:prstGeom prst="rect">
            <a:avLst/>
          </a:prstGeom>
          <a:solidFill>
            <a:srgbClr val="FFFF99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800" b="0" u="none"/>
          </a:p>
        </p:txBody>
      </p:sp>
      <p:sp>
        <p:nvSpPr>
          <p:cNvPr id="20482" name="Rectangle 10"/>
          <p:cNvSpPr>
            <a:spLocks noChangeArrowheads="1"/>
          </p:cNvSpPr>
          <p:nvPr/>
        </p:nvSpPr>
        <p:spPr bwMode="auto">
          <a:xfrm>
            <a:off x="2627313" y="1484313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3" name="Rectangle 10"/>
          <p:cNvSpPr>
            <a:spLocks noChangeArrowheads="1"/>
          </p:cNvSpPr>
          <p:nvPr/>
        </p:nvSpPr>
        <p:spPr bwMode="auto">
          <a:xfrm>
            <a:off x="3348038" y="1484313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4067175" y="1484313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5" name="Rectangle 10"/>
          <p:cNvSpPr>
            <a:spLocks noChangeArrowheads="1"/>
          </p:cNvSpPr>
          <p:nvPr/>
        </p:nvSpPr>
        <p:spPr bwMode="auto">
          <a:xfrm>
            <a:off x="4787900" y="1489075"/>
            <a:ext cx="720725" cy="722313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5507038" y="1484313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2627313" y="2205038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8" name="Rectangle 10"/>
          <p:cNvSpPr>
            <a:spLocks noChangeArrowheads="1"/>
          </p:cNvSpPr>
          <p:nvPr/>
        </p:nvSpPr>
        <p:spPr bwMode="auto">
          <a:xfrm>
            <a:off x="3348038" y="2205038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4068763" y="2205038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4787900" y="2205038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1" name="Rectangle 10"/>
          <p:cNvSpPr>
            <a:spLocks noChangeArrowheads="1"/>
          </p:cNvSpPr>
          <p:nvPr/>
        </p:nvSpPr>
        <p:spPr bwMode="auto">
          <a:xfrm>
            <a:off x="5508625" y="2205038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2" name="Rectangle 10"/>
          <p:cNvSpPr>
            <a:spLocks noChangeArrowheads="1"/>
          </p:cNvSpPr>
          <p:nvPr/>
        </p:nvSpPr>
        <p:spPr bwMode="auto">
          <a:xfrm>
            <a:off x="2627313" y="2924175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3" name="Rectangle 10"/>
          <p:cNvSpPr>
            <a:spLocks noChangeArrowheads="1"/>
          </p:cNvSpPr>
          <p:nvPr/>
        </p:nvSpPr>
        <p:spPr bwMode="auto">
          <a:xfrm>
            <a:off x="3348038" y="2924175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4" name="Rectangle 10"/>
          <p:cNvSpPr>
            <a:spLocks noChangeArrowheads="1"/>
          </p:cNvSpPr>
          <p:nvPr/>
        </p:nvSpPr>
        <p:spPr bwMode="auto">
          <a:xfrm>
            <a:off x="4068763" y="2924175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5" name="Rectangle 10"/>
          <p:cNvSpPr>
            <a:spLocks noChangeArrowheads="1"/>
          </p:cNvSpPr>
          <p:nvPr/>
        </p:nvSpPr>
        <p:spPr bwMode="auto">
          <a:xfrm>
            <a:off x="4787900" y="2924175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6" name="Rectangle 10"/>
          <p:cNvSpPr>
            <a:spLocks noChangeArrowheads="1"/>
          </p:cNvSpPr>
          <p:nvPr/>
        </p:nvSpPr>
        <p:spPr bwMode="auto">
          <a:xfrm>
            <a:off x="5508625" y="2924175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7" name="Rectangle 10"/>
          <p:cNvSpPr>
            <a:spLocks noChangeArrowheads="1"/>
          </p:cNvSpPr>
          <p:nvPr/>
        </p:nvSpPr>
        <p:spPr bwMode="auto">
          <a:xfrm>
            <a:off x="2627313" y="3644900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8" name="Rectangle 10"/>
          <p:cNvSpPr>
            <a:spLocks noChangeArrowheads="1"/>
          </p:cNvSpPr>
          <p:nvPr/>
        </p:nvSpPr>
        <p:spPr bwMode="auto">
          <a:xfrm>
            <a:off x="3348038" y="3644900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499" name="Rectangle 10"/>
          <p:cNvSpPr>
            <a:spLocks noChangeArrowheads="1"/>
          </p:cNvSpPr>
          <p:nvPr/>
        </p:nvSpPr>
        <p:spPr bwMode="auto">
          <a:xfrm>
            <a:off x="4068763" y="3644900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0" name="Rectangle 10"/>
          <p:cNvSpPr>
            <a:spLocks noChangeArrowheads="1"/>
          </p:cNvSpPr>
          <p:nvPr/>
        </p:nvSpPr>
        <p:spPr bwMode="auto">
          <a:xfrm>
            <a:off x="4787900" y="3644900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1" name="Rectangle 10"/>
          <p:cNvSpPr>
            <a:spLocks noChangeArrowheads="1"/>
          </p:cNvSpPr>
          <p:nvPr/>
        </p:nvSpPr>
        <p:spPr bwMode="auto">
          <a:xfrm>
            <a:off x="5508625" y="3644900"/>
            <a:ext cx="720725" cy="727075"/>
          </a:xfrm>
          <a:prstGeom prst="rect">
            <a:avLst/>
          </a:prstGeom>
          <a:noFill/>
          <a:ln w="6350" algn="ctr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2" name="Rectangle 10"/>
          <p:cNvSpPr>
            <a:spLocks noChangeArrowheads="1"/>
          </p:cNvSpPr>
          <p:nvPr/>
        </p:nvSpPr>
        <p:spPr bwMode="auto">
          <a:xfrm>
            <a:off x="2627313" y="1489075"/>
            <a:ext cx="720725" cy="571500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3" name="Rectangle 10"/>
          <p:cNvSpPr>
            <a:spLocks noChangeArrowheads="1"/>
          </p:cNvSpPr>
          <p:nvPr/>
        </p:nvSpPr>
        <p:spPr bwMode="auto">
          <a:xfrm>
            <a:off x="3348038" y="1489075"/>
            <a:ext cx="720725" cy="5667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4" name="Rectangle 10"/>
          <p:cNvSpPr>
            <a:spLocks noChangeArrowheads="1"/>
          </p:cNvSpPr>
          <p:nvPr/>
        </p:nvSpPr>
        <p:spPr bwMode="auto">
          <a:xfrm>
            <a:off x="4067175" y="1489075"/>
            <a:ext cx="720725" cy="5667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5" name="Rectangle 10"/>
          <p:cNvSpPr>
            <a:spLocks noChangeArrowheads="1"/>
          </p:cNvSpPr>
          <p:nvPr/>
        </p:nvSpPr>
        <p:spPr bwMode="auto">
          <a:xfrm>
            <a:off x="4786313" y="1489075"/>
            <a:ext cx="722312" cy="5667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6" name="Rectangle 10"/>
          <p:cNvSpPr>
            <a:spLocks noChangeArrowheads="1"/>
          </p:cNvSpPr>
          <p:nvPr/>
        </p:nvSpPr>
        <p:spPr bwMode="auto">
          <a:xfrm>
            <a:off x="5507038" y="1489075"/>
            <a:ext cx="720725" cy="5667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7" name="Rectangle 10"/>
          <p:cNvSpPr>
            <a:spLocks noChangeArrowheads="1"/>
          </p:cNvSpPr>
          <p:nvPr/>
        </p:nvSpPr>
        <p:spPr bwMode="auto">
          <a:xfrm>
            <a:off x="2627313" y="2065338"/>
            <a:ext cx="720725" cy="719137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8" name="Rectangle 10"/>
          <p:cNvSpPr>
            <a:spLocks noChangeArrowheads="1"/>
          </p:cNvSpPr>
          <p:nvPr/>
        </p:nvSpPr>
        <p:spPr bwMode="auto">
          <a:xfrm>
            <a:off x="3348038" y="2054225"/>
            <a:ext cx="720725" cy="730250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09" name="Rectangle 10"/>
          <p:cNvSpPr>
            <a:spLocks noChangeArrowheads="1"/>
          </p:cNvSpPr>
          <p:nvPr/>
        </p:nvSpPr>
        <p:spPr bwMode="auto">
          <a:xfrm>
            <a:off x="4067175" y="2054225"/>
            <a:ext cx="720725" cy="730250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0" name="Rectangle 10"/>
          <p:cNvSpPr>
            <a:spLocks noChangeArrowheads="1"/>
          </p:cNvSpPr>
          <p:nvPr/>
        </p:nvSpPr>
        <p:spPr bwMode="auto">
          <a:xfrm>
            <a:off x="4787900" y="2054225"/>
            <a:ext cx="720725" cy="730250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1" name="Rectangle 10"/>
          <p:cNvSpPr>
            <a:spLocks noChangeArrowheads="1"/>
          </p:cNvSpPr>
          <p:nvPr/>
        </p:nvSpPr>
        <p:spPr bwMode="auto">
          <a:xfrm>
            <a:off x="5507038" y="2054225"/>
            <a:ext cx="722312" cy="730250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2" name="Rectangle 10"/>
          <p:cNvSpPr>
            <a:spLocks noChangeArrowheads="1"/>
          </p:cNvSpPr>
          <p:nvPr/>
        </p:nvSpPr>
        <p:spPr bwMode="auto">
          <a:xfrm>
            <a:off x="2627313" y="2781300"/>
            <a:ext cx="720725" cy="7191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3" name="Rectangle 10"/>
          <p:cNvSpPr>
            <a:spLocks noChangeArrowheads="1"/>
          </p:cNvSpPr>
          <p:nvPr/>
        </p:nvSpPr>
        <p:spPr bwMode="auto">
          <a:xfrm>
            <a:off x="3348038" y="2781300"/>
            <a:ext cx="720725" cy="7191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4" name="Rectangle 10"/>
          <p:cNvSpPr>
            <a:spLocks noChangeArrowheads="1"/>
          </p:cNvSpPr>
          <p:nvPr/>
        </p:nvSpPr>
        <p:spPr bwMode="auto">
          <a:xfrm>
            <a:off x="4067175" y="2784475"/>
            <a:ext cx="720725" cy="72072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5" name="Rectangle 10"/>
          <p:cNvSpPr>
            <a:spLocks noChangeArrowheads="1"/>
          </p:cNvSpPr>
          <p:nvPr/>
        </p:nvSpPr>
        <p:spPr bwMode="auto">
          <a:xfrm>
            <a:off x="4787900" y="2784475"/>
            <a:ext cx="720725" cy="72072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6" name="Rectangle 10"/>
          <p:cNvSpPr>
            <a:spLocks noChangeArrowheads="1"/>
          </p:cNvSpPr>
          <p:nvPr/>
        </p:nvSpPr>
        <p:spPr bwMode="auto">
          <a:xfrm>
            <a:off x="5507038" y="2781300"/>
            <a:ext cx="722312" cy="719138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7" name="Rectangle 10"/>
          <p:cNvSpPr>
            <a:spLocks noChangeArrowheads="1"/>
          </p:cNvSpPr>
          <p:nvPr/>
        </p:nvSpPr>
        <p:spPr bwMode="auto">
          <a:xfrm>
            <a:off x="2627313" y="3500438"/>
            <a:ext cx="720725" cy="87312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8" name="Rectangle 10"/>
          <p:cNvSpPr>
            <a:spLocks noChangeArrowheads="1"/>
          </p:cNvSpPr>
          <p:nvPr/>
        </p:nvSpPr>
        <p:spPr bwMode="auto">
          <a:xfrm>
            <a:off x="3348038" y="3500438"/>
            <a:ext cx="720725" cy="87312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19" name="Rectangle 10"/>
          <p:cNvSpPr>
            <a:spLocks noChangeArrowheads="1"/>
          </p:cNvSpPr>
          <p:nvPr/>
        </p:nvSpPr>
        <p:spPr bwMode="auto">
          <a:xfrm>
            <a:off x="4067175" y="3505200"/>
            <a:ext cx="720725" cy="86677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20" name="Rectangle 10"/>
          <p:cNvSpPr>
            <a:spLocks noChangeArrowheads="1"/>
          </p:cNvSpPr>
          <p:nvPr/>
        </p:nvSpPr>
        <p:spPr bwMode="auto">
          <a:xfrm>
            <a:off x="4787900" y="3505200"/>
            <a:ext cx="720725" cy="866775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21" name="Rectangle 10"/>
          <p:cNvSpPr>
            <a:spLocks noChangeArrowheads="1"/>
          </p:cNvSpPr>
          <p:nvPr/>
        </p:nvSpPr>
        <p:spPr bwMode="auto">
          <a:xfrm>
            <a:off x="5507038" y="3500438"/>
            <a:ext cx="722312" cy="871537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endParaRPr lang="de-DE"/>
          </a:p>
        </p:txBody>
      </p:sp>
      <p:sp>
        <p:nvSpPr>
          <p:cNvPr id="20522" name="Rectangle 19"/>
          <p:cNvSpPr>
            <a:spLocks noChangeArrowheads="1"/>
          </p:cNvSpPr>
          <p:nvPr/>
        </p:nvSpPr>
        <p:spPr bwMode="auto">
          <a:xfrm>
            <a:off x="107950" y="4445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2800" b="0" u="none">
                <a:solidFill>
                  <a:schemeClr val="accent1"/>
                </a:solidFill>
              </a:rPr>
              <a:t>Proposed solution: Grid displacement for ALF</a:t>
            </a:r>
            <a:endParaRPr lang="en-US" sz="2800" b="0" u="none">
              <a:solidFill>
                <a:schemeClr val="tx2"/>
              </a:solidFill>
            </a:endParaRPr>
          </a:p>
        </p:txBody>
      </p:sp>
      <p:sp>
        <p:nvSpPr>
          <p:cNvPr id="20523" name="Line 45"/>
          <p:cNvSpPr>
            <a:spLocks noChangeShapeType="1"/>
          </p:cNvSpPr>
          <p:nvPr/>
        </p:nvSpPr>
        <p:spPr bwMode="auto">
          <a:xfrm flipH="1">
            <a:off x="6302375" y="2205038"/>
            <a:ext cx="717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24" name="Line 46"/>
          <p:cNvSpPr>
            <a:spLocks noChangeShapeType="1"/>
          </p:cNvSpPr>
          <p:nvPr/>
        </p:nvSpPr>
        <p:spPr bwMode="auto">
          <a:xfrm flipH="1">
            <a:off x="6300788" y="2060575"/>
            <a:ext cx="71755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25" name="Text Box 51"/>
          <p:cNvSpPr txBox="1">
            <a:spLocks noChangeArrowheads="1"/>
          </p:cNvSpPr>
          <p:nvPr/>
        </p:nvSpPr>
        <p:spPr bwMode="auto">
          <a:xfrm>
            <a:off x="7019925" y="2054225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/>
              <a:t>LCU boundary</a:t>
            </a:r>
          </a:p>
        </p:txBody>
      </p:sp>
      <p:sp>
        <p:nvSpPr>
          <p:cNvPr id="20526" name="Text Box 52"/>
          <p:cNvSpPr txBox="1">
            <a:spLocks noChangeArrowheads="1"/>
          </p:cNvSpPr>
          <p:nvPr/>
        </p:nvSpPr>
        <p:spPr bwMode="auto">
          <a:xfrm>
            <a:off x="7019925" y="191611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3300"/>
                </a:solidFill>
              </a:rPr>
              <a:t>ALF Grid</a:t>
            </a:r>
          </a:p>
        </p:txBody>
      </p:sp>
      <p:sp>
        <p:nvSpPr>
          <p:cNvPr id="20527" name="Line 53"/>
          <p:cNvSpPr>
            <a:spLocks noChangeShapeType="1"/>
          </p:cNvSpPr>
          <p:nvPr/>
        </p:nvSpPr>
        <p:spPr bwMode="auto">
          <a:xfrm flipH="1">
            <a:off x="6302375" y="2925763"/>
            <a:ext cx="717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28" name="Line 54"/>
          <p:cNvSpPr>
            <a:spLocks noChangeShapeType="1"/>
          </p:cNvSpPr>
          <p:nvPr/>
        </p:nvSpPr>
        <p:spPr bwMode="auto">
          <a:xfrm flipH="1">
            <a:off x="6300788" y="2781300"/>
            <a:ext cx="71755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29" name="Text Box 55"/>
          <p:cNvSpPr txBox="1">
            <a:spLocks noChangeArrowheads="1"/>
          </p:cNvSpPr>
          <p:nvPr/>
        </p:nvSpPr>
        <p:spPr bwMode="auto">
          <a:xfrm>
            <a:off x="7019925" y="277495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/>
              <a:t>LCU boundary</a:t>
            </a:r>
          </a:p>
        </p:txBody>
      </p:sp>
      <p:sp>
        <p:nvSpPr>
          <p:cNvPr id="20530" name="Text Box 56"/>
          <p:cNvSpPr txBox="1">
            <a:spLocks noChangeArrowheads="1"/>
          </p:cNvSpPr>
          <p:nvPr/>
        </p:nvSpPr>
        <p:spPr bwMode="auto">
          <a:xfrm>
            <a:off x="7019925" y="263683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3300"/>
                </a:solidFill>
              </a:rPr>
              <a:t>ALF Grid</a:t>
            </a:r>
          </a:p>
        </p:txBody>
      </p:sp>
      <p:sp>
        <p:nvSpPr>
          <p:cNvPr id="20531" name="Line 57"/>
          <p:cNvSpPr>
            <a:spLocks noChangeShapeType="1"/>
          </p:cNvSpPr>
          <p:nvPr/>
        </p:nvSpPr>
        <p:spPr bwMode="auto">
          <a:xfrm flipH="1">
            <a:off x="6302375" y="3646488"/>
            <a:ext cx="717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32" name="Line 58"/>
          <p:cNvSpPr>
            <a:spLocks noChangeShapeType="1"/>
          </p:cNvSpPr>
          <p:nvPr/>
        </p:nvSpPr>
        <p:spPr bwMode="auto">
          <a:xfrm flipH="1">
            <a:off x="6300788" y="3502025"/>
            <a:ext cx="71755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20533" name="Text Box 59"/>
          <p:cNvSpPr txBox="1">
            <a:spLocks noChangeArrowheads="1"/>
          </p:cNvSpPr>
          <p:nvPr/>
        </p:nvSpPr>
        <p:spPr bwMode="auto">
          <a:xfrm>
            <a:off x="7019925" y="3495675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/>
              <a:t>LCU boundary</a:t>
            </a:r>
          </a:p>
        </p:txBody>
      </p:sp>
      <p:sp>
        <p:nvSpPr>
          <p:cNvPr id="20534" name="Text Box 60"/>
          <p:cNvSpPr txBox="1">
            <a:spLocks noChangeArrowheads="1"/>
          </p:cNvSpPr>
          <p:nvPr/>
        </p:nvSpPr>
        <p:spPr bwMode="auto">
          <a:xfrm>
            <a:off x="7019925" y="33575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0" u="none">
                <a:solidFill>
                  <a:srgbClr val="FF3300"/>
                </a:solidFill>
              </a:rPr>
              <a:t>ALF Grid</a:t>
            </a:r>
          </a:p>
        </p:txBody>
      </p:sp>
      <p:sp>
        <p:nvSpPr>
          <p:cNvPr id="20535" name="Rectangle 3"/>
          <p:cNvSpPr>
            <a:spLocks noChangeArrowheads="1"/>
          </p:cNvSpPr>
          <p:nvPr/>
        </p:nvSpPr>
        <p:spPr bwMode="auto">
          <a:xfrm>
            <a:off x="323850" y="4941888"/>
            <a:ext cx="882015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84175" indent="-384175" eaLnBrk="0" hangingPunct="0">
              <a:spcBef>
                <a:spcPct val="5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de-DE" sz="1600" b="0" u="none">
                <a:solidFill>
                  <a:schemeClr val="bg2"/>
                </a:solidFill>
              </a:rPr>
              <a:t>Resulting ALF filter Grid</a:t>
            </a:r>
            <a:endParaRPr lang="en-US"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600" b="0" smtClean="0"/>
              <a:t>Experimental results</a:t>
            </a:r>
            <a:endParaRPr lang="en-US" sz="2600" b="0" smtClean="0"/>
          </a:p>
        </p:txBody>
      </p:sp>
      <p:sp>
        <p:nvSpPr>
          <p:cNvPr id="21506" name="Text Box 11"/>
          <p:cNvSpPr txBox="1">
            <a:spLocks noChangeArrowheads="1"/>
          </p:cNvSpPr>
          <p:nvPr/>
        </p:nvSpPr>
        <p:spPr bwMode="auto">
          <a:xfrm>
            <a:off x="1295400" y="6116638"/>
            <a:ext cx="6589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0" u="none">
                <a:solidFill>
                  <a:srgbClr val="FF0000"/>
                </a:solidFill>
              </a:rPr>
              <a:t>Average change in bitrate &lt; 0.01%</a:t>
            </a:r>
            <a:endParaRPr lang="en-US" sz="1600" b="0" u="none">
              <a:solidFill>
                <a:srgbClr val="FF0000"/>
              </a:solidFill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de-DE"/>
          </a:p>
        </p:txBody>
      </p:sp>
      <p:pic>
        <p:nvPicPr>
          <p:cNvPr id="21508" name="Picture 16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4963" y="693738"/>
            <a:ext cx="3395662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600" b="0" smtClean="0"/>
              <a:t>Conclusion</a:t>
            </a:r>
            <a:endParaRPr lang="en-US" sz="2600" b="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Proposal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Shift ALF filter grid 4 pixels up.</a:t>
            </a:r>
          </a:p>
          <a:p>
            <a:pPr marL="0" indent="0">
              <a:buFont typeface="Wingdings" pitchFamily="2" charset="2"/>
              <a:buNone/>
            </a:pPr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Benefits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Elimination of coefficient line buffer (3.6kBytes reduction in memory) in the case of LCU-based ALF syntax.</a:t>
            </a:r>
          </a:p>
          <a:p>
            <a:pPr marL="0" indent="0">
              <a:buFont typeface="Wingdings" pitchFamily="2" charset="2"/>
              <a:buNone/>
            </a:pPr>
            <a:endParaRPr lang="de-DE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de-DE" smtClean="0">
                <a:latin typeface="Times New Roman" pitchFamily="18" charset="0"/>
                <a:cs typeface="Times New Roman" pitchFamily="18" charset="0"/>
              </a:rPr>
              <a:t>Proposal: </a:t>
            </a:r>
          </a:p>
          <a:p>
            <a:pPr marL="0" indent="0"/>
            <a:r>
              <a:rPr lang="de-DE" smtClean="0">
                <a:latin typeface="Times New Roman" pitchFamily="18" charset="0"/>
                <a:cs typeface="Times New Roman" pitchFamily="18" charset="0"/>
              </a:rPr>
              <a:t>   Adopt into the next version of HM.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DCG_PFL_Template">
  <a:themeElements>
    <a:clrScheme name="PRDCG_PFL_Template 6">
      <a:dk1>
        <a:srgbClr val="000066"/>
      </a:dk1>
      <a:lt1>
        <a:srgbClr val="F8F8F8"/>
      </a:lt1>
      <a:dk2>
        <a:srgbClr val="000066"/>
      </a:dk2>
      <a:lt2>
        <a:srgbClr val="000000"/>
      </a:lt2>
      <a:accent1>
        <a:srgbClr val="FFFFFF"/>
      </a:accent1>
      <a:accent2>
        <a:srgbClr val="CC00FF"/>
      </a:accent2>
      <a:accent3>
        <a:srgbClr val="FBFBFB"/>
      </a:accent3>
      <a:accent4>
        <a:srgbClr val="000056"/>
      </a:accent4>
      <a:accent5>
        <a:srgbClr val="FFFFFF"/>
      </a:accent5>
      <a:accent6>
        <a:srgbClr val="B900E7"/>
      </a:accent6>
      <a:hlink>
        <a:srgbClr val="00CC99"/>
      </a:hlink>
      <a:folHlink>
        <a:srgbClr val="FF9900"/>
      </a:folHlink>
    </a:clrScheme>
    <a:fontScheme name="PRDCG_PF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DCG_PFL_Template 1">
        <a:dk1>
          <a:srgbClr val="000066"/>
        </a:dk1>
        <a:lt1>
          <a:srgbClr val="F8F8F8"/>
        </a:lt1>
        <a:dk2>
          <a:srgbClr val="000066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FBFBFB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2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DCG_PFL_Template 3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DCG_PFL_Template 5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DCG_PFL_Template 6">
        <a:dk1>
          <a:srgbClr val="000066"/>
        </a:dk1>
        <a:lt1>
          <a:srgbClr val="F8F8F8"/>
        </a:lt1>
        <a:dk2>
          <a:srgbClr val="000066"/>
        </a:dk2>
        <a:lt2>
          <a:srgbClr val="000000"/>
        </a:lt2>
        <a:accent1>
          <a:srgbClr val="FFFFFF"/>
        </a:accent1>
        <a:accent2>
          <a:srgbClr val="CC00FF"/>
        </a:accent2>
        <a:accent3>
          <a:srgbClr val="FBFBFB"/>
        </a:accent3>
        <a:accent4>
          <a:srgbClr val="000056"/>
        </a:accent4>
        <a:accent5>
          <a:srgbClr val="FFFFFF"/>
        </a:accent5>
        <a:accent6>
          <a:srgbClr val="B900E7"/>
        </a:accent6>
        <a:hlink>
          <a:srgbClr val="00CC99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DNC</Template>
  <TotalTime>0</TotalTime>
  <Words>245</Words>
  <Application>Microsoft Office PowerPoint</Application>
  <PresentationFormat>On-screen Show (4:3)</PresentationFormat>
  <Paragraphs>56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Wingdings</vt:lpstr>
      <vt:lpstr>Times New Roman</vt:lpstr>
      <vt:lpstr>PRDCG_PFL_Template</vt:lpstr>
      <vt:lpstr>PRDCG_PFL_Template</vt:lpstr>
      <vt:lpstr>Non-CE2: Grid displacements for ALF</vt:lpstr>
      <vt:lpstr>Summary</vt:lpstr>
      <vt:lpstr>Slide 3</vt:lpstr>
      <vt:lpstr>Slide 4</vt:lpstr>
      <vt:lpstr>Slide 5</vt:lpstr>
      <vt:lpstr>Slide 6</vt:lpstr>
      <vt:lpstr>Experimental results</vt:lpstr>
      <vt:lpstr>Conclusion</vt:lpstr>
    </vt:vector>
  </TitlesOfParts>
  <Company>Panasonic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Thomas Wedi</dc:creator>
  <cp:lastModifiedBy>semih.esenlik</cp:lastModifiedBy>
  <cp:revision>1899</cp:revision>
  <dcterms:created xsi:type="dcterms:W3CDTF">2006-06-07T09:15:50Z</dcterms:created>
  <dcterms:modified xsi:type="dcterms:W3CDTF">2012-04-28T07:04:47Z</dcterms:modified>
</cp:coreProperties>
</file>