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9" r:id="rId2"/>
    <p:sldId id="377" r:id="rId3"/>
    <p:sldId id="431" r:id="rId4"/>
    <p:sldId id="434" r:id="rId5"/>
    <p:sldId id="436" r:id="rId6"/>
    <p:sldId id="390" r:id="rId7"/>
    <p:sldId id="437" r:id="rId8"/>
    <p:sldId id="393" r:id="rId9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 varScale="1">
        <p:scale>
          <a:sx n="79" d="100"/>
          <a:sy n="79" d="100"/>
        </p:scale>
        <p:origin x="-7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Page Title: 32</a:t>
            </a:r>
            <a:r>
              <a:rPr lang="zh-TW" altLang="zh-TW" dirty="0" smtClean="0"/>
              <a:t> pt Arial</a:t>
            </a:r>
            <a:endParaRPr lang="en-US" altLang="ja-JP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Please use the following font and colors for your presentation.</a:t>
            </a:r>
          </a:p>
          <a:p>
            <a:pPr lvl="1"/>
            <a:r>
              <a:rPr lang="en-US" altLang="zh-TW" dirty="0" smtClean="0"/>
              <a:t>It is strongly recommended to use Arial for all areas of content. </a:t>
            </a:r>
          </a:p>
          <a:p>
            <a:pPr lvl="1"/>
            <a:r>
              <a:rPr lang="en-US" altLang="zh-TW" dirty="0" smtClean="0"/>
              <a:t>The following colors are recommended for various areas.</a:t>
            </a:r>
          </a:p>
          <a:p>
            <a:pPr lvl="2"/>
            <a:r>
              <a:rPr lang="en-US" altLang="zh-TW" dirty="0" smtClean="0"/>
              <a:t>Titles, subtitles and content: bold black.</a:t>
            </a:r>
          </a:p>
          <a:p>
            <a:pPr lvl="2"/>
            <a:r>
              <a:rPr lang="en-US" altLang="zh-TW" dirty="0" smtClean="0"/>
              <a:t>Support text: black, gray, blue and orange.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JCTVC-I0166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Simplified Parameter Calculation for </a:t>
            </a:r>
            <a:r>
              <a:rPr lang="en-US" dirty="0" err="1" smtClean="0"/>
              <a:t>Chroma</a:t>
            </a:r>
            <a:r>
              <a:rPr lang="en-US" dirty="0" smtClean="0"/>
              <a:t> LM Mode</a:t>
            </a:r>
            <a:endParaRPr lang="en-US" altLang="zh-TW" dirty="0" smtClean="0"/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JCTVC-I0166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Xun Guo  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9th Meeting in Geneva, CH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Apr.27-May 7, 2012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sz="1800" dirty="0" smtClean="0"/>
              <a:t>Juliana Hsu, Mei Guo, Xun Guo, and Shawmin Lei</a:t>
            </a:r>
          </a:p>
          <a:p>
            <a:pPr eaLnBrk="1" hangingPunct="1"/>
            <a:r>
              <a:rPr lang="en-US" altLang="zh-TW" sz="1800" dirty="0" err="1" smtClean="0"/>
              <a:t>MediaTek</a:t>
            </a:r>
            <a:r>
              <a:rPr lang="en-US" altLang="zh-TW" sz="1800" dirty="0" smtClean="0"/>
              <a:t> Inc.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/>
          <a:lstStyle/>
          <a:p>
            <a:r>
              <a:rPr lang="en-US" dirty="0" smtClean="0"/>
              <a:t>Reduced the complexity of the parameter derivation for </a:t>
            </a:r>
            <a:r>
              <a:rPr lang="en-US" dirty="0" err="1" smtClean="0"/>
              <a:t>chroma</a:t>
            </a:r>
            <a:r>
              <a:rPr lang="en-US" dirty="0" smtClean="0"/>
              <a:t> LM mode</a:t>
            </a:r>
            <a:endParaRPr lang="en-US" altLang="zh-TW" dirty="0" smtClean="0"/>
          </a:p>
          <a:p>
            <a:pPr lvl="1"/>
            <a:r>
              <a:rPr lang="en-US" dirty="0" smtClean="0"/>
              <a:t>Reduced the bit </a:t>
            </a:r>
            <a:r>
              <a:rPr lang="en-US" dirty="0" smtClean="0"/>
              <a:t>of the multiplier </a:t>
            </a:r>
            <a:r>
              <a:rPr lang="en-US" dirty="0" smtClean="0"/>
              <a:t>from </a:t>
            </a:r>
            <a:r>
              <a:rPr lang="en-US" dirty="0" smtClean="0">
                <a:solidFill>
                  <a:srgbClr val="FF0000"/>
                </a:solidFill>
              </a:rPr>
              <a:t>16</a:t>
            </a:r>
            <a:r>
              <a:rPr lang="en-US" dirty="0" smtClean="0"/>
              <a:t> to the </a:t>
            </a:r>
            <a:r>
              <a:rPr lang="en-US" dirty="0" smtClean="0">
                <a:solidFill>
                  <a:srgbClr val="FF0000"/>
                </a:solidFill>
              </a:rPr>
              <a:t>internal bit depth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lvl="1"/>
            <a:r>
              <a:rPr lang="en-US" altLang="zh-TW" dirty="0" smtClean="0"/>
              <a:t>Reduced </a:t>
            </a:r>
            <a:r>
              <a:rPr lang="en-US" dirty="0" smtClean="0"/>
              <a:t>the entries of an online generated look-up table from </a:t>
            </a:r>
            <a:r>
              <a:rPr lang="en-US" dirty="0" smtClean="0">
                <a:solidFill>
                  <a:srgbClr val="FF0000"/>
                </a:solidFill>
              </a:rPr>
              <a:t>63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FF0000"/>
                </a:solidFill>
              </a:rPr>
              <a:t>32</a:t>
            </a:r>
            <a:r>
              <a:rPr lang="en-US" dirty="0" smtClean="0"/>
              <a:t>, and from </a:t>
            </a:r>
            <a:r>
              <a:rPr lang="en-US" dirty="0" smtClean="0">
                <a:solidFill>
                  <a:srgbClr val="FF0000"/>
                </a:solidFill>
              </a:rPr>
              <a:t>16</a:t>
            </a:r>
            <a:r>
              <a:rPr lang="en-US" dirty="0" smtClean="0"/>
              <a:t> bit to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dirty="0" smtClean="0"/>
              <a:t> bit</a:t>
            </a:r>
            <a:endParaRPr lang="en-US" dirty="0" smtClean="0">
              <a:solidFill>
                <a:srgbClr val="FF0000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Saved </a:t>
            </a:r>
            <a:r>
              <a:rPr lang="en-US" dirty="0" smtClean="0">
                <a:solidFill>
                  <a:srgbClr val="FF0000"/>
                </a:solidFill>
              </a:rPr>
              <a:t>70%</a:t>
            </a:r>
            <a:r>
              <a:rPr lang="en-US" dirty="0" smtClean="0"/>
              <a:t> of the storage memory</a:t>
            </a:r>
            <a:endParaRPr lang="en-US" altLang="zh-TW" dirty="0" smtClean="0"/>
          </a:p>
          <a:p>
            <a:r>
              <a:rPr lang="en-US" altLang="zh-CN" dirty="0" smtClean="0"/>
              <a:t>Experimental Results</a:t>
            </a:r>
            <a:endParaRPr lang="en-US" altLang="zh-TW" dirty="0" smtClean="0"/>
          </a:p>
          <a:p>
            <a:pPr lvl="1"/>
            <a:r>
              <a:rPr lang="en-US" dirty="0" smtClean="0"/>
              <a:t>Almost no BD-rate and running time changes</a:t>
            </a:r>
            <a:endParaRPr lang="en-US" altLang="zh-CN" dirty="0" smtClean="0"/>
          </a:p>
          <a:p>
            <a:pPr lvl="1"/>
            <a:endParaRPr lang="en-US" altLang="zh-TW" dirty="0" smtClean="0"/>
          </a:p>
          <a:p>
            <a:endParaRPr lang="zh-TW" altLang="en-US" sz="2800" dirty="0" smtClean="0"/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8828C-E13C-43D1-8550-0EFAE0C503EA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Summary</a:t>
            </a:r>
            <a:endParaRPr lang="en-US" altLang="zh-TW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Derivation of parameters</a:t>
            </a: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8302655" cy="4954588"/>
          </a:xfrm>
        </p:spPr>
        <p:txBody>
          <a:bodyPr/>
          <a:lstStyle/>
          <a:p>
            <a:r>
              <a:rPr lang="en-US" sz="2000" dirty="0" smtClean="0"/>
              <a:t>a1s: dynamic range of 16-bit</a:t>
            </a:r>
            <a:endParaRPr lang="en-US" sz="2000" dirty="0" smtClean="0"/>
          </a:p>
          <a:p>
            <a:r>
              <a:rPr lang="en-US" sz="2000" dirty="0" err="1" smtClean="0"/>
              <a:t>lmDiv</a:t>
            </a:r>
            <a:r>
              <a:rPr lang="en-US" sz="2000" dirty="0" smtClean="0"/>
              <a:t>: 16-bit </a:t>
            </a:r>
            <a:r>
              <a:rPr lang="en-US" sz="2000" dirty="0" smtClean="0"/>
              <a:t>unsigned integer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on-line generated look-up table with input a2s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entries in look-up table: </a:t>
            </a:r>
            <a:r>
              <a:rPr lang="en-US" sz="2000" dirty="0" smtClean="0"/>
              <a:t>1~64</a:t>
            </a:r>
            <a:endParaRPr lang="en-US" sz="20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/>
              <a:t>lmDiv</a:t>
            </a:r>
            <a:r>
              <a:rPr lang="en-US" sz="2000" dirty="0" smtClean="0"/>
              <a:t>(a2s</a:t>
            </a:r>
            <a:r>
              <a:rPr lang="en-US" sz="2000" dirty="0" smtClean="0"/>
              <a:t>) = ( </a:t>
            </a:r>
            <a:r>
              <a:rPr lang="en-US" sz="2000" dirty="0" smtClean="0"/>
              <a:t>(1 &lt;&lt; 15) + a2s/2 ) / a2s</a:t>
            </a:r>
          </a:p>
          <a:p>
            <a:pPr lvl="1">
              <a:buFontTx/>
              <a:buNone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Arial" charset="0"/>
              <a:buNone/>
            </a:pPr>
            <a:endParaRPr lang="en-US" sz="2200" dirty="0" smtClean="0"/>
          </a:p>
          <a:p>
            <a:pPr>
              <a:buFont typeface="Arial" charset="0"/>
              <a:buNone/>
            </a:pPr>
            <a:endParaRPr lang="en-US" sz="2000" dirty="0" smtClean="0"/>
          </a:p>
          <a:p>
            <a:pPr>
              <a:buFont typeface="Arial" charset="0"/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8196" name="Content Placeholder 3"/>
          <p:cNvSpPr>
            <a:spLocks noGrp="1"/>
          </p:cNvSpPr>
          <p:nvPr>
            <p:ph sz="half" idx="2"/>
          </p:nvPr>
        </p:nvSpPr>
        <p:spPr>
          <a:xfrm>
            <a:off x="500034" y="3500438"/>
            <a:ext cx="8110566" cy="2786058"/>
          </a:xfrm>
        </p:spPr>
        <p:txBody>
          <a:bodyPr/>
          <a:lstStyle/>
          <a:p>
            <a:r>
              <a:rPr lang="en-GB" sz="1600" dirty="0" smtClean="0"/>
              <a:t>k1 	= Max( 0, Log2( abs( a2 ) ) − 5 </a:t>
            </a:r>
            <a:r>
              <a:rPr lang="en-GB" sz="1600" dirty="0" smtClean="0"/>
              <a:t>)</a:t>
            </a:r>
            <a:r>
              <a:rPr lang="en-GB" sz="1600" dirty="0" smtClean="0"/>
              <a:t> - </a:t>
            </a:r>
            <a:r>
              <a:rPr lang="en-GB" sz="1600" dirty="0" smtClean="0"/>
              <a:t>Max</a:t>
            </a:r>
            <a:r>
              <a:rPr lang="en-GB" sz="1600" dirty="0" smtClean="0"/>
              <a:t>( 0, Log2( abs( a1 ) ) − 14 ) + 2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a1s</a:t>
            </a:r>
            <a:r>
              <a:rPr lang="en-GB" sz="1600" dirty="0" smtClean="0"/>
              <a:t>	= a1 &gt;&gt; Max(0, Log2( abs( a1 ) ) − </a:t>
            </a:r>
            <a:r>
              <a:rPr lang="en-GB" sz="1600" b="1" dirty="0" smtClean="0">
                <a:solidFill>
                  <a:srgbClr val="00B050"/>
                </a:solidFill>
              </a:rPr>
              <a:t>14 </a:t>
            </a:r>
            <a:r>
              <a:rPr lang="en-GB" sz="1600" dirty="0" smtClean="0"/>
              <a:t>)</a:t>
            </a:r>
          </a:p>
          <a:p>
            <a:r>
              <a:rPr lang="en-GB" sz="1600" dirty="0" smtClean="0"/>
              <a:t>a2s	= abs( a2 &gt;&gt; Max(0, Log2( abs( a2 ) ) − 5 ) )	</a:t>
            </a:r>
          </a:p>
          <a:p>
            <a:r>
              <a:rPr lang="en-GB" sz="1600" dirty="0" smtClean="0"/>
              <a:t>a3	= a2s &lt; 1 ? 0 : Clip3( −2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, 2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−1, </a:t>
            </a:r>
            <a:r>
              <a:rPr lang="en-GB" sz="1600" b="1" dirty="0" smtClean="0">
                <a:solidFill>
                  <a:srgbClr val="FF0000"/>
                </a:solidFill>
              </a:rPr>
              <a:t>a1s*</a:t>
            </a:r>
            <a:r>
              <a:rPr lang="en-GB" sz="1600" b="1" dirty="0" err="1" smtClean="0">
                <a:solidFill>
                  <a:srgbClr val="FF0000"/>
                </a:solidFill>
              </a:rPr>
              <a:t>lmDiv</a:t>
            </a:r>
            <a:r>
              <a:rPr lang="en-GB" sz="1600" dirty="0" smtClean="0"/>
              <a:t> + ( 1 &lt;&lt; ( k1 − 1 ) ) &gt;&gt; k1 )</a:t>
            </a:r>
          </a:p>
          <a:p>
            <a:r>
              <a:rPr lang="en-GB" sz="1600" dirty="0" smtClean="0"/>
              <a:t>a	= a3 &gt;&gt; Max( 0, Log2( abs( a3 ) ) − 6 )</a:t>
            </a:r>
          </a:p>
          <a:p>
            <a:r>
              <a:rPr lang="en-GB" sz="1600" dirty="0" smtClean="0"/>
              <a:t>k	= 13 – Max( 0, Log2( abs( a ) ) − 6 )</a:t>
            </a:r>
          </a:p>
          <a:p>
            <a:r>
              <a:rPr lang="en-GB" sz="1600" dirty="0" smtClean="0"/>
              <a:t>b	= ( L – ( ( a*C ) &gt;&gt; k1 ) + ( 1 &lt;&lt; ( k2 − 1 ) ) ) &gt;&gt; k2</a:t>
            </a:r>
            <a:endParaRPr lang="en-US" sz="16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1CC41C-E787-47F2-9857-52529E10EFEC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the bit depth of a1s and </a:t>
            </a:r>
            <a:r>
              <a:rPr lang="en-US" dirty="0" err="1" smtClean="0"/>
              <a:t>lmDiv</a:t>
            </a:r>
            <a:r>
              <a:rPr lang="en-US" dirty="0" smtClean="0"/>
              <a:t> identical to IBD (internal bit depth)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/>
              <a:t>a1s= a1 &gt;&gt; Max(0, Log2( abs( a1 ) ) − </a:t>
            </a:r>
            <a:r>
              <a:rPr lang="en-GB" b="1" dirty="0" smtClean="0">
                <a:solidFill>
                  <a:srgbClr val="00B050"/>
                </a:solidFill>
              </a:rPr>
              <a:t>(IBD-2)</a:t>
            </a:r>
            <a:r>
              <a:rPr lang="en-GB" dirty="0" smtClean="0"/>
              <a:t>)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err="1" smtClean="0"/>
              <a:t>lmDiv</a:t>
            </a:r>
            <a:r>
              <a:rPr lang="en-US" dirty="0" smtClean="0"/>
              <a:t>(a2s)=( (1 &lt;&lt; </a:t>
            </a:r>
            <a:r>
              <a:rPr lang="en-US" b="1" dirty="0" smtClean="0">
                <a:solidFill>
                  <a:srgbClr val="00B050"/>
                </a:solidFill>
              </a:rPr>
              <a:t>(IBD-1) </a:t>
            </a:r>
            <a:r>
              <a:rPr lang="en-US" dirty="0" smtClean="0"/>
              <a:t>) + a2s/2 ) / a2s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</a:t>
            </a:r>
            <a:r>
              <a:rPr lang="en-US" dirty="0" smtClean="0"/>
              <a:t>Method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C9AFBE-FA1C-4C93-88F7-60F1090BF17A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5538" name="公式" r:id="rId3" imgW="114120" imgH="215640" progId="Equation.3">
              <p:embed/>
            </p:oleObj>
          </a:graphicData>
        </a:graphic>
      </p:graphicFrame>
      <p:graphicFrame>
        <p:nvGraphicFramePr>
          <p:cNvPr id="11" name="Content Placeholder 5"/>
          <p:cNvGraphicFramePr>
            <a:graphicFrameLocks/>
          </p:cNvGraphicFramePr>
          <p:nvPr/>
        </p:nvGraphicFramePr>
        <p:xfrm>
          <a:off x="642910" y="3214686"/>
          <a:ext cx="7953398" cy="1706880"/>
        </p:xfrm>
        <a:graphic>
          <a:graphicData uri="http://schemas.openxmlformats.org/drawingml/2006/table">
            <a:tbl>
              <a:tblPr/>
              <a:tblGrid>
                <a:gridCol w="1018037"/>
                <a:gridCol w="572646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  <a:gridCol w="424181"/>
              </a:tblGrid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256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the entries of look-up table from 63 to 32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Most of a2s is not less than 32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if a2s &lt; 32, </a:t>
            </a:r>
            <a:r>
              <a:rPr lang="en-US" dirty="0" err="1" smtClean="0"/>
              <a:t>lmDiv</a:t>
            </a:r>
            <a:r>
              <a:rPr lang="en-US" dirty="0" smtClean="0"/>
              <a:t> = 0; </a:t>
            </a:r>
          </a:p>
          <a:p>
            <a:pPr lvl="1">
              <a:buNone/>
            </a:pPr>
            <a:r>
              <a:rPr lang="en-US" dirty="0" smtClean="0"/>
              <a:t>     otherwise,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7" name="Rectangle 6"/>
          <p:cNvSpPr/>
          <p:nvPr/>
        </p:nvSpPr>
        <p:spPr>
          <a:xfrm>
            <a:off x="2643174" y="2285992"/>
            <a:ext cx="5500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lmDiv</a:t>
            </a:r>
            <a:r>
              <a:rPr lang="en-US" sz="2000" dirty="0" smtClean="0"/>
              <a:t>(a2s)=( (1 &lt;&lt; </a:t>
            </a:r>
            <a:r>
              <a:rPr lang="en-US" sz="2000" b="1" dirty="0" smtClean="0">
                <a:solidFill>
                  <a:srgbClr val="00B050"/>
                </a:solidFill>
              </a:rPr>
              <a:t>(IBD+4)</a:t>
            </a:r>
            <a:r>
              <a:rPr lang="en-US" sz="2000" dirty="0" smtClean="0"/>
              <a:t>) + a2s/2 ) / a2s</a:t>
            </a:r>
            <a:endParaRPr lang="en-US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08039" y="3857628"/>
          <a:ext cx="7753372" cy="853440"/>
        </p:xfrm>
        <a:graphic>
          <a:graphicData uri="http://schemas.openxmlformats.org/drawingml/2006/table">
            <a:tbl>
              <a:tblPr/>
              <a:tblGrid>
                <a:gridCol w="992433"/>
                <a:gridCol w="558244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  <a:gridCol w="413513"/>
              </a:tblGrid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482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443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a2s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lmDiv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334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321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315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309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298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287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282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278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273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264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260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HM6.0</a:t>
            </a:r>
          </a:p>
          <a:p>
            <a:r>
              <a:rPr lang="en-US" altLang="zh-TW" sz="2000" dirty="0" smtClean="0"/>
              <a:t>Test conditions – JCTVC-H1100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Intel for cross verifying our results (JCTVC-I0322)</a:t>
            </a:r>
            <a:r>
              <a:rPr lang="en-US" altLang="zh-TW" sz="2800" dirty="0" smtClean="0"/>
              <a:t>.</a:t>
            </a:r>
          </a:p>
          <a:p>
            <a:pPr>
              <a:spcBef>
                <a:spcPts val="1200"/>
              </a:spcBef>
              <a:buNone/>
            </a:pPr>
            <a:endParaRPr lang="en-US" altLang="zh-TW" sz="2800" dirty="0" smtClean="0"/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1" y="2643182"/>
          <a:ext cx="4195761" cy="3413760"/>
        </p:xfrm>
        <a:graphic>
          <a:graphicData uri="http://schemas.openxmlformats.org/drawingml/2006/table">
            <a:tbl>
              <a:tblPr/>
              <a:tblGrid>
                <a:gridCol w="1217520"/>
                <a:gridCol w="925315"/>
                <a:gridCol w="1026463"/>
                <a:gridCol w="1026463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宋体"/>
                          <a:cs typeface="Times New Roman"/>
                        </a:rPr>
                        <a:t>63 Entries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02188" y="2643182"/>
          <a:ext cx="3879851" cy="3413760"/>
        </p:xfrm>
        <a:graphic>
          <a:graphicData uri="http://schemas.openxmlformats.org/drawingml/2006/table">
            <a:tbl>
              <a:tblPr/>
              <a:tblGrid>
                <a:gridCol w="1125598"/>
                <a:gridCol w="854589"/>
                <a:gridCol w="949832"/>
                <a:gridCol w="949832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宋体"/>
                          <a:cs typeface="Times New Roman"/>
                        </a:rPr>
                        <a:t>32 Entries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simplifications are proposed</a:t>
            </a:r>
          </a:p>
          <a:p>
            <a:r>
              <a:rPr lang="en-US" dirty="0" smtClean="0"/>
              <a:t>Multiplier in parameter derivation of </a:t>
            </a:r>
            <a:r>
              <a:rPr lang="en-US" dirty="0" err="1" smtClean="0"/>
              <a:t>chroma</a:t>
            </a:r>
            <a:r>
              <a:rPr lang="en-US" dirty="0" smtClean="0"/>
              <a:t> LM mode is limited to internal bit depth</a:t>
            </a:r>
          </a:p>
          <a:p>
            <a:r>
              <a:rPr lang="en-US" dirty="0" smtClean="0"/>
              <a:t>A lookup table is simplified</a:t>
            </a:r>
          </a:p>
          <a:p>
            <a:r>
              <a:rPr lang="en-US" dirty="0" smtClean="0"/>
              <a:t>Propose to be adopted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16464</TotalTime>
  <Words>667</Words>
  <Application>Microsoft Office PowerPoint</Application>
  <PresentationFormat>On-screen Show (4:3)</PresentationFormat>
  <Paragraphs>349</Paragraphs>
  <Slides>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Corporate ppt templatel_Confidential A</vt:lpstr>
      <vt:lpstr>公式</vt:lpstr>
      <vt:lpstr>Simplified Parameter Calculation for Chroma LM Mode</vt:lpstr>
      <vt:lpstr>Summary</vt:lpstr>
      <vt:lpstr>Derivation of parameters</vt:lpstr>
      <vt:lpstr>Proposed Method 1</vt:lpstr>
      <vt:lpstr>Proposed Method 2</vt:lpstr>
      <vt:lpstr>Experimental Results</vt:lpstr>
      <vt:lpstr>Conclusions</vt:lpstr>
      <vt:lpstr>Slide 7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xun guo</cp:lastModifiedBy>
  <cp:revision>1614</cp:revision>
  <dcterms:created xsi:type="dcterms:W3CDTF">2008-02-20T09:40:59Z</dcterms:created>
  <dcterms:modified xsi:type="dcterms:W3CDTF">2012-04-28T15:30:45Z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511758659</vt:i4>
  </property>
  <property fmtid="{D5CDD505-2E9C-101B-9397-08002B2CF9AE}" pid="3" name="_NewReviewCycle">
    <vt:lpwstr/>
  </property>
  <property fmtid="{D5CDD505-2E9C-101B-9397-08002B2CF9AE}" pid="4" name="_EmailSubject">
    <vt:lpwstr>I0166</vt:lpwstr>
  </property>
  <property fmtid="{D5CDD505-2E9C-101B-9397-08002B2CF9AE}" pid="5" name="_AuthorEmail">
    <vt:lpwstr>Mei.Guo@mediatek.com</vt:lpwstr>
  </property>
  <property fmtid="{D5CDD505-2E9C-101B-9397-08002B2CF9AE}" pid="6" name="_AuthorEmailDisplayName">
    <vt:lpwstr>Mei Guo (国玫)</vt:lpwstr>
  </property>
  <property fmtid="{D5CDD505-2E9C-101B-9397-08002B2CF9AE}" pid="7" name="_PreviousAdHocReviewCycleID">
    <vt:i4>1405964661</vt:i4>
  </property>
</Properties>
</file>