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9" r:id="rId2"/>
    <p:sldId id="377" r:id="rId3"/>
    <p:sldId id="400" r:id="rId4"/>
    <p:sldId id="402" r:id="rId5"/>
    <p:sldId id="401" r:id="rId6"/>
    <p:sldId id="393" r:id="rId7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>
        <p:scale>
          <a:sx n="66" d="100"/>
          <a:sy n="66" d="100"/>
        </p:scale>
        <p:origin x="-117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JCTVC-I0165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Page Title: 32</a:t>
            </a:r>
            <a:r>
              <a:rPr lang="zh-TW" altLang="zh-TW" dirty="0" smtClean="0"/>
              <a:t> pt Arial</a:t>
            </a:r>
            <a:endParaRPr lang="en-US" altLang="ja-JP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 smtClean="0"/>
              <a:t>Please use the following font and colors for your presentation.</a:t>
            </a:r>
          </a:p>
          <a:p>
            <a:pPr lvl="1"/>
            <a:r>
              <a:rPr lang="en-US" altLang="zh-TW" dirty="0" smtClean="0"/>
              <a:t>It is strongly recommended to use Arial for all areas of content. </a:t>
            </a:r>
          </a:p>
          <a:p>
            <a:pPr lvl="1"/>
            <a:r>
              <a:rPr lang="en-US" altLang="zh-TW" dirty="0" smtClean="0"/>
              <a:t>The following colors are recommended for various areas.</a:t>
            </a:r>
          </a:p>
          <a:p>
            <a:pPr lvl="2"/>
            <a:r>
              <a:rPr lang="en-US" altLang="zh-TW" dirty="0" smtClean="0"/>
              <a:t>Titles, subtitles and content: bold black.</a:t>
            </a:r>
          </a:p>
          <a:p>
            <a:pPr lvl="2"/>
            <a:r>
              <a:rPr lang="en-US" altLang="zh-TW" dirty="0" smtClean="0"/>
              <a:t>Support text: black, gray, blue and orange.</a:t>
            </a:r>
          </a:p>
          <a:p>
            <a:pPr lvl="2"/>
            <a:r>
              <a:rPr lang="en-US" altLang="zh-TW" dirty="0" smtClean="0"/>
              <a:t>Third level</a:t>
            </a:r>
          </a:p>
          <a:p>
            <a:pPr lvl="3"/>
            <a:r>
              <a:rPr lang="en-US" altLang="zh-TW" dirty="0" smtClean="0"/>
              <a:t>Fourth level</a:t>
            </a:r>
          </a:p>
          <a:p>
            <a:pPr lvl="4"/>
            <a:r>
              <a:rPr lang="en-US" altLang="zh-TW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JCTVC-I0165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On Signaling of Several Syntax Elements in Slice Header</a:t>
            </a:r>
            <a:endParaRPr lang="en-US" altLang="zh-TW" dirty="0" smtClean="0"/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JCTVC-I0165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Xun Guo  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9th Meeting in Geneva, CH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/>
              <a:t>Apr.27-May 7, 2012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sz="1800" dirty="0" smtClean="0"/>
              <a:t>Jicheng An, Xun Guo, </a:t>
            </a:r>
            <a:r>
              <a:rPr lang="en-US" altLang="zh-TW" sz="1800" dirty="0" err="1" smtClean="0"/>
              <a:t>Chih</a:t>
            </a:r>
            <a:r>
              <a:rPr lang="en-US" altLang="zh-TW" sz="1800" dirty="0" smtClean="0"/>
              <a:t>-Wei Hsu, 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 and Shawmin Lei</a:t>
            </a:r>
          </a:p>
          <a:p>
            <a:pPr eaLnBrk="1" hangingPunct="1"/>
            <a:r>
              <a:rPr lang="en-US" altLang="zh-TW" sz="1800" dirty="0" err="1" smtClean="0"/>
              <a:t>MediaTek</a:t>
            </a:r>
            <a:r>
              <a:rPr lang="en-US" altLang="zh-TW" sz="1800" dirty="0" smtClean="0"/>
              <a:t> Inc.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/>
          <a:lstStyle/>
          <a:p>
            <a:r>
              <a:rPr lang="en-US" altLang="zh-TW" dirty="0" smtClean="0"/>
              <a:t>Some changes are proposed to be added on top of </a:t>
            </a:r>
            <a:r>
              <a:rPr lang="en-US" altLang="zh-TW" b="1" dirty="0" err="1" smtClean="0"/>
              <a:t>aps_id</a:t>
            </a:r>
            <a:r>
              <a:rPr lang="en-US" altLang="zh-TW" dirty="0" smtClean="0"/>
              <a:t> and </a:t>
            </a:r>
            <a:r>
              <a:rPr lang="en-US" altLang="zh-TW" b="1" dirty="0" err="1" smtClean="0"/>
              <a:t>inherit_dbl_params_from_aps_flag</a:t>
            </a:r>
            <a:endParaRPr lang="en-US" altLang="zh-TW" b="1" dirty="0" smtClean="0"/>
          </a:p>
          <a:p>
            <a:r>
              <a:rPr lang="en-US" altLang="zh-TW" b="1" dirty="0" err="1" smtClean="0"/>
              <a:t>aps_id</a:t>
            </a:r>
            <a:endParaRPr lang="en-US" altLang="zh-TW" b="1" dirty="0" smtClean="0"/>
          </a:p>
          <a:p>
            <a:pPr lvl="1"/>
            <a:r>
              <a:rPr lang="en-US" altLang="zh-TW" dirty="0" smtClean="0"/>
              <a:t>The conditions are revised by considering some related syntax elements to save some bits</a:t>
            </a:r>
            <a:r>
              <a:rPr lang="en-US" altLang="zh-TW" b="1" dirty="0" smtClean="0"/>
              <a:t> </a:t>
            </a:r>
          </a:p>
          <a:p>
            <a:r>
              <a:rPr lang="en-US" b="1" dirty="0" err="1" smtClean="0"/>
              <a:t>inherit_dbl_params_from_aps_flag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One constrain is proposed to be added in the </a:t>
            </a:r>
            <a:r>
              <a:rPr lang="en-US" altLang="zh-TW" dirty="0" err="1" smtClean="0"/>
              <a:t>sematics</a:t>
            </a:r>
            <a:endParaRPr lang="zh-TW" altLang="en-US" dirty="0" smtClean="0"/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8828C-E13C-43D1-8550-0EFAE0C503EA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Summary</a:t>
            </a:r>
            <a:endParaRPr lang="en-US" altLang="zh-TW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aps_id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Some other related syntax elements should also be considered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APS ID in Slice Header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57290" y="1714488"/>
          <a:ext cx="6400827" cy="1524008"/>
        </p:xfrm>
        <a:graphic>
          <a:graphicData uri="http://schemas.openxmlformats.org/drawingml/2006/table">
            <a:tbl>
              <a:tblPr/>
              <a:tblGrid>
                <a:gridCol w="5524843"/>
                <a:gridCol w="875984"/>
              </a:tblGrid>
              <a:tr h="12192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600" kern="100" dirty="0" err="1">
                          <a:latin typeface="Times New Roman"/>
                          <a:ea typeface="Times New Roman"/>
                          <a:cs typeface="Times New Roman"/>
                        </a:rPr>
                        <a:t>scaling_list_enable_flag</a:t>
                      </a: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 | | </a:t>
                      </a:r>
                      <a:b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kern="100" dirty="0" err="1">
                          <a:latin typeface="Times New Roman"/>
                          <a:ea typeface="Times New Roman"/>
                          <a:cs typeface="Times New Roman"/>
                        </a:rPr>
                        <a:t>deblocking_filter_in_aps_enabled_flag</a:t>
                      </a: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 | | </a:t>
                      </a:r>
                      <a:b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			( </a:t>
                      </a:r>
                      <a:r>
                        <a:rPr lang="en-GB" sz="1600" kern="100" dirty="0" err="1">
                          <a:latin typeface="Times New Roman"/>
                          <a:ea typeface="Times New Roman"/>
                          <a:cs typeface="Times New Roman"/>
                        </a:rPr>
                        <a:t>sample_adaptive_offset_enabled_flag</a:t>
                      </a: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 &amp;&amp; !</a:t>
                      </a:r>
                      <a:r>
                        <a:rPr lang="en-GB" sz="1600" kern="100" dirty="0" err="1">
                          <a:latin typeface="Times New Roman"/>
                          <a:ea typeface="Times New Roman"/>
                          <a:cs typeface="Times New Roman"/>
                        </a:rPr>
                        <a:t>slice_sao_interleaving_flag</a:t>
                      </a: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 ) | | </a:t>
                      </a:r>
                      <a:b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kern="100" dirty="0" err="1">
                          <a:latin typeface="Times New Roman"/>
                          <a:ea typeface="Times New Roman"/>
                          <a:cs typeface="Times New Roman"/>
                        </a:rPr>
                        <a:t>adaptive_loop_filter_enabled_flag</a:t>
                      </a:r>
                      <a:r>
                        <a:rPr lang="en-GB" sz="1600" kern="100" dirty="0">
                          <a:latin typeface="Times New Roman"/>
                          <a:ea typeface="Times New Roman"/>
                          <a:cs typeface="Times New Roman"/>
                        </a:rPr>
                        <a:t> )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aps_id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(v)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/>
              <a:t>deblocking_filter_control_present_flag</a:t>
            </a:r>
            <a:r>
              <a:rPr lang="en-GB" b="1" dirty="0" smtClean="0"/>
              <a:t> (PPS)</a:t>
            </a:r>
          </a:p>
          <a:p>
            <a:pPr lvl="1"/>
            <a:r>
              <a:rPr lang="en-GB" dirty="0" smtClean="0"/>
              <a:t>If 0, inferred </a:t>
            </a:r>
            <a:r>
              <a:rPr lang="en-GB" dirty="0" err="1" smtClean="0"/>
              <a:t>deblocking</a:t>
            </a:r>
            <a:r>
              <a:rPr lang="en-GB" dirty="0" smtClean="0"/>
              <a:t> parameters are used rather than APS</a:t>
            </a:r>
          </a:p>
          <a:p>
            <a:r>
              <a:rPr lang="en-GB" b="1" dirty="0" err="1" smtClean="0"/>
              <a:t>slice_sample_adaptive_offset_flag</a:t>
            </a:r>
            <a:r>
              <a:rPr lang="en-GB" b="1" dirty="0" smtClean="0"/>
              <a:t> (Slice header)</a:t>
            </a:r>
          </a:p>
          <a:p>
            <a:pPr lvl="1"/>
            <a:r>
              <a:rPr lang="en-GB" dirty="0" smtClean="0"/>
              <a:t>If 0, SAO is off for current slice</a:t>
            </a:r>
          </a:p>
          <a:p>
            <a:r>
              <a:rPr lang="en-GB" b="1" dirty="0" err="1" smtClean="0"/>
              <a:t>alf_coef_in_slice_flag</a:t>
            </a:r>
            <a:r>
              <a:rPr lang="en-GB" b="1" dirty="0" smtClean="0"/>
              <a:t> (SPS)</a:t>
            </a:r>
          </a:p>
          <a:p>
            <a:pPr lvl="1"/>
            <a:r>
              <a:rPr lang="en-US" dirty="0" smtClean="0"/>
              <a:t>If 0, ALF coefficients in slice header are used rather than APS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2976" y="4000504"/>
          <a:ext cx="7139014" cy="1968508"/>
        </p:xfrm>
        <a:graphic>
          <a:graphicData uri="http://schemas.openxmlformats.org/drawingml/2006/table">
            <a:tbl>
              <a:tblPr/>
              <a:tblGrid>
                <a:gridCol w="5828351"/>
                <a:gridCol w="1310663"/>
              </a:tblGrid>
              <a:tr h="147638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		if( </a:t>
                      </a: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scaling_list_enable_flag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| | (</a:t>
                      </a: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deblocking_filter_in_aps_enabled_flag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&amp;&amp;            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deblocking_filter_control_present_flag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) | | ( </a:t>
                      </a: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sample_adaptive_offset_enabled_flag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&amp;&amp;! </a:t>
                      </a: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slice_sao_interleaving_flag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&amp;&amp; 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slice_sample_adaptive_offset_flag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) | | (</a:t>
                      </a: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adaptive_loop_filter_enabled_flag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&amp;&amp; !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alf_coef_in_slice_flag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 )  ) 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12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GB" sz="1600" b="1">
                          <a:latin typeface="Times New Roman"/>
                          <a:ea typeface="宋体"/>
                          <a:cs typeface="Times New Roman"/>
                        </a:rPr>
                        <a:t>aps_id</a:t>
                      </a:r>
                      <a:r>
                        <a:rPr lang="en-GB" sz="1600"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endParaRPr lang="en-US" sz="16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GB" sz="1600" dirty="0">
                          <a:latin typeface="Times New Roman"/>
                          <a:ea typeface="宋体"/>
                          <a:cs typeface="Times New Roman"/>
                        </a:rPr>
                        <a:t>(v) </a:t>
                      </a:r>
                      <a:endParaRPr lang="en-US" sz="16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inherit_dbl_params_from_aps_flag</a:t>
            </a:r>
            <a:endParaRPr lang="en-US" dirty="0" smtClean="0"/>
          </a:p>
          <a:p>
            <a:pPr lvl="1"/>
            <a:r>
              <a:rPr lang="en-US" dirty="0" smtClean="0"/>
              <a:t>Indicate if the </a:t>
            </a:r>
            <a:r>
              <a:rPr lang="en-US" dirty="0" err="1" smtClean="0"/>
              <a:t>deblocking</a:t>
            </a:r>
            <a:r>
              <a:rPr lang="en-US" dirty="0" smtClean="0"/>
              <a:t> parameters from APS shall be used for the current slice</a:t>
            </a:r>
          </a:p>
          <a:p>
            <a:r>
              <a:rPr lang="en-GB" b="1" dirty="0" err="1" smtClean="0"/>
              <a:t>aps_deblocking_filter_flag</a:t>
            </a:r>
            <a:endParaRPr lang="en-US" dirty="0" smtClean="0"/>
          </a:p>
          <a:p>
            <a:pPr lvl="1"/>
            <a:r>
              <a:rPr lang="en-US" dirty="0" smtClean="0"/>
              <a:t>Indicate if the </a:t>
            </a:r>
            <a:r>
              <a:rPr lang="en-US" dirty="0" err="1" smtClean="0"/>
              <a:t>deblocking</a:t>
            </a:r>
            <a:r>
              <a:rPr lang="en-US" dirty="0" smtClean="0"/>
              <a:t> parameters are present in APS</a:t>
            </a:r>
          </a:p>
          <a:p>
            <a:r>
              <a:rPr lang="en-US" dirty="0" smtClean="0"/>
              <a:t>Contradictory case</a:t>
            </a:r>
          </a:p>
          <a:p>
            <a:pPr lvl="1"/>
            <a:r>
              <a:rPr lang="en-GB" b="1" dirty="0" err="1" smtClean="0"/>
              <a:t>aps_deblocking_filter_flag</a:t>
            </a:r>
            <a:r>
              <a:rPr lang="en-GB" b="1" dirty="0" smtClean="0"/>
              <a:t> </a:t>
            </a:r>
            <a:r>
              <a:rPr lang="en-GB" dirty="0" smtClean="0"/>
              <a:t>= 0</a:t>
            </a:r>
          </a:p>
          <a:p>
            <a:pPr lvl="1"/>
            <a:r>
              <a:rPr lang="en-US" b="1" dirty="0" err="1" smtClean="0"/>
              <a:t>inherit_dbl_params_from_aps_flag</a:t>
            </a:r>
            <a:r>
              <a:rPr lang="en-US" b="1" dirty="0" smtClean="0"/>
              <a:t> </a:t>
            </a:r>
            <a:r>
              <a:rPr lang="en-US" dirty="0" smtClean="0"/>
              <a:t>= 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Solution</a:t>
            </a:r>
            <a:r>
              <a:rPr lang="en-US" dirty="0" smtClean="0"/>
              <a:t> – adding constrain</a:t>
            </a:r>
          </a:p>
          <a:p>
            <a:pPr lvl="1"/>
            <a:r>
              <a:rPr lang="en-US" dirty="0" smtClean="0"/>
              <a:t>It is a requirement of the </a:t>
            </a:r>
            <a:r>
              <a:rPr lang="en-US" dirty="0" err="1" smtClean="0"/>
              <a:t>bitstream</a:t>
            </a:r>
            <a:r>
              <a:rPr lang="en-US" dirty="0" smtClean="0"/>
              <a:t> that if there is an active APS and the value of </a:t>
            </a:r>
            <a:r>
              <a:rPr lang="en-GB" dirty="0" err="1" smtClean="0"/>
              <a:t>aps_deblocking_filter_flag</a:t>
            </a:r>
            <a:r>
              <a:rPr lang="en-GB" dirty="0" smtClean="0"/>
              <a:t> </a:t>
            </a:r>
            <a:r>
              <a:rPr lang="en-US" dirty="0" smtClean="0"/>
              <a:t>is 0, then the value of </a:t>
            </a:r>
            <a:r>
              <a:rPr lang="en-GB" dirty="0" err="1" smtClean="0"/>
              <a:t>inherit_dbl_from_aps_params_flag</a:t>
            </a:r>
            <a:r>
              <a:rPr lang="en-GB" dirty="0" smtClean="0"/>
              <a:t> shall be 0.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 smtClean="0"/>
              <a:t>Inherit Flag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13258</TotalTime>
  <Words>256</Words>
  <Application>Microsoft Office PowerPoint</Application>
  <PresentationFormat>On-screen Show (4:3)</PresentationFormat>
  <Paragraphs>56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Corporate ppt templatel_Confidential A</vt:lpstr>
      <vt:lpstr>On Signaling of Several Syntax Elements in Slice Header</vt:lpstr>
      <vt:lpstr>Summary</vt:lpstr>
      <vt:lpstr>APS ID in Slice Header</vt:lpstr>
      <vt:lpstr>Proposed Changes</vt:lpstr>
      <vt:lpstr>Deblocking Inherit Flag </vt:lpstr>
      <vt:lpstr>Slide 5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xun guo</cp:lastModifiedBy>
  <cp:revision>1639</cp:revision>
  <dcterms:created xsi:type="dcterms:W3CDTF">2008-02-20T09:40:59Z</dcterms:created>
  <dcterms:modified xsi:type="dcterms:W3CDTF">2012-04-28T16:46:48Z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511758659</vt:i4>
  </property>
  <property fmtid="{D5CDD505-2E9C-101B-9397-08002B2CF9AE}" pid="3" name="_NewReviewCycle">
    <vt:lpwstr/>
  </property>
  <property fmtid="{D5CDD505-2E9C-101B-9397-08002B2CF9AE}" pid="4" name="_EmailSubject">
    <vt:lpwstr>I0166</vt:lpwstr>
  </property>
  <property fmtid="{D5CDD505-2E9C-101B-9397-08002B2CF9AE}" pid="5" name="_AuthorEmail">
    <vt:lpwstr>Mei.Guo@mediatek.com</vt:lpwstr>
  </property>
  <property fmtid="{D5CDD505-2E9C-101B-9397-08002B2CF9AE}" pid="6" name="_AuthorEmailDisplayName">
    <vt:lpwstr>Mei Guo (国玫)</vt:lpwstr>
  </property>
  <property fmtid="{D5CDD505-2E9C-101B-9397-08002B2CF9AE}" pid="7" name="_PreviousAdHocReviewCycleID">
    <vt:i4>1405964661</vt:i4>
  </property>
</Properties>
</file>