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7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0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2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5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5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4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1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2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0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BDDC4-9A19-459A-96B3-7FAA5C82A366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732E9-208E-43B2-9A41-0F362540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6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CE1, Test2.2: Reduced number of edge offsets per LCU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ko-KR" u="sng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Elena </a:t>
            </a:r>
            <a:r>
              <a:rPr lang="en-US" altLang="ko-KR" u="sng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Alshina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, Alexander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Alshin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JeongHoon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 Park</a:t>
            </a:r>
            <a:b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</a:br>
            <a:r>
              <a:rPr lang="en-US" altLang="ko-KR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Samsung Electronics </a:t>
            </a:r>
            <a:r>
              <a:rPr lang="en-GB" altLang="ko-KR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Co., Ltd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/>
            </a:r>
            <a:b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</a:b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In Suk Chong, Marta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Karczewicz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/>
            </a:r>
            <a:b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</a:b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Qualcomm </a:t>
            </a:r>
          </a:p>
          <a:p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Chih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-Ming Fu, Yu-Wen Huang,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Shawmin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 Lei</a:t>
            </a:r>
            <a:br>
              <a:rPr lang="en-US" dirty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</a:b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MediaTek</a:t>
            </a:r>
            <a:endParaRPr lang="en-US" altLang="ko-KR" dirty="0">
              <a:solidFill>
                <a:srgbClr val="000000"/>
              </a:solidFill>
              <a:latin typeface="Times New Roman" pitchFamily="18" charset="0"/>
              <a:ea typeface="바탕체" pitchFamily="49" charset="-127"/>
            </a:endParaRPr>
          </a:p>
          <a:p>
            <a:pPr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바탕체" pitchFamily="49" charset="-127"/>
            </a:endParaRPr>
          </a:p>
          <a:p>
            <a:pPr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ea typeface="바탕체" pitchFamily="49" charset="-127"/>
              </a:rPr>
              <a:t>April. XX, 2012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27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changes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00681"/>
              </p:ext>
            </p:extLst>
          </p:nvPr>
        </p:nvGraphicFramePr>
        <p:xfrm>
          <a:off x="467544" y="1412776"/>
          <a:ext cx="8064896" cy="5080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14930"/>
                <a:gridCol w="1149966"/>
              </a:tblGrid>
              <a:tr h="226825"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7.3.4.2.  Sample adaptive offset 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CABAC</a:t>
                      </a:r>
                      <a:r>
                        <a:rPr lang="x-none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 syntax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sao_offset_cabac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(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,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,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) {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Descriptor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sao_type_idx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ae(v)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if( </a:t>
                      </a:r>
                      <a:r>
                        <a:rPr lang="en-GB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sao_type_idx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 = =4 ) {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	</a:t>
                      </a:r>
                      <a:r>
                        <a:rPr lang="en-GB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sao_band_position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u(5)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	for( 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 = 0; 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 &lt; 4; 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++ )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 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se(v)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} else if( 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sao_type_idx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 != 0 ){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 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][ 0]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ae(v)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             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][ 0]++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            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][ 1] = 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][ 0]&gt;&gt;1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             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][ 2]= 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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(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][ 0]&gt;&gt;1)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              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][ 3]= 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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 </a:t>
                      </a:r>
                      <a:r>
                        <a:rPr lang="en-GB" sz="1600" b="1" dirty="0" err="1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][ 0]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][ 1 ]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ae(v)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strike="sngStrike" dirty="0" err="1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b="1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][ 2]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ae(v)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strike="sngStrike" dirty="0" err="1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b="1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][ 3 ]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ae(v)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666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strike="sngStrike" dirty="0" err="1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b="1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][ 2] = 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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b="1" strike="sngStrike" dirty="0" err="1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b="1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][ 2]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			</a:t>
                      </a:r>
                      <a:r>
                        <a:rPr lang="en-GB" sz="1600" b="1" strike="sngStrike" dirty="0" err="1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b="1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][ 3] = 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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b="1" strike="sngStrike" dirty="0" err="1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sao_offset</a:t>
                      </a:r>
                      <a:r>
                        <a:rPr lang="en-GB" sz="1600" b="1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GB" sz="1600" strike="sngStrike" dirty="0" smtClean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[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cIdx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rx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ry</a:t>
                      </a:r>
                      <a:r>
                        <a:rPr lang="en-GB" sz="1600" strike="sngStrike" dirty="0">
                          <a:effectLst/>
                          <a:highlight>
                            <a:srgbClr val="C0C0C0"/>
                          </a:highlight>
                          <a:latin typeface="Cambria Math" pitchFamily="18" charset="0"/>
                          <a:ea typeface="Cambria Math" pitchFamily="18" charset="0"/>
                        </a:rPr>
                        <a:t> ][ 3]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	}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  <a:tr h="2268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}</a:t>
                      </a: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124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7590740"/>
              </p:ext>
            </p:extLst>
          </p:nvPr>
        </p:nvGraphicFramePr>
        <p:xfrm>
          <a:off x="755576" y="1988840"/>
          <a:ext cx="7344821" cy="1296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8505"/>
                <a:gridCol w="1049386"/>
                <a:gridCol w="1049386"/>
                <a:gridCol w="1049386"/>
                <a:gridCol w="1049386"/>
                <a:gridCol w="1049386"/>
                <a:gridCol w="1049386"/>
              </a:tblGrid>
              <a:tr h="24997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LCU size</a:t>
                      </a:r>
                    </a:p>
                  </a:txBody>
                  <a:tcPr marL="38057" marR="38057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 EO per LCU</a:t>
                      </a:r>
                    </a:p>
                  </a:txBody>
                  <a:tcPr marL="38057" marR="3805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 EOs per LCU</a:t>
                      </a:r>
                    </a:p>
                  </a:txBody>
                  <a:tcPr marL="38057" marR="3805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2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Y, BD-rate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U, BD-rate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V, BD-rate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Y, BD-rate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U, BD-rate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V, BD-rate</a:t>
                      </a:r>
                    </a:p>
                  </a:txBody>
                  <a:tcPr marL="38057" marR="38057" marT="0" marB="0"/>
                </a:tc>
              </a:tr>
              <a:tr h="24997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64x64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0.7%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0.8%</a:t>
                      </a:r>
                    </a:p>
                  </a:txBody>
                  <a:tcPr marL="38057" marR="38057" marT="0" marB="0"/>
                </a:tc>
              </a:tr>
              <a:tr h="24997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32x32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38057" marR="38057" marT="0" marB="0"/>
                </a:tc>
              </a:tr>
              <a:tr h="24997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16x16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38057" marR="3805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38057" marR="38057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59346"/>
              </p:ext>
            </p:extLst>
          </p:nvPr>
        </p:nvGraphicFramePr>
        <p:xfrm>
          <a:off x="899592" y="4005064"/>
          <a:ext cx="7200802" cy="1368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7948"/>
                <a:gridCol w="1028809"/>
                <a:gridCol w="1028809"/>
                <a:gridCol w="1028809"/>
                <a:gridCol w="1028809"/>
                <a:gridCol w="1028809"/>
                <a:gridCol w="1028809"/>
              </a:tblGrid>
              <a:tr h="273630">
                <a:tc rowSpan="2"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LCU size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 EO per LCU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2 EOs per LCU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Y, BD-rate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U, BD-rate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V, BD-rate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Y, BD-rate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U, BD-rate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V, BD-rate</a:t>
                      </a: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64x64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0.7%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0.8%</a:t>
                      </a: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32x32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16x16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-0.2%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1516142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Including class 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3563724"/>
            <a:ext cx="172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Excluding class F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6714" y="5877272"/>
            <a:ext cx="3694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Anchor is CE1 s/w</a:t>
            </a:r>
          </a:p>
          <a:p>
            <a:r>
              <a:rPr lang="en-US" dirty="0" smtClean="0"/>
              <a:t>8 tests: Intra, RA, LD, LDP  main/HE10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76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238</Words>
  <Application>Microsoft Office PowerPoint</Application>
  <PresentationFormat>On-screen Show (4:3)</PresentationFormat>
  <Paragraphs>108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CE1, Test2.2: Reduced number of edge offsets per LCU</vt:lpstr>
      <vt:lpstr>Specification changes</vt:lpstr>
      <vt:lpstr>Test results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CE1, Test2.2: Reduced number of edge offsets per LCU</dc:title>
  <dc:creator>Lena</dc:creator>
  <cp:lastModifiedBy>Lena</cp:lastModifiedBy>
  <cp:revision>3</cp:revision>
  <dcterms:created xsi:type="dcterms:W3CDTF">2012-04-27T16:42:58Z</dcterms:created>
  <dcterms:modified xsi:type="dcterms:W3CDTF">2012-04-27T17:00:53Z</dcterms:modified>
</cp:coreProperties>
</file>