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74" r:id="rId4"/>
    <p:sldId id="276" r:id="rId5"/>
    <p:sldId id="278" r:id="rId6"/>
    <p:sldId id="273" r:id="rId7"/>
    <p:sldId id="279" r:id="rId8"/>
    <p:sldId id="262" r:id="rId9"/>
    <p:sldId id="280" r:id="rId10"/>
    <p:sldId id="281" r:id="rId11"/>
    <p:sldId id="282" r:id="rId1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D316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6" d="100"/>
          <a:sy n="86" d="100"/>
        </p:scale>
        <p:origin x="-906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2012-04-28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2012-04-28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2012-04-28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2012-04-28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2012-04-28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2012-04-28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3CCC3-AF5C-4E0C-9846-305EFF35559F}" type="datetimeFigureOut">
              <a:rPr lang="ko-KR" altLang="en-US" smtClean="0"/>
              <a:pPr/>
              <a:t>2012-04-28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357158" y="1643050"/>
            <a:ext cx="8501122" cy="1470025"/>
          </a:xfrm>
        </p:spPr>
        <p:txBody>
          <a:bodyPr>
            <a:noAutofit/>
          </a:bodyPr>
          <a:lstStyle/>
          <a:p>
            <a:r>
              <a:rPr lang="en-US" altLang="ko-KR" sz="3200" b="1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CBF coding without derivation process</a:t>
            </a:r>
            <a:endParaRPr lang="ko-KR" altLang="en-US" sz="32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28728" y="4729134"/>
            <a:ext cx="6400800" cy="500066"/>
          </a:xfrm>
        </p:spPr>
        <p:txBody>
          <a:bodyPr>
            <a:noAutofit/>
          </a:bodyPr>
          <a:lstStyle/>
          <a:p>
            <a:r>
              <a:rPr lang="en-US" altLang="ko-KR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cs typeface="Tahoma" pitchFamily="34" charset="0"/>
              </a:rPr>
              <a:t>J. Kim</a:t>
            </a:r>
            <a:endParaRPr lang="ko-KR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00364" y="3943316"/>
            <a:ext cx="30003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 smtClean="0">
                <a:latin typeface="Tahoma" pitchFamily="34" charset="0"/>
                <a:cs typeface="Tahoma" pitchFamily="34" charset="0"/>
              </a:rPr>
              <a:t>JCTVC-I0152</a:t>
            </a:r>
            <a:endParaRPr lang="ko-KR" altLang="en-US" sz="3200" b="1" dirty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7" name="그림 5" descr="백색바탕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5786454"/>
            <a:ext cx="1928826" cy="96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Experimental Results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663497" y="5877272"/>
            <a:ext cx="40687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&lt; BD rate when the proposed method applied to </a:t>
            </a:r>
            <a:r>
              <a:rPr lang="en-US" altLang="ko-KR" sz="1000" dirty="0" err="1" smtClean="0"/>
              <a:t>chroma</a:t>
            </a:r>
            <a:r>
              <a:rPr lang="en-US" altLang="ko-KR" sz="1000" dirty="0" smtClean="0"/>
              <a:t> blocks&gt;</a:t>
            </a:r>
            <a:endParaRPr lang="ko-KR" altLang="en-US" sz="1000" dirty="0"/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2555776" y="980732"/>
          <a:ext cx="4176463" cy="4776980"/>
        </p:xfrm>
        <a:graphic>
          <a:graphicData uri="http://schemas.openxmlformats.org/drawingml/2006/table">
            <a:tbl>
              <a:tblPr/>
              <a:tblGrid>
                <a:gridCol w="835530"/>
                <a:gridCol w="562752"/>
                <a:gridCol w="562752"/>
                <a:gridCol w="562752"/>
                <a:gridCol w="527173"/>
                <a:gridCol w="562752"/>
                <a:gridCol w="562752"/>
              </a:tblGrid>
              <a:tr h="125710">
                <a:tc>
                  <a:txBody>
                    <a:bodyPr/>
                    <a:lstStyle/>
                    <a:p>
                      <a:endParaRPr lang="ko-KR" sz="700" dirty="0">
                        <a:latin typeface="Times New Roman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All Intra Main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All Intra HE10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5710">
                <a:tc>
                  <a:txBody>
                    <a:bodyPr/>
                    <a:lstStyle/>
                    <a:p>
                      <a:endParaRPr lang="ko-KR" sz="700" dirty="0">
                        <a:latin typeface="Times New Roman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Y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U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V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Y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U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V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71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A</a:t>
                      </a:r>
                      <a:endParaRPr lang="ko-KR" sz="700" dirty="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0.04%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-0.20%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-0.21%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0.04%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-0.20%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-0.25%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571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B</a:t>
                      </a:r>
                      <a:endParaRPr lang="ko-KR" sz="700" dirty="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0.05%</a:t>
                      </a:r>
                      <a:endParaRPr lang="ko-KR" sz="700" dirty="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-0.27%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-0.32%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0.05%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-0.29%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-0.38%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71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C</a:t>
                      </a:r>
                      <a:endParaRPr lang="ko-KR" sz="700" dirty="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0.05%</a:t>
                      </a:r>
                      <a:endParaRPr lang="ko-KR" sz="700" dirty="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-0.26%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-0.24%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0.05%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-0.25%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-0.25%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71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D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0.03%</a:t>
                      </a:r>
                      <a:endParaRPr lang="ko-KR" sz="700" dirty="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-0.14%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-0.16%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0.03%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-0.17%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-0.11%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71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E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0.07%</a:t>
                      </a:r>
                      <a:endParaRPr lang="ko-KR" sz="700" dirty="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-0.32%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-0.38%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0.07%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-0.36%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-0.30%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71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Overall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0.05%</a:t>
                      </a:r>
                      <a:endParaRPr lang="ko-KR" sz="700" dirty="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-0.24%</a:t>
                      </a:r>
                      <a:endParaRPr lang="ko-KR" sz="700" dirty="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-0.26%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0.05%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-0.25%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-0.26%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571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dirty="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0.05%</a:t>
                      </a:r>
                      <a:endParaRPr lang="ko-KR" sz="700" dirty="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dirty="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-0.23%</a:t>
                      </a:r>
                      <a:endParaRPr lang="ko-KR" sz="700" dirty="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-0.25%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0.05%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-0.24%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-0.25%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71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F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0.05%</a:t>
                      </a:r>
                      <a:endParaRPr lang="ko-KR" sz="700" dirty="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-0.18%</a:t>
                      </a:r>
                      <a:endParaRPr lang="ko-KR" sz="700" dirty="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-0.14%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0.04%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-0.24%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-0.18%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71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Enc Time[%]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100%</a:t>
                      </a:r>
                      <a:endParaRPr lang="ko-KR" sz="700" dirty="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100%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571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Dec Time[%]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100%</a:t>
                      </a:r>
                      <a:endParaRPr lang="ko-KR" sz="700" dirty="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100%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5710">
                <a:tc>
                  <a:txBody>
                    <a:bodyPr/>
                    <a:lstStyle/>
                    <a:p>
                      <a:endParaRPr lang="ko-KR" sz="700">
                        <a:latin typeface="Times New Roman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700">
                        <a:latin typeface="Times New Roman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700">
                        <a:latin typeface="Times New Roman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700" dirty="0">
                        <a:latin typeface="Times New Roman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700">
                        <a:latin typeface="Times New Roman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700">
                        <a:latin typeface="Times New Roman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700">
                        <a:latin typeface="Times New Roman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710">
                <a:tc>
                  <a:txBody>
                    <a:bodyPr/>
                    <a:lstStyle/>
                    <a:p>
                      <a:endParaRPr lang="ko-KR" sz="700">
                        <a:latin typeface="Times New Roman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Random Access Main</a:t>
                      </a:r>
                      <a:endParaRPr lang="ko-KR" sz="700" dirty="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Random Access HE10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5710">
                <a:tc>
                  <a:txBody>
                    <a:bodyPr/>
                    <a:lstStyle/>
                    <a:p>
                      <a:endParaRPr lang="ko-KR" sz="700">
                        <a:latin typeface="Times New Roman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Y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U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V</a:t>
                      </a:r>
                      <a:endParaRPr lang="ko-KR" sz="700" dirty="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Y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U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V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71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A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0.05%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-0.21%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-0.22%</a:t>
                      </a:r>
                      <a:endParaRPr lang="ko-KR" sz="700" dirty="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0.07%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-0.42%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-0.09%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571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B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0.02%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-0.42%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-0.44%</a:t>
                      </a:r>
                      <a:endParaRPr lang="ko-KR" sz="700" dirty="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0.05%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-0.33%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-0.44%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71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C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0.04%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-0.26%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-0.24%</a:t>
                      </a:r>
                      <a:endParaRPr lang="ko-KR" sz="700" dirty="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0.07%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-0.41%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-0.36%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71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D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-0.02%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-0.02%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-0.27%</a:t>
                      </a:r>
                      <a:endParaRPr lang="ko-KR" sz="700" dirty="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0.01%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-0.33%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-0.23%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71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E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700">
                        <a:latin typeface="Times New Roman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7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700" dirty="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700">
                        <a:latin typeface="Times New Roman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71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Overall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0.02%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-0.24%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-0.30%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0.05%</a:t>
                      </a:r>
                      <a:endParaRPr lang="ko-KR" sz="700" dirty="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-0.37%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-0.29%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571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0.03%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-0.24%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-0.31%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dirty="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0.05%</a:t>
                      </a:r>
                      <a:endParaRPr lang="ko-KR" sz="700" dirty="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-0.36%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-0.32%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71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F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0.04%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-0.02%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-0.04%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0.05%</a:t>
                      </a:r>
                      <a:endParaRPr lang="ko-KR" sz="700" dirty="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-0.35%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-0.03%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71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Enc Time[%]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100%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100%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571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Dec Time[%]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101%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98%</a:t>
                      </a:r>
                      <a:endParaRPr lang="ko-KR" sz="700" dirty="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5710">
                <a:tc>
                  <a:txBody>
                    <a:bodyPr/>
                    <a:lstStyle/>
                    <a:p>
                      <a:endParaRPr lang="ko-KR" sz="700">
                        <a:latin typeface="Times New Roman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700">
                        <a:latin typeface="Times New Roman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700">
                        <a:latin typeface="Times New Roman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700">
                        <a:latin typeface="Times New Roman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700" dirty="0">
                        <a:latin typeface="Times New Roman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700">
                        <a:latin typeface="Times New Roman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700" dirty="0">
                        <a:latin typeface="Times New Roman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710">
                <a:tc>
                  <a:txBody>
                    <a:bodyPr/>
                    <a:lstStyle/>
                    <a:p>
                      <a:endParaRPr lang="ko-KR" sz="700">
                        <a:latin typeface="Times New Roman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Low delay B Main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Low delay B HE10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5710">
                <a:tc>
                  <a:txBody>
                    <a:bodyPr/>
                    <a:lstStyle/>
                    <a:p>
                      <a:endParaRPr lang="ko-KR" sz="700">
                        <a:latin typeface="Times New Roman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Y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U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V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Y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U</a:t>
                      </a:r>
                      <a:endParaRPr lang="ko-KR" sz="700" dirty="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V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71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A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7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700" dirty="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571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B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0.04%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-0.17%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-0.04%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0.08%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-0.19%</a:t>
                      </a:r>
                      <a:endParaRPr lang="ko-KR" sz="700" dirty="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-0.66%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71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C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0.05%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-0.59%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-0.28%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0.06%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-0.37%</a:t>
                      </a:r>
                      <a:endParaRPr lang="ko-KR" sz="700" dirty="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-0.28%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71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D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0.05%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0.07%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-0.78%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0.05%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0.01%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0.17%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71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E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0.17%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-0.15%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-0.03%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0.06%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-0.30%</a:t>
                      </a:r>
                      <a:endParaRPr lang="ko-KR" sz="700" dirty="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-0.38%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71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Overall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0.06%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-0.20%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-0.27%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0.06%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-0.21%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-0.31%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571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0.06%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-0.15%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-0.28%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0.06%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-0.21%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dirty="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-0.22%</a:t>
                      </a:r>
                      <a:endParaRPr lang="ko-KR" sz="700" dirty="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71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F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-0.10%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-0.20%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-0.26%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0.09%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-1.21%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0.55%</a:t>
                      </a:r>
                      <a:endParaRPr lang="ko-KR" sz="700" dirty="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71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Enc Time[%]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100%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100%</a:t>
                      </a:r>
                      <a:endParaRPr lang="ko-KR" sz="700" dirty="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571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Dec Time[%]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101%</a:t>
                      </a:r>
                      <a:endParaRPr lang="ko-KR" sz="70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100%</a:t>
                      </a:r>
                      <a:endParaRPr lang="ko-KR" sz="700" dirty="0">
                        <a:latin typeface="Times New Roman"/>
                        <a:ea typeface="맑은 고딕"/>
                      </a:endParaRPr>
                    </a:p>
                  </a:txBody>
                  <a:tcPr marL="42916" marR="429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Conclusion\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r>
              <a:rPr lang="en-US" altLang="ko-KR" sz="2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We proposed </a:t>
            </a:r>
            <a:r>
              <a:rPr lang="en-US" altLang="ko-KR" sz="2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to code every CBFs</a:t>
            </a:r>
            <a:r>
              <a:rPr lang="ko-KR" altLang="en-US" sz="2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 </a:t>
            </a:r>
            <a:r>
              <a:rPr lang="en-US" altLang="ko-KR" sz="2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for every TUs without derivation for simple and clear implementation</a:t>
            </a:r>
            <a:endParaRPr lang="ko-KR" altLang="en-US" sz="2800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Introduction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196752"/>
            <a:ext cx="8219256" cy="5400600"/>
          </a:xfrm>
        </p:spPr>
        <p:txBody>
          <a:bodyPr>
            <a:normAutofit/>
          </a:bodyPr>
          <a:lstStyle/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Coded Block Flag</a:t>
            </a:r>
          </a:p>
          <a:p>
            <a:pPr lvl="1"/>
            <a:r>
              <a:rPr lang="en-US" altLang="ko-KR" dirty="0" smtClean="0">
                <a:latin typeface="Arial" pitchFamily="34" charset="0"/>
                <a:cs typeface="Arial" pitchFamily="34" charset="0"/>
              </a:rPr>
              <a:t>Indication of existence of non zero coefficients in a TU</a:t>
            </a:r>
          </a:p>
          <a:p>
            <a:pPr lvl="1"/>
            <a:r>
              <a:rPr lang="en-US" altLang="ko-KR" dirty="0" smtClean="0">
                <a:latin typeface="Arial" pitchFamily="34" charset="0"/>
                <a:cs typeface="Arial" pitchFamily="34" charset="0"/>
              </a:rPr>
              <a:t>Basically coded by every TU</a:t>
            </a:r>
          </a:p>
          <a:p>
            <a:pPr lvl="1"/>
            <a:r>
              <a:rPr lang="en-US" altLang="ko-KR" dirty="0" smtClean="0">
                <a:latin typeface="Arial" pitchFamily="34" charset="0"/>
                <a:cs typeface="Arial" pitchFamily="34" charset="0"/>
              </a:rPr>
              <a:t>Conditionally derived</a:t>
            </a:r>
            <a:endParaRPr lang="en-US" altLang="ko-KR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Introduction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196752"/>
            <a:ext cx="8219256" cy="1008112"/>
          </a:xfrm>
        </p:spPr>
        <p:txBody>
          <a:bodyPr>
            <a:normAutofit/>
          </a:bodyPr>
          <a:lstStyle/>
          <a:p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Conditions of derivation for </a:t>
            </a:r>
            <a:r>
              <a:rPr lang="en-US" altLang="ko-KR" sz="2800" dirty="0" err="1" smtClean="0">
                <a:latin typeface="Arial" pitchFamily="34" charset="0"/>
                <a:cs typeface="Arial" pitchFamily="34" charset="0"/>
              </a:rPr>
              <a:t>chroma</a:t>
            </a:r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 blocks : </a:t>
            </a:r>
            <a:r>
              <a:rPr lang="en-US" altLang="ko-KR" sz="2800" dirty="0" err="1" smtClean="0">
                <a:latin typeface="Arial" pitchFamily="34" charset="0"/>
                <a:cs typeface="Arial" pitchFamily="34" charset="0"/>
              </a:rPr>
              <a:t>chroma</a:t>
            </a:r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 CBF for a TU is derived as 1 when</a:t>
            </a:r>
          </a:p>
        </p:txBody>
      </p:sp>
      <p:sp>
        <p:nvSpPr>
          <p:cNvPr id="18" name="내용 개체 틀 4"/>
          <p:cNvSpPr txBox="1">
            <a:spLocks/>
          </p:cNvSpPr>
          <p:nvPr/>
        </p:nvSpPr>
        <p:spPr>
          <a:xfrm>
            <a:off x="467544" y="2392288"/>
            <a:ext cx="4038600" cy="24768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742950" marR="0" lvl="1" indent="-28575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Current TU size is less than maximum TU size</a:t>
            </a:r>
          </a:p>
          <a:p>
            <a:pPr marL="742950" marR="0" lvl="1" indent="-28575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Current TU is the last TU of four TUs in the same RQT</a:t>
            </a:r>
          </a:p>
          <a:p>
            <a:pPr marL="742950" marR="0" lvl="1" indent="-28575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CBFs of previous three TUs are all zero.</a:t>
            </a:r>
          </a:p>
        </p:txBody>
      </p:sp>
      <p:grpSp>
        <p:nvGrpSpPr>
          <p:cNvPr id="29" name="그룹 28"/>
          <p:cNvGrpSpPr/>
          <p:nvPr/>
        </p:nvGrpSpPr>
        <p:grpSpPr>
          <a:xfrm>
            <a:off x="5580112" y="2420888"/>
            <a:ext cx="3096344" cy="2546110"/>
            <a:chOff x="3707904" y="2999670"/>
            <a:chExt cx="3096344" cy="2546110"/>
          </a:xfrm>
        </p:grpSpPr>
        <p:sp>
          <p:nvSpPr>
            <p:cNvPr id="20" name="직사각형 19"/>
            <p:cNvSpPr/>
            <p:nvPr/>
          </p:nvSpPr>
          <p:spPr>
            <a:xfrm>
              <a:off x="3707904" y="2999670"/>
              <a:ext cx="1440000" cy="1440000"/>
            </a:xfrm>
            <a:prstGeom prst="rect">
              <a:avLst/>
            </a:prstGeom>
            <a:ln w="6350"/>
            <a:scene3d>
              <a:camera prst="isometricOffAxis2Top"/>
              <a:lightRig rig="threePt" dir="t"/>
            </a:scene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dirty="0" smtClean="0"/>
                <a:t>CBF(</a:t>
              </a:r>
              <a:r>
                <a:rPr lang="en-US" altLang="ko-KR" sz="1200" dirty="0" err="1" smtClean="0"/>
                <a:t>tr_detph</a:t>
              </a:r>
              <a:r>
                <a:rPr lang="en-US" altLang="ko-KR" sz="1200" dirty="0" smtClean="0"/>
                <a:t>)=1</a:t>
              </a:r>
              <a:endParaRPr lang="ko-KR" altLang="en-US" sz="12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608087" y="3581171"/>
              <a:ext cx="11961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dirty="0" err="1" smtClean="0"/>
                <a:t>Tr</a:t>
              </a:r>
              <a:r>
                <a:rPr lang="en-US" altLang="ko-KR" sz="1200" dirty="0" smtClean="0"/>
                <a:t> Depth : N-1</a:t>
              </a:r>
              <a:endParaRPr lang="ko-KR" altLang="en-US" sz="1200" dirty="0"/>
            </a:p>
          </p:txBody>
        </p:sp>
        <p:grpSp>
          <p:nvGrpSpPr>
            <p:cNvPr id="23" name="그룹 23"/>
            <p:cNvGrpSpPr/>
            <p:nvPr/>
          </p:nvGrpSpPr>
          <p:grpSpPr>
            <a:xfrm>
              <a:off x="3707904" y="4107352"/>
              <a:ext cx="1440000" cy="1438428"/>
              <a:chOff x="720000" y="3000372"/>
              <a:chExt cx="1440000" cy="1438428"/>
            </a:xfrm>
            <a:scene3d>
              <a:camera prst="isometricOffAxis2Top"/>
              <a:lightRig rig="threePt" dir="t"/>
            </a:scene3d>
          </p:grpSpPr>
          <p:sp>
            <p:nvSpPr>
              <p:cNvPr id="25" name="직사각형 24"/>
              <p:cNvSpPr/>
              <p:nvPr/>
            </p:nvSpPr>
            <p:spPr>
              <a:xfrm>
                <a:off x="720000" y="3000372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200" dirty="0" smtClean="0"/>
                  <a:t>CBF(</a:t>
                </a:r>
                <a:r>
                  <a:rPr lang="en-US" altLang="ko-KR" sz="1200" dirty="0" err="1" smtClean="0"/>
                  <a:t>tr_detph</a:t>
                </a:r>
                <a:r>
                  <a:rPr lang="en-US" altLang="ko-KR" sz="1200" dirty="0" smtClean="0"/>
                  <a:t>)=0</a:t>
                </a:r>
                <a:endParaRPr lang="ko-KR" altLang="en-US" sz="1200" dirty="0" smtClean="0"/>
              </a:p>
            </p:txBody>
          </p:sp>
          <p:sp>
            <p:nvSpPr>
              <p:cNvPr id="26" name="직사각형 25"/>
              <p:cNvSpPr/>
              <p:nvPr/>
            </p:nvSpPr>
            <p:spPr>
              <a:xfrm>
                <a:off x="1440000" y="3000372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200" dirty="0" smtClean="0"/>
                  <a:t>CBF(</a:t>
                </a:r>
                <a:r>
                  <a:rPr lang="en-US" altLang="ko-KR" sz="1200" dirty="0" err="1" smtClean="0"/>
                  <a:t>tr_detph</a:t>
                </a:r>
                <a:r>
                  <a:rPr lang="en-US" altLang="ko-KR" sz="1200" dirty="0" smtClean="0"/>
                  <a:t>)=0</a:t>
                </a:r>
                <a:endParaRPr lang="ko-KR" altLang="en-US" sz="1200" dirty="0" smtClean="0"/>
              </a:p>
            </p:txBody>
          </p:sp>
          <p:sp>
            <p:nvSpPr>
              <p:cNvPr id="27" name="직사각형 26"/>
              <p:cNvSpPr/>
              <p:nvPr/>
            </p:nvSpPr>
            <p:spPr>
              <a:xfrm>
                <a:off x="720000" y="3718800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200" dirty="0" smtClean="0"/>
                  <a:t>CBF(</a:t>
                </a:r>
                <a:r>
                  <a:rPr lang="en-US" altLang="ko-KR" sz="1200" dirty="0" err="1" smtClean="0"/>
                  <a:t>tr_detph</a:t>
                </a:r>
                <a:r>
                  <a:rPr lang="en-US" altLang="ko-KR" sz="1200" dirty="0" smtClean="0"/>
                  <a:t>)=0</a:t>
                </a:r>
                <a:endParaRPr lang="ko-KR" altLang="en-US" sz="1200" dirty="0" smtClean="0"/>
              </a:p>
            </p:txBody>
          </p:sp>
          <p:sp>
            <p:nvSpPr>
              <p:cNvPr id="28" name="직사각형 27"/>
              <p:cNvSpPr/>
              <p:nvPr/>
            </p:nvSpPr>
            <p:spPr>
              <a:xfrm>
                <a:off x="1440000" y="3718800"/>
                <a:ext cx="720000" cy="720000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5608087" y="4688067"/>
              <a:ext cx="104868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dirty="0" err="1" smtClean="0"/>
                <a:t>Tr</a:t>
              </a:r>
              <a:r>
                <a:rPr lang="en-US" altLang="ko-KR" sz="1200" dirty="0" smtClean="0"/>
                <a:t> Depth : N</a:t>
              </a:r>
              <a:endParaRPr lang="ko-KR" altLang="en-US" sz="1200" dirty="0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6228184" y="4982979"/>
            <a:ext cx="8082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derived </a:t>
            </a:r>
            <a:r>
              <a:rPr lang="en-US" altLang="ko-KR" sz="1000" dirty="0" smtClean="0"/>
              <a:t>(1)</a:t>
            </a:r>
            <a:endParaRPr lang="ko-KR" altLang="en-US" sz="1000" dirty="0"/>
          </a:p>
        </p:txBody>
      </p:sp>
      <p:sp>
        <p:nvSpPr>
          <p:cNvPr id="33" name="TextBox 32"/>
          <p:cNvSpPr txBox="1"/>
          <p:nvPr/>
        </p:nvSpPr>
        <p:spPr>
          <a:xfrm>
            <a:off x="6228184" y="4694377"/>
            <a:ext cx="7377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c</a:t>
            </a:r>
            <a:r>
              <a:rPr lang="en-US" altLang="ko-KR" sz="1000" dirty="0" smtClean="0"/>
              <a:t>oded (0)</a:t>
            </a:r>
            <a:endParaRPr lang="ko-KR" altLang="en-US" sz="1000" dirty="0"/>
          </a:p>
        </p:txBody>
      </p:sp>
      <p:cxnSp>
        <p:nvCxnSpPr>
          <p:cNvPr id="49" name="직선 연결선 48"/>
          <p:cNvCxnSpPr/>
          <p:nvPr/>
        </p:nvCxnSpPr>
        <p:spPr>
          <a:xfrm flipH="1">
            <a:off x="4716016" y="4149080"/>
            <a:ext cx="9361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직선 연결선 50"/>
          <p:cNvCxnSpPr/>
          <p:nvPr/>
        </p:nvCxnSpPr>
        <p:spPr>
          <a:xfrm>
            <a:off x="4716016" y="4149080"/>
            <a:ext cx="0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직선 연결선 52"/>
          <p:cNvCxnSpPr/>
          <p:nvPr/>
        </p:nvCxnSpPr>
        <p:spPr>
          <a:xfrm>
            <a:off x="4716016" y="4797152"/>
            <a:ext cx="1440160" cy="0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직선 연결선 56"/>
          <p:cNvCxnSpPr/>
          <p:nvPr/>
        </p:nvCxnSpPr>
        <p:spPr>
          <a:xfrm flipH="1">
            <a:off x="5220072" y="4437112"/>
            <a:ext cx="1008112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꺾인 연결선 58"/>
          <p:cNvCxnSpPr>
            <a:endCxn id="31" idx="1"/>
          </p:cNvCxnSpPr>
          <p:nvPr/>
        </p:nvCxnSpPr>
        <p:spPr>
          <a:xfrm>
            <a:off x="5220072" y="4437112"/>
            <a:ext cx="1008112" cy="668978"/>
          </a:xfrm>
          <a:prstGeom prst="bentConnector3">
            <a:avLst>
              <a:gd name="adj1" fmla="val -1363"/>
            </a:avLst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Introduction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196752"/>
            <a:ext cx="8219256" cy="1008112"/>
          </a:xfrm>
        </p:spPr>
        <p:txBody>
          <a:bodyPr>
            <a:normAutofit/>
          </a:bodyPr>
          <a:lstStyle/>
          <a:p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Conditions of derivation for </a:t>
            </a:r>
            <a:r>
              <a:rPr lang="en-US" altLang="ko-KR" sz="2800" dirty="0" err="1" smtClean="0">
                <a:latin typeface="Arial" pitchFamily="34" charset="0"/>
                <a:cs typeface="Arial" pitchFamily="34" charset="0"/>
              </a:rPr>
              <a:t>luma</a:t>
            </a:r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 blocks : </a:t>
            </a:r>
            <a:r>
              <a:rPr lang="en-US" altLang="ko-KR" sz="2800" dirty="0" err="1" smtClean="0">
                <a:latin typeface="Arial" pitchFamily="34" charset="0"/>
                <a:cs typeface="Arial" pitchFamily="34" charset="0"/>
              </a:rPr>
              <a:t>luma</a:t>
            </a:r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 CBF for a TU is derived as 1 when</a:t>
            </a:r>
          </a:p>
        </p:txBody>
      </p:sp>
      <p:sp>
        <p:nvSpPr>
          <p:cNvPr id="18" name="내용 개체 틀 4"/>
          <p:cNvSpPr txBox="1">
            <a:spLocks/>
          </p:cNvSpPr>
          <p:nvPr/>
        </p:nvSpPr>
        <p:spPr>
          <a:xfrm>
            <a:off x="467544" y="2392288"/>
            <a:ext cx="4038600" cy="413305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Current CU is not intra CU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Current 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TU is the last TU of four TUs in a same RQT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CBFs of previous three TUs are all zero.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CBFs of corresponding </a:t>
            </a:r>
            <a:r>
              <a:rPr lang="en-US" altLang="ko-KR" sz="2000" dirty="0" err="1" smtClean="0">
                <a:latin typeface="Arial" pitchFamily="34" charset="0"/>
                <a:cs typeface="Arial" pitchFamily="34" charset="0"/>
              </a:rPr>
              <a:t>chroma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 TUs are all zero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Current 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CU size is less than or equal to 2*maximum transform size or current transform size is less than maximum transform 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size</a:t>
            </a:r>
            <a:endParaRPr kumimoji="0" lang="en-US" altLang="ko-K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22" name="그룹 21"/>
          <p:cNvGrpSpPr/>
          <p:nvPr/>
        </p:nvGrpSpPr>
        <p:grpSpPr>
          <a:xfrm>
            <a:off x="5292080" y="2572314"/>
            <a:ext cx="1752403" cy="928694"/>
            <a:chOff x="2269530" y="1142984"/>
            <a:chExt cx="1752403" cy="928694"/>
          </a:xfrm>
        </p:grpSpPr>
        <p:grpSp>
          <p:nvGrpSpPr>
            <p:cNvPr id="23" name="그룹 95"/>
            <p:cNvGrpSpPr/>
            <p:nvPr/>
          </p:nvGrpSpPr>
          <p:grpSpPr>
            <a:xfrm>
              <a:off x="2340649" y="1142984"/>
              <a:ext cx="1610165" cy="719214"/>
              <a:chOff x="2253075" y="1142984"/>
              <a:chExt cx="1610165" cy="719214"/>
            </a:xfrm>
          </p:grpSpPr>
          <p:grpSp>
            <p:nvGrpSpPr>
              <p:cNvPr id="30" name="그룹 23"/>
              <p:cNvGrpSpPr>
                <a:grpSpLocks noChangeAspect="1"/>
              </p:cNvGrpSpPr>
              <p:nvPr/>
            </p:nvGrpSpPr>
            <p:grpSpPr>
              <a:xfrm>
                <a:off x="2253075" y="1142984"/>
                <a:ext cx="720000" cy="719214"/>
                <a:chOff x="720000" y="3000372"/>
                <a:chExt cx="1440000" cy="1438428"/>
              </a:xfrm>
            </p:grpSpPr>
            <p:sp>
              <p:nvSpPr>
                <p:cNvPr id="38" name="직사각형 37"/>
                <p:cNvSpPr/>
                <p:nvPr/>
              </p:nvSpPr>
              <p:spPr>
                <a:xfrm>
                  <a:off x="720000" y="3000372"/>
                  <a:ext cx="720000" cy="720000"/>
                </a:xfrm>
                <a:prstGeom prst="rect">
                  <a:avLst/>
                </a:prstGeom>
                <a:ln w="635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600" dirty="0" smtClean="0"/>
                    <a:t>0</a:t>
                  </a:r>
                  <a:endParaRPr lang="ko-KR" altLang="en-US" sz="600" dirty="0" smtClean="0"/>
                </a:p>
              </p:txBody>
            </p:sp>
            <p:sp>
              <p:nvSpPr>
                <p:cNvPr id="39" name="직사각형 38"/>
                <p:cNvSpPr/>
                <p:nvPr/>
              </p:nvSpPr>
              <p:spPr>
                <a:xfrm>
                  <a:off x="1440000" y="3000372"/>
                  <a:ext cx="720000" cy="720000"/>
                </a:xfrm>
                <a:prstGeom prst="rect">
                  <a:avLst/>
                </a:prstGeom>
                <a:ln w="635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600" dirty="0" smtClean="0"/>
                    <a:t>0</a:t>
                  </a:r>
                  <a:endParaRPr lang="ko-KR" altLang="en-US" sz="600" dirty="0" smtClean="0"/>
                </a:p>
              </p:txBody>
            </p:sp>
            <p:sp>
              <p:nvSpPr>
                <p:cNvPr id="40" name="직사각형 39"/>
                <p:cNvSpPr/>
                <p:nvPr/>
              </p:nvSpPr>
              <p:spPr>
                <a:xfrm>
                  <a:off x="720000" y="3718800"/>
                  <a:ext cx="720000" cy="720000"/>
                </a:xfrm>
                <a:prstGeom prst="rect">
                  <a:avLst/>
                </a:prstGeom>
                <a:ln w="635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600" dirty="0" smtClean="0"/>
                    <a:t>0</a:t>
                  </a:r>
                  <a:endParaRPr lang="ko-KR" altLang="en-US" sz="600" dirty="0" smtClean="0"/>
                </a:p>
              </p:txBody>
            </p:sp>
            <p:sp>
              <p:nvSpPr>
                <p:cNvPr id="41" name="직사각형 40"/>
                <p:cNvSpPr/>
                <p:nvPr/>
              </p:nvSpPr>
              <p:spPr>
                <a:xfrm>
                  <a:off x="1440000" y="3718800"/>
                  <a:ext cx="720000" cy="720000"/>
                </a:xfrm>
                <a:prstGeom prst="rect">
                  <a:avLst/>
                </a:prstGeom>
                <a:solidFill>
                  <a:schemeClr val="bg1"/>
                </a:solidFill>
                <a:ln w="635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600" dirty="0" smtClean="0"/>
                    <a:t>0</a:t>
                  </a:r>
                  <a:endParaRPr lang="ko-KR" altLang="en-US" sz="600" dirty="0" smtClean="0"/>
                </a:p>
              </p:txBody>
            </p:sp>
          </p:grpSp>
          <p:grpSp>
            <p:nvGrpSpPr>
              <p:cNvPr id="32" name="그룹 23"/>
              <p:cNvGrpSpPr>
                <a:grpSpLocks noChangeAspect="1"/>
              </p:cNvGrpSpPr>
              <p:nvPr/>
            </p:nvGrpSpPr>
            <p:grpSpPr>
              <a:xfrm>
                <a:off x="3143240" y="1142984"/>
                <a:ext cx="720000" cy="719214"/>
                <a:chOff x="720000" y="3000372"/>
                <a:chExt cx="1440000" cy="1438428"/>
              </a:xfrm>
            </p:grpSpPr>
            <p:sp>
              <p:nvSpPr>
                <p:cNvPr id="34" name="직사각형 33"/>
                <p:cNvSpPr/>
                <p:nvPr/>
              </p:nvSpPr>
              <p:spPr>
                <a:xfrm>
                  <a:off x="720000" y="3000372"/>
                  <a:ext cx="720000" cy="720000"/>
                </a:xfrm>
                <a:prstGeom prst="rect">
                  <a:avLst/>
                </a:prstGeom>
                <a:ln w="635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600" dirty="0" smtClean="0"/>
                    <a:t>0</a:t>
                  </a:r>
                  <a:endParaRPr lang="ko-KR" altLang="en-US" sz="600" dirty="0" smtClean="0"/>
                </a:p>
              </p:txBody>
            </p:sp>
            <p:sp>
              <p:nvSpPr>
                <p:cNvPr id="35" name="직사각형 34"/>
                <p:cNvSpPr/>
                <p:nvPr/>
              </p:nvSpPr>
              <p:spPr>
                <a:xfrm>
                  <a:off x="1440000" y="3000372"/>
                  <a:ext cx="720000" cy="720000"/>
                </a:xfrm>
                <a:prstGeom prst="rect">
                  <a:avLst/>
                </a:prstGeom>
                <a:ln w="635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600" dirty="0" smtClean="0"/>
                    <a:t>0</a:t>
                  </a:r>
                  <a:endParaRPr lang="ko-KR" altLang="en-US" sz="600" dirty="0" smtClean="0"/>
                </a:p>
              </p:txBody>
            </p:sp>
            <p:sp>
              <p:nvSpPr>
                <p:cNvPr id="36" name="직사각형 35"/>
                <p:cNvSpPr/>
                <p:nvPr/>
              </p:nvSpPr>
              <p:spPr>
                <a:xfrm>
                  <a:off x="720000" y="3718800"/>
                  <a:ext cx="720000" cy="720000"/>
                </a:xfrm>
                <a:prstGeom prst="rect">
                  <a:avLst/>
                </a:prstGeom>
                <a:ln w="635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600" dirty="0" smtClean="0"/>
                    <a:t>0</a:t>
                  </a:r>
                  <a:endParaRPr lang="ko-KR" altLang="en-US" sz="600" dirty="0" smtClean="0"/>
                </a:p>
              </p:txBody>
            </p:sp>
            <p:sp>
              <p:nvSpPr>
                <p:cNvPr id="37" name="직사각형 36"/>
                <p:cNvSpPr/>
                <p:nvPr/>
              </p:nvSpPr>
              <p:spPr>
                <a:xfrm>
                  <a:off x="1440000" y="3718800"/>
                  <a:ext cx="720000" cy="720000"/>
                </a:xfrm>
                <a:prstGeom prst="rect">
                  <a:avLst/>
                </a:prstGeom>
                <a:solidFill>
                  <a:schemeClr val="bg1"/>
                </a:solidFill>
                <a:ln w="635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600" dirty="0" smtClean="0"/>
                    <a:t>0</a:t>
                  </a:r>
                  <a:endParaRPr lang="ko-KR" altLang="en-US" sz="600" dirty="0" smtClean="0"/>
                </a:p>
              </p:txBody>
            </p:sp>
          </p:grpSp>
        </p:grpSp>
        <p:sp>
          <p:nvSpPr>
            <p:cNvPr id="29" name="TextBox 28"/>
            <p:cNvSpPr txBox="1"/>
            <p:nvPr/>
          </p:nvSpPr>
          <p:spPr>
            <a:xfrm>
              <a:off x="2269530" y="1825457"/>
              <a:ext cx="175240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/>
                <a:t>&lt;</a:t>
              </a:r>
              <a:r>
                <a:rPr lang="en-US" altLang="ko-KR" sz="1000" dirty="0" err="1" smtClean="0"/>
                <a:t>Chroma</a:t>
              </a:r>
              <a:r>
                <a:rPr lang="en-US" altLang="ko-KR" sz="1000" dirty="0" smtClean="0"/>
                <a:t> transform units&gt;</a:t>
              </a:r>
              <a:endParaRPr lang="ko-KR" altLang="en-US" sz="1000" dirty="0"/>
            </a:p>
          </p:txBody>
        </p:sp>
      </p:grpSp>
      <p:grpSp>
        <p:nvGrpSpPr>
          <p:cNvPr id="43" name="그룹 42"/>
          <p:cNvGrpSpPr/>
          <p:nvPr/>
        </p:nvGrpSpPr>
        <p:grpSpPr>
          <a:xfrm>
            <a:off x="5358308" y="3861048"/>
            <a:ext cx="1609736" cy="1674981"/>
            <a:chOff x="571472" y="1142984"/>
            <a:chExt cx="1609736" cy="1674981"/>
          </a:xfrm>
        </p:grpSpPr>
        <p:grpSp>
          <p:nvGrpSpPr>
            <p:cNvPr id="44" name="그룹 23"/>
            <p:cNvGrpSpPr/>
            <p:nvPr/>
          </p:nvGrpSpPr>
          <p:grpSpPr>
            <a:xfrm>
              <a:off x="656340" y="1142984"/>
              <a:ext cx="1440000" cy="1438428"/>
              <a:chOff x="720000" y="3000372"/>
              <a:chExt cx="1440000" cy="1438428"/>
            </a:xfrm>
          </p:grpSpPr>
          <p:sp>
            <p:nvSpPr>
              <p:cNvPr id="46" name="직사각형 45"/>
              <p:cNvSpPr/>
              <p:nvPr/>
            </p:nvSpPr>
            <p:spPr>
              <a:xfrm>
                <a:off x="720000" y="3000372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600" dirty="0" smtClean="0"/>
                  <a:t>0</a:t>
                </a:r>
                <a:endParaRPr lang="ko-KR" altLang="en-US" sz="600" dirty="0" smtClean="0"/>
              </a:p>
            </p:txBody>
          </p:sp>
          <p:sp>
            <p:nvSpPr>
              <p:cNvPr id="47" name="직사각형 46"/>
              <p:cNvSpPr/>
              <p:nvPr/>
            </p:nvSpPr>
            <p:spPr>
              <a:xfrm>
                <a:off x="1440000" y="3000372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600" dirty="0" smtClean="0"/>
                  <a:t>0</a:t>
                </a:r>
                <a:endParaRPr lang="ko-KR" altLang="en-US" sz="600" dirty="0" smtClean="0"/>
              </a:p>
            </p:txBody>
          </p:sp>
          <p:sp>
            <p:nvSpPr>
              <p:cNvPr id="48" name="직사각형 47"/>
              <p:cNvSpPr/>
              <p:nvPr/>
            </p:nvSpPr>
            <p:spPr>
              <a:xfrm>
                <a:off x="720000" y="3718800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600" dirty="0" smtClean="0"/>
                  <a:t>0</a:t>
                </a:r>
                <a:endParaRPr lang="ko-KR" altLang="en-US" sz="600" dirty="0" smtClean="0"/>
              </a:p>
            </p:txBody>
          </p:sp>
          <p:sp>
            <p:nvSpPr>
              <p:cNvPr id="50" name="직사각형 49"/>
              <p:cNvSpPr/>
              <p:nvPr/>
            </p:nvSpPr>
            <p:spPr>
              <a:xfrm>
                <a:off x="1440000" y="3718800"/>
                <a:ext cx="720000" cy="720000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600" dirty="0" smtClean="0"/>
                  <a:t>derived as 1</a:t>
                </a:r>
                <a:endParaRPr lang="ko-KR" altLang="en-US" sz="600" dirty="0"/>
              </a:p>
            </p:txBody>
          </p:sp>
        </p:grpSp>
        <p:sp>
          <p:nvSpPr>
            <p:cNvPr id="45" name="TextBox 44"/>
            <p:cNvSpPr txBox="1"/>
            <p:nvPr/>
          </p:nvSpPr>
          <p:spPr>
            <a:xfrm>
              <a:off x="571472" y="2571744"/>
              <a:ext cx="16097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/>
                <a:t>&lt;</a:t>
              </a:r>
              <a:r>
                <a:rPr lang="en-US" altLang="ko-KR" sz="1000" dirty="0" err="1" smtClean="0"/>
                <a:t>Luma</a:t>
              </a:r>
              <a:r>
                <a:rPr lang="en-US" altLang="ko-KR" sz="1000" dirty="0" smtClean="0"/>
                <a:t> transform units&gt;</a:t>
              </a:r>
              <a:endParaRPr lang="ko-KR" altLang="en-US" sz="1000" dirty="0"/>
            </a:p>
          </p:txBody>
        </p:sp>
      </p:grpSp>
      <p:grpSp>
        <p:nvGrpSpPr>
          <p:cNvPr id="54" name="그룹 23"/>
          <p:cNvGrpSpPr/>
          <p:nvPr/>
        </p:nvGrpSpPr>
        <p:grpSpPr>
          <a:xfrm>
            <a:off x="5440858" y="3861064"/>
            <a:ext cx="1440000" cy="1438428"/>
            <a:chOff x="720000" y="3000372"/>
            <a:chExt cx="1440000" cy="1438428"/>
          </a:xfrm>
        </p:grpSpPr>
        <p:sp>
          <p:nvSpPr>
            <p:cNvPr id="77" name="직사각형 76"/>
            <p:cNvSpPr/>
            <p:nvPr/>
          </p:nvSpPr>
          <p:spPr>
            <a:xfrm>
              <a:off x="720000" y="3000372"/>
              <a:ext cx="720000" cy="720000"/>
            </a:xfrm>
            <a:prstGeom prst="rect">
              <a:avLst/>
            </a:prstGeom>
            <a:ln w="63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dirty="0" smtClean="0"/>
                <a:t>0</a:t>
              </a:r>
              <a:endParaRPr lang="ko-KR" altLang="en-US" sz="1200" dirty="0" smtClean="0"/>
            </a:p>
          </p:txBody>
        </p:sp>
        <p:sp>
          <p:nvSpPr>
            <p:cNvPr id="78" name="직사각형 77"/>
            <p:cNvSpPr/>
            <p:nvPr/>
          </p:nvSpPr>
          <p:spPr>
            <a:xfrm>
              <a:off x="1440000" y="3000372"/>
              <a:ext cx="720000" cy="720000"/>
            </a:xfrm>
            <a:prstGeom prst="rect">
              <a:avLst/>
            </a:prstGeom>
            <a:ln w="63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 smtClean="0"/>
                <a:t>0</a:t>
              </a:r>
              <a:endParaRPr lang="ko-KR" altLang="en-US" sz="1000" dirty="0" smtClean="0"/>
            </a:p>
          </p:txBody>
        </p:sp>
        <p:sp>
          <p:nvSpPr>
            <p:cNvPr id="79" name="직사각형 78"/>
            <p:cNvSpPr/>
            <p:nvPr/>
          </p:nvSpPr>
          <p:spPr>
            <a:xfrm>
              <a:off x="720000" y="3718800"/>
              <a:ext cx="720000" cy="720000"/>
            </a:xfrm>
            <a:prstGeom prst="rect">
              <a:avLst/>
            </a:prstGeom>
            <a:ln w="63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 smtClean="0"/>
                <a:t>0</a:t>
              </a:r>
              <a:endParaRPr lang="ko-KR" altLang="en-US" sz="1000" dirty="0" smtClean="0"/>
            </a:p>
          </p:txBody>
        </p:sp>
        <p:sp>
          <p:nvSpPr>
            <p:cNvPr id="80" name="직사각형 79"/>
            <p:cNvSpPr/>
            <p:nvPr/>
          </p:nvSpPr>
          <p:spPr>
            <a:xfrm>
              <a:off x="1440000" y="3718800"/>
              <a:ext cx="720000" cy="720000"/>
            </a:xfrm>
            <a:prstGeom prst="rect">
              <a:avLst/>
            </a:prstGeom>
            <a:noFill/>
            <a:ln w="63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 sz="600" dirty="0"/>
            </a:p>
          </p:txBody>
        </p:sp>
      </p:grpSp>
      <p:cxnSp>
        <p:nvCxnSpPr>
          <p:cNvPr id="83" name="직선 화살표 연결선 82"/>
          <p:cNvCxnSpPr/>
          <p:nvPr/>
        </p:nvCxnSpPr>
        <p:spPr>
          <a:xfrm>
            <a:off x="7092280" y="2924944"/>
            <a:ext cx="792088" cy="0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7884368" y="2780928"/>
            <a:ext cx="7585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coded (0)</a:t>
            </a:r>
            <a:endParaRPr lang="ko-KR" altLang="en-US" sz="1000" dirty="0"/>
          </a:p>
        </p:txBody>
      </p:sp>
      <p:sp>
        <p:nvSpPr>
          <p:cNvPr id="86" name="TextBox 85"/>
          <p:cNvSpPr txBox="1"/>
          <p:nvPr/>
        </p:nvSpPr>
        <p:spPr>
          <a:xfrm>
            <a:off x="7884368" y="5013746"/>
            <a:ext cx="8082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derived </a:t>
            </a:r>
            <a:r>
              <a:rPr lang="en-US" altLang="ko-KR" sz="1000" dirty="0" smtClean="0"/>
              <a:t>(1)</a:t>
            </a:r>
            <a:endParaRPr lang="ko-KR" altLang="en-US" sz="1000" dirty="0"/>
          </a:p>
        </p:txBody>
      </p:sp>
      <p:sp>
        <p:nvSpPr>
          <p:cNvPr id="87" name="TextBox 86"/>
          <p:cNvSpPr txBox="1"/>
          <p:nvPr/>
        </p:nvSpPr>
        <p:spPr>
          <a:xfrm>
            <a:off x="7884368" y="4725144"/>
            <a:ext cx="7585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coded (0)</a:t>
            </a:r>
            <a:endParaRPr lang="ko-KR" altLang="en-US" sz="1000" dirty="0"/>
          </a:p>
        </p:txBody>
      </p:sp>
      <p:cxnSp>
        <p:nvCxnSpPr>
          <p:cNvPr id="89" name="꺾인 연결선 88"/>
          <p:cNvCxnSpPr>
            <a:stCxn id="78" idx="3"/>
            <a:endCxn id="87" idx="1"/>
          </p:cNvCxnSpPr>
          <p:nvPr/>
        </p:nvCxnSpPr>
        <p:spPr>
          <a:xfrm>
            <a:off x="6880858" y="4221064"/>
            <a:ext cx="1003510" cy="627191"/>
          </a:xfrm>
          <a:prstGeom prst="bentConnector3">
            <a:avLst>
              <a:gd name="adj1" fmla="val 50000"/>
            </a:avLst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꺾인 연결선 93"/>
          <p:cNvCxnSpPr>
            <a:stCxn id="80" idx="3"/>
            <a:endCxn id="86" idx="1"/>
          </p:cNvCxnSpPr>
          <p:nvPr/>
        </p:nvCxnSpPr>
        <p:spPr>
          <a:xfrm>
            <a:off x="6880858" y="4939492"/>
            <a:ext cx="1003510" cy="197365"/>
          </a:xfrm>
          <a:prstGeom prst="bentConnector3">
            <a:avLst>
              <a:gd name="adj1" fmla="val 50000"/>
            </a:avLst>
          </a:prstGeom>
          <a:ln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Introduction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196752"/>
            <a:ext cx="8219256" cy="1008112"/>
          </a:xfrm>
        </p:spPr>
        <p:txBody>
          <a:bodyPr>
            <a:normAutofit/>
          </a:bodyPr>
          <a:lstStyle/>
          <a:p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Conditions of derivation for </a:t>
            </a:r>
            <a:r>
              <a:rPr lang="en-US" altLang="ko-KR" sz="2800" dirty="0" err="1" smtClean="0">
                <a:latin typeface="Arial" pitchFamily="34" charset="0"/>
                <a:cs typeface="Arial" pitchFamily="34" charset="0"/>
              </a:rPr>
              <a:t>luma</a:t>
            </a:r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 blocks : </a:t>
            </a:r>
            <a:r>
              <a:rPr lang="en-US" altLang="ko-KR" sz="2800" dirty="0" err="1" smtClean="0">
                <a:latin typeface="Arial" pitchFamily="34" charset="0"/>
                <a:cs typeface="Arial" pitchFamily="34" charset="0"/>
              </a:rPr>
              <a:t>luma</a:t>
            </a:r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 CBF for a TU is derived as 1 when</a:t>
            </a:r>
          </a:p>
        </p:txBody>
      </p:sp>
      <p:sp>
        <p:nvSpPr>
          <p:cNvPr id="18" name="내용 개체 틀 4"/>
          <p:cNvSpPr txBox="1">
            <a:spLocks/>
          </p:cNvSpPr>
          <p:nvPr/>
        </p:nvSpPr>
        <p:spPr>
          <a:xfrm>
            <a:off x="467544" y="2392288"/>
            <a:ext cx="4038600" cy="4133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Current 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CU size is less than or equal to 2*maximum transform size or current transform size is less than maximum transform 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size</a:t>
            </a:r>
            <a:endParaRPr kumimoji="0" lang="en-US" altLang="ko-K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42" name="그룹 41"/>
          <p:cNvGrpSpPr/>
          <p:nvPr/>
        </p:nvGrpSpPr>
        <p:grpSpPr>
          <a:xfrm>
            <a:off x="5740072" y="3862606"/>
            <a:ext cx="1609736" cy="1674981"/>
            <a:chOff x="571472" y="1142984"/>
            <a:chExt cx="1609736" cy="1674981"/>
          </a:xfrm>
        </p:grpSpPr>
        <p:grpSp>
          <p:nvGrpSpPr>
            <p:cNvPr id="43" name="그룹 23"/>
            <p:cNvGrpSpPr/>
            <p:nvPr/>
          </p:nvGrpSpPr>
          <p:grpSpPr>
            <a:xfrm>
              <a:off x="656340" y="1142984"/>
              <a:ext cx="1440000" cy="1438428"/>
              <a:chOff x="720000" y="3000372"/>
              <a:chExt cx="1440000" cy="1438428"/>
            </a:xfrm>
          </p:grpSpPr>
          <p:sp>
            <p:nvSpPr>
              <p:cNvPr id="49" name="직사각형 48"/>
              <p:cNvSpPr/>
              <p:nvPr/>
            </p:nvSpPr>
            <p:spPr>
              <a:xfrm>
                <a:off x="720000" y="3000372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600" dirty="0" smtClean="0"/>
                  <a:t>0</a:t>
                </a:r>
                <a:endParaRPr lang="ko-KR" altLang="en-US" sz="600" dirty="0" smtClean="0"/>
              </a:p>
            </p:txBody>
          </p:sp>
          <p:sp>
            <p:nvSpPr>
              <p:cNvPr id="51" name="직사각형 50"/>
              <p:cNvSpPr/>
              <p:nvPr/>
            </p:nvSpPr>
            <p:spPr>
              <a:xfrm>
                <a:off x="1440000" y="3000372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600" dirty="0" smtClean="0"/>
                  <a:t>0</a:t>
                </a:r>
                <a:endParaRPr lang="ko-KR" altLang="en-US" sz="600" dirty="0" smtClean="0"/>
              </a:p>
            </p:txBody>
          </p:sp>
          <p:sp>
            <p:nvSpPr>
              <p:cNvPr id="52" name="직사각형 51"/>
              <p:cNvSpPr/>
              <p:nvPr/>
            </p:nvSpPr>
            <p:spPr>
              <a:xfrm>
                <a:off x="720000" y="3718800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600" dirty="0" smtClean="0"/>
                  <a:t>0</a:t>
                </a:r>
                <a:endParaRPr lang="ko-KR" altLang="en-US" sz="600" dirty="0" smtClean="0"/>
              </a:p>
            </p:txBody>
          </p:sp>
          <p:sp>
            <p:nvSpPr>
              <p:cNvPr id="53" name="직사각형 52"/>
              <p:cNvSpPr/>
              <p:nvPr/>
            </p:nvSpPr>
            <p:spPr>
              <a:xfrm>
                <a:off x="1440000" y="3718800"/>
                <a:ext cx="720000" cy="720000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600" dirty="0" smtClean="0"/>
                  <a:t>derived as 1</a:t>
                </a:r>
                <a:endParaRPr lang="ko-KR" altLang="en-US" sz="600" dirty="0"/>
              </a:p>
            </p:txBody>
          </p:sp>
        </p:grpSp>
        <p:sp>
          <p:nvSpPr>
            <p:cNvPr id="44" name="TextBox 43"/>
            <p:cNvSpPr txBox="1"/>
            <p:nvPr/>
          </p:nvSpPr>
          <p:spPr>
            <a:xfrm>
              <a:off x="571472" y="2571744"/>
              <a:ext cx="16097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/>
                <a:t>&lt;</a:t>
              </a:r>
              <a:r>
                <a:rPr lang="en-US" altLang="ko-KR" sz="1000" dirty="0" err="1" smtClean="0"/>
                <a:t>Luma</a:t>
              </a:r>
              <a:r>
                <a:rPr lang="en-US" altLang="ko-KR" sz="1000" dirty="0" smtClean="0"/>
                <a:t> transform units&gt;</a:t>
              </a:r>
              <a:endParaRPr lang="ko-KR" altLang="en-US" sz="1000" dirty="0"/>
            </a:p>
          </p:txBody>
        </p:sp>
      </p:grpSp>
      <p:grpSp>
        <p:nvGrpSpPr>
          <p:cNvPr id="54" name="그룹 23"/>
          <p:cNvGrpSpPr>
            <a:grpSpLocks noChangeAspect="1"/>
          </p:cNvGrpSpPr>
          <p:nvPr/>
        </p:nvGrpSpPr>
        <p:grpSpPr>
          <a:xfrm>
            <a:off x="5794211" y="2708890"/>
            <a:ext cx="720000" cy="719214"/>
            <a:chOff x="720000" y="3000372"/>
            <a:chExt cx="1440000" cy="1438428"/>
          </a:xfrm>
        </p:grpSpPr>
        <p:sp>
          <p:nvSpPr>
            <p:cNvPr id="55" name="직사각형 54"/>
            <p:cNvSpPr/>
            <p:nvPr/>
          </p:nvSpPr>
          <p:spPr>
            <a:xfrm>
              <a:off x="720000" y="3000372"/>
              <a:ext cx="720000" cy="720000"/>
            </a:xfrm>
            <a:prstGeom prst="rect">
              <a:avLst/>
            </a:prstGeom>
            <a:ln w="63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600" dirty="0" smtClean="0"/>
                <a:t>0</a:t>
              </a:r>
              <a:endParaRPr lang="ko-KR" altLang="en-US" sz="600" dirty="0" smtClean="0"/>
            </a:p>
          </p:txBody>
        </p:sp>
        <p:sp>
          <p:nvSpPr>
            <p:cNvPr id="56" name="직사각형 55"/>
            <p:cNvSpPr/>
            <p:nvPr/>
          </p:nvSpPr>
          <p:spPr>
            <a:xfrm>
              <a:off x="1440000" y="3000372"/>
              <a:ext cx="720000" cy="720000"/>
            </a:xfrm>
            <a:prstGeom prst="rect">
              <a:avLst/>
            </a:prstGeom>
            <a:ln w="63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600" dirty="0" smtClean="0"/>
                <a:t>0</a:t>
              </a:r>
              <a:endParaRPr lang="ko-KR" altLang="en-US" sz="600" dirty="0" smtClean="0"/>
            </a:p>
          </p:txBody>
        </p:sp>
        <p:sp>
          <p:nvSpPr>
            <p:cNvPr id="57" name="직사각형 56"/>
            <p:cNvSpPr/>
            <p:nvPr/>
          </p:nvSpPr>
          <p:spPr>
            <a:xfrm>
              <a:off x="720000" y="3718800"/>
              <a:ext cx="720000" cy="720000"/>
            </a:xfrm>
            <a:prstGeom prst="rect">
              <a:avLst/>
            </a:prstGeom>
            <a:ln w="63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600" dirty="0" smtClean="0"/>
                <a:t>0</a:t>
              </a:r>
              <a:endParaRPr lang="ko-KR" altLang="en-US" sz="600" dirty="0" smtClean="0"/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1440000" y="3718800"/>
              <a:ext cx="720000" cy="720000"/>
            </a:xfrm>
            <a:prstGeom prst="rect">
              <a:avLst/>
            </a:prstGeom>
            <a:solidFill>
              <a:schemeClr val="bg1"/>
            </a:solidFill>
            <a:ln w="63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600" dirty="0" smtClean="0"/>
                <a:t>0</a:t>
              </a:r>
              <a:endParaRPr lang="ko-KR" altLang="en-US" sz="600" dirty="0" smtClean="0"/>
            </a:p>
          </p:txBody>
        </p:sp>
      </p:grpSp>
      <p:grpSp>
        <p:nvGrpSpPr>
          <p:cNvPr id="59" name="그룹 23"/>
          <p:cNvGrpSpPr>
            <a:grpSpLocks noChangeAspect="1"/>
          </p:cNvGrpSpPr>
          <p:nvPr/>
        </p:nvGrpSpPr>
        <p:grpSpPr>
          <a:xfrm>
            <a:off x="6684376" y="2708890"/>
            <a:ext cx="720000" cy="719214"/>
            <a:chOff x="720000" y="3000372"/>
            <a:chExt cx="1440000" cy="1438428"/>
          </a:xfrm>
        </p:grpSpPr>
        <p:sp>
          <p:nvSpPr>
            <p:cNvPr id="60" name="직사각형 59"/>
            <p:cNvSpPr/>
            <p:nvPr/>
          </p:nvSpPr>
          <p:spPr>
            <a:xfrm>
              <a:off x="720000" y="3000372"/>
              <a:ext cx="720000" cy="720000"/>
            </a:xfrm>
            <a:prstGeom prst="rect">
              <a:avLst/>
            </a:prstGeom>
            <a:ln w="63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600" dirty="0" smtClean="0"/>
                <a:t>0</a:t>
              </a:r>
              <a:endParaRPr lang="ko-KR" altLang="en-US" sz="600" dirty="0" smtClean="0"/>
            </a:p>
          </p:txBody>
        </p:sp>
        <p:sp>
          <p:nvSpPr>
            <p:cNvPr id="61" name="직사각형 60"/>
            <p:cNvSpPr/>
            <p:nvPr/>
          </p:nvSpPr>
          <p:spPr>
            <a:xfrm>
              <a:off x="1440000" y="3000372"/>
              <a:ext cx="720000" cy="720000"/>
            </a:xfrm>
            <a:prstGeom prst="rect">
              <a:avLst/>
            </a:prstGeom>
            <a:ln w="63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600" dirty="0" smtClean="0"/>
                <a:t>0</a:t>
              </a:r>
              <a:endParaRPr lang="ko-KR" altLang="en-US" sz="600" dirty="0" smtClean="0"/>
            </a:p>
          </p:txBody>
        </p:sp>
        <p:sp>
          <p:nvSpPr>
            <p:cNvPr id="62" name="직사각형 61"/>
            <p:cNvSpPr/>
            <p:nvPr/>
          </p:nvSpPr>
          <p:spPr>
            <a:xfrm>
              <a:off x="720000" y="3718800"/>
              <a:ext cx="720000" cy="720000"/>
            </a:xfrm>
            <a:prstGeom prst="rect">
              <a:avLst/>
            </a:prstGeom>
            <a:ln w="63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600" dirty="0" smtClean="0"/>
                <a:t>0</a:t>
              </a:r>
              <a:endParaRPr lang="ko-KR" altLang="en-US" sz="600" dirty="0" smtClean="0"/>
            </a:p>
          </p:txBody>
        </p:sp>
        <p:sp>
          <p:nvSpPr>
            <p:cNvPr id="63" name="직사각형 62"/>
            <p:cNvSpPr/>
            <p:nvPr/>
          </p:nvSpPr>
          <p:spPr>
            <a:xfrm>
              <a:off x="1440000" y="3718800"/>
              <a:ext cx="720000" cy="720000"/>
            </a:xfrm>
            <a:prstGeom prst="rect">
              <a:avLst/>
            </a:prstGeom>
            <a:solidFill>
              <a:schemeClr val="bg1"/>
            </a:solidFill>
            <a:ln w="63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600" dirty="0" smtClean="0"/>
                <a:t>0</a:t>
              </a:r>
              <a:endParaRPr lang="ko-KR" altLang="en-US" sz="600" dirty="0" smtClean="0"/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5723092" y="3391363"/>
            <a:ext cx="17524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&lt;</a:t>
            </a:r>
            <a:r>
              <a:rPr lang="en-US" altLang="ko-KR" sz="1000" dirty="0" err="1" smtClean="0"/>
              <a:t>Chroma</a:t>
            </a:r>
            <a:r>
              <a:rPr lang="en-US" altLang="ko-KR" sz="1000" dirty="0" smtClean="0"/>
              <a:t> transform units&gt;</a:t>
            </a:r>
            <a:endParaRPr lang="ko-KR" altLang="en-US" sz="1000" dirty="0"/>
          </a:p>
        </p:txBody>
      </p:sp>
      <p:grpSp>
        <p:nvGrpSpPr>
          <p:cNvPr id="65" name="그룹 64"/>
          <p:cNvGrpSpPr/>
          <p:nvPr/>
        </p:nvGrpSpPr>
        <p:grpSpPr>
          <a:xfrm>
            <a:off x="5822622" y="3862622"/>
            <a:ext cx="1440000" cy="1438428"/>
            <a:chOff x="4500562" y="3286124"/>
            <a:chExt cx="1440000" cy="1438428"/>
          </a:xfrm>
        </p:grpSpPr>
        <p:grpSp>
          <p:nvGrpSpPr>
            <p:cNvPr id="66" name="그룹 23"/>
            <p:cNvGrpSpPr/>
            <p:nvPr/>
          </p:nvGrpSpPr>
          <p:grpSpPr>
            <a:xfrm>
              <a:off x="4500562" y="3286124"/>
              <a:ext cx="1440000" cy="1438428"/>
              <a:chOff x="720000" y="3000372"/>
              <a:chExt cx="1440000" cy="1438428"/>
            </a:xfrm>
          </p:grpSpPr>
          <p:sp>
            <p:nvSpPr>
              <p:cNvPr id="97" name="직사각형 96"/>
              <p:cNvSpPr/>
              <p:nvPr/>
            </p:nvSpPr>
            <p:spPr>
              <a:xfrm>
                <a:off x="720000" y="3000372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 sz="600" dirty="0" smtClean="0"/>
              </a:p>
            </p:txBody>
          </p:sp>
          <p:sp>
            <p:nvSpPr>
              <p:cNvPr id="98" name="직사각형 97"/>
              <p:cNvSpPr/>
              <p:nvPr/>
            </p:nvSpPr>
            <p:spPr>
              <a:xfrm>
                <a:off x="1440000" y="3000372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 sz="600" dirty="0" smtClean="0"/>
              </a:p>
            </p:txBody>
          </p:sp>
          <p:sp>
            <p:nvSpPr>
              <p:cNvPr id="99" name="직사각형 98"/>
              <p:cNvSpPr/>
              <p:nvPr/>
            </p:nvSpPr>
            <p:spPr>
              <a:xfrm>
                <a:off x="720000" y="3718800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 sz="600" dirty="0" smtClean="0"/>
              </a:p>
            </p:txBody>
          </p:sp>
          <p:sp>
            <p:nvSpPr>
              <p:cNvPr id="100" name="직사각형 99"/>
              <p:cNvSpPr/>
              <p:nvPr/>
            </p:nvSpPr>
            <p:spPr>
              <a:xfrm>
                <a:off x="1440000" y="3718800"/>
                <a:ext cx="720000" cy="720000"/>
              </a:xfrm>
              <a:prstGeom prst="rect">
                <a:avLst/>
              </a:prstGeom>
              <a:noFill/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 sz="600" dirty="0"/>
              </a:p>
            </p:txBody>
          </p:sp>
        </p:grpSp>
        <p:grpSp>
          <p:nvGrpSpPr>
            <p:cNvPr id="67" name="그룹 23"/>
            <p:cNvGrpSpPr>
              <a:grpSpLocks noChangeAspect="1"/>
            </p:cNvGrpSpPr>
            <p:nvPr/>
          </p:nvGrpSpPr>
          <p:grpSpPr>
            <a:xfrm>
              <a:off x="5220562" y="4005338"/>
              <a:ext cx="720000" cy="719214"/>
              <a:chOff x="720000" y="3000372"/>
              <a:chExt cx="1440000" cy="1438428"/>
            </a:xfrm>
          </p:grpSpPr>
          <p:sp>
            <p:nvSpPr>
              <p:cNvPr id="92" name="직사각형 91"/>
              <p:cNvSpPr/>
              <p:nvPr/>
            </p:nvSpPr>
            <p:spPr>
              <a:xfrm>
                <a:off x="720000" y="3000372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600" dirty="0" smtClean="0"/>
                  <a:t>0</a:t>
                </a:r>
                <a:endParaRPr lang="ko-KR" altLang="en-US" sz="600" dirty="0" smtClean="0"/>
              </a:p>
            </p:txBody>
          </p:sp>
          <p:sp>
            <p:nvSpPr>
              <p:cNvPr id="93" name="직사각형 92"/>
              <p:cNvSpPr/>
              <p:nvPr/>
            </p:nvSpPr>
            <p:spPr>
              <a:xfrm>
                <a:off x="1440000" y="3000372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600" dirty="0" smtClean="0"/>
                  <a:t>0</a:t>
                </a:r>
                <a:endParaRPr lang="ko-KR" altLang="en-US" sz="600" dirty="0" smtClean="0"/>
              </a:p>
            </p:txBody>
          </p:sp>
          <p:sp>
            <p:nvSpPr>
              <p:cNvPr id="95" name="직사각형 94"/>
              <p:cNvSpPr/>
              <p:nvPr/>
            </p:nvSpPr>
            <p:spPr>
              <a:xfrm>
                <a:off x="720000" y="3718800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600" dirty="0" smtClean="0"/>
                  <a:t>0</a:t>
                </a:r>
                <a:endParaRPr lang="ko-KR" altLang="en-US" sz="600" dirty="0" smtClean="0"/>
              </a:p>
            </p:txBody>
          </p:sp>
          <p:sp>
            <p:nvSpPr>
              <p:cNvPr id="96" name="직사각형 95"/>
              <p:cNvSpPr/>
              <p:nvPr/>
            </p:nvSpPr>
            <p:spPr>
              <a:xfrm>
                <a:off x="1440000" y="3718800"/>
                <a:ext cx="720000" cy="7200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 sz="400" dirty="0" smtClean="0"/>
              </a:p>
            </p:txBody>
          </p:sp>
        </p:grpSp>
        <p:grpSp>
          <p:nvGrpSpPr>
            <p:cNvPr id="68" name="그룹 23"/>
            <p:cNvGrpSpPr>
              <a:grpSpLocks noChangeAspect="1"/>
            </p:cNvGrpSpPr>
            <p:nvPr/>
          </p:nvGrpSpPr>
          <p:grpSpPr>
            <a:xfrm>
              <a:off x="4500562" y="3286124"/>
              <a:ext cx="720000" cy="719214"/>
              <a:chOff x="720000" y="3000372"/>
              <a:chExt cx="1440000" cy="1438428"/>
            </a:xfrm>
          </p:grpSpPr>
          <p:sp>
            <p:nvSpPr>
              <p:cNvPr id="84" name="직사각형 83"/>
              <p:cNvSpPr/>
              <p:nvPr/>
            </p:nvSpPr>
            <p:spPr>
              <a:xfrm>
                <a:off x="720000" y="3000372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600" dirty="0" smtClean="0"/>
                  <a:t>0</a:t>
                </a:r>
                <a:endParaRPr lang="ko-KR" altLang="en-US" sz="600" dirty="0" smtClean="0"/>
              </a:p>
            </p:txBody>
          </p:sp>
          <p:sp>
            <p:nvSpPr>
              <p:cNvPr id="88" name="직사각형 87"/>
              <p:cNvSpPr/>
              <p:nvPr/>
            </p:nvSpPr>
            <p:spPr>
              <a:xfrm>
                <a:off x="1440000" y="3000372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600" dirty="0" smtClean="0"/>
                  <a:t>0</a:t>
                </a:r>
                <a:endParaRPr lang="ko-KR" altLang="en-US" sz="600" dirty="0" smtClean="0"/>
              </a:p>
            </p:txBody>
          </p:sp>
          <p:sp>
            <p:nvSpPr>
              <p:cNvPr id="90" name="직사각형 89"/>
              <p:cNvSpPr/>
              <p:nvPr/>
            </p:nvSpPr>
            <p:spPr>
              <a:xfrm>
                <a:off x="720000" y="3718800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600" dirty="0" smtClean="0"/>
                  <a:t>0</a:t>
                </a:r>
                <a:endParaRPr lang="ko-KR" altLang="en-US" sz="600" dirty="0" smtClean="0"/>
              </a:p>
            </p:txBody>
          </p:sp>
          <p:sp>
            <p:nvSpPr>
              <p:cNvPr id="91" name="직사각형 90"/>
              <p:cNvSpPr/>
              <p:nvPr/>
            </p:nvSpPr>
            <p:spPr>
              <a:xfrm>
                <a:off x="1440000" y="3718800"/>
                <a:ext cx="720000" cy="7200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 sz="400" dirty="0" smtClean="0"/>
              </a:p>
            </p:txBody>
          </p:sp>
        </p:grpSp>
        <p:grpSp>
          <p:nvGrpSpPr>
            <p:cNvPr id="69" name="그룹 68"/>
            <p:cNvGrpSpPr>
              <a:grpSpLocks noChangeAspect="1"/>
            </p:cNvGrpSpPr>
            <p:nvPr/>
          </p:nvGrpSpPr>
          <p:grpSpPr>
            <a:xfrm>
              <a:off x="5220562" y="3286124"/>
              <a:ext cx="720000" cy="719214"/>
              <a:chOff x="720000" y="3000372"/>
              <a:chExt cx="1440000" cy="1438428"/>
            </a:xfrm>
          </p:grpSpPr>
          <p:sp>
            <p:nvSpPr>
              <p:cNvPr id="75" name="직사각형 74"/>
              <p:cNvSpPr/>
              <p:nvPr/>
            </p:nvSpPr>
            <p:spPr>
              <a:xfrm>
                <a:off x="720000" y="3000372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600" dirty="0" smtClean="0"/>
                  <a:t>0</a:t>
                </a:r>
                <a:endParaRPr lang="ko-KR" altLang="en-US" sz="600" dirty="0" smtClean="0"/>
              </a:p>
            </p:txBody>
          </p:sp>
          <p:sp>
            <p:nvSpPr>
              <p:cNvPr id="76" name="직사각형 75"/>
              <p:cNvSpPr/>
              <p:nvPr/>
            </p:nvSpPr>
            <p:spPr>
              <a:xfrm>
                <a:off x="1440000" y="3000372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600" dirty="0" smtClean="0"/>
                  <a:t>0</a:t>
                </a:r>
                <a:endParaRPr lang="ko-KR" altLang="en-US" sz="600" dirty="0" smtClean="0"/>
              </a:p>
            </p:txBody>
          </p:sp>
          <p:sp>
            <p:nvSpPr>
              <p:cNvPr id="81" name="직사각형 80"/>
              <p:cNvSpPr/>
              <p:nvPr/>
            </p:nvSpPr>
            <p:spPr>
              <a:xfrm>
                <a:off x="720000" y="3718800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600" dirty="0" smtClean="0"/>
                  <a:t>0</a:t>
                </a:r>
                <a:endParaRPr lang="ko-KR" altLang="en-US" sz="600" dirty="0" smtClean="0"/>
              </a:p>
            </p:txBody>
          </p:sp>
          <p:sp>
            <p:nvSpPr>
              <p:cNvPr id="82" name="직사각형 81"/>
              <p:cNvSpPr/>
              <p:nvPr/>
            </p:nvSpPr>
            <p:spPr>
              <a:xfrm>
                <a:off x="1440000" y="3718800"/>
                <a:ext cx="720000" cy="7200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 sz="400" dirty="0" smtClean="0"/>
              </a:p>
            </p:txBody>
          </p:sp>
        </p:grpSp>
        <p:grpSp>
          <p:nvGrpSpPr>
            <p:cNvPr id="70" name="그룹 23"/>
            <p:cNvGrpSpPr>
              <a:grpSpLocks noChangeAspect="1"/>
            </p:cNvGrpSpPr>
            <p:nvPr/>
          </p:nvGrpSpPr>
          <p:grpSpPr>
            <a:xfrm>
              <a:off x="4500562" y="4005338"/>
              <a:ext cx="720000" cy="719214"/>
              <a:chOff x="720000" y="3000372"/>
              <a:chExt cx="1440000" cy="1438428"/>
            </a:xfrm>
          </p:grpSpPr>
          <p:sp>
            <p:nvSpPr>
              <p:cNvPr id="71" name="직사각형 70"/>
              <p:cNvSpPr/>
              <p:nvPr/>
            </p:nvSpPr>
            <p:spPr>
              <a:xfrm>
                <a:off x="720000" y="3000372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600" dirty="0" smtClean="0"/>
                  <a:t>0</a:t>
                </a:r>
                <a:endParaRPr lang="ko-KR" altLang="en-US" sz="600" dirty="0" smtClean="0"/>
              </a:p>
            </p:txBody>
          </p:sp>
          <p:sp>
            <p:nvSpPr>
              <p:cNvPr id="72" name="직사각형 71"/>
              <p:cNvSpPr/>
              <p:nvPr/>
            </p:nvSpPr>
            <p:spPr>
              <a:xfrm>
                <a:off x="1440000" y="3000372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600" dirty="0" smtClean="0"/>
                  <a:t>0</a:t>
                </a:r>
                <a:endParaRPr lang="ko-KR" altLang="en-US" sz="600" dirty="0" smtClean="0"/>
              </a:p>
            </p:txBody>
          </p:sp>
          <p:sp>
            <p:nvSpPr>
              <p:cNvPr id="73" name="직사각형 72"/>
              <p:cNvSpPr/>
              <p:nvPr/>
            </p:nvSpPr>
            <p:spPr>
              <a:xfrm>
                <a:off x="720000" y="3718800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600" dirty="0" smtClean="0"/>
                  <a:t>0</a:t>
                </a:r>
                <a:endParaRPr lang="ko-KR" altLang="en-US" sz="600" dirty="0" smtClean="0"/>
              </a:p>
            </p:txBody>
          </p:sp>
          <p:sp>
            <p:nvSpPr>
              <p:cNvPr id="74" name="직사각형 73"/>
              <p:cNvSpPr/>
              <p:nvPr/>
            </p:nvSpPr>
            <p:spPr>
              <a:xfrm>
                <a:off x="1440000" y="3718800"/>
                <a:ext cx="720000" cy="7200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 sz="400" dirty="0" smtClean="0"/>
              </a:p>
            </p:txBody>
          </p:sp>
        </p:grpSp>
      </p:grpSp>
      <p:grpSp>
        <p:nvGrpSpPr>
          <p:cNvPr id="101" name="그룹 100"/>
          <p:cNvGrpSpPr>
            <a:grpSpLocks noChangeAspect="1"/>
          </p:cNvGrpSpPr>
          <p:nvPr/>
        </p:nvGrpSpPr>
        <p:grpSpPr>
          <a:xfrm>
            <a:off x="5794530" y="2708890"/>
            <a:ext cx="720000" cy="719214"/>
            <a:chOff x="4500562" y="3286124"/>
            <a:chExt cx="1440000" cy="1438428"/>
          </a:xfrm>
        </p:grpSpPr>
        <p:grpSp>
          <p:nvGrpSpPr>
            <p:cNvPr id="102" name="그룹 23"/>
            <p:cNvGrpSpPr/>
            <p:nvPr/>
          </p:nvGrpSpPr>
          <p:grpSpPr>
            <a:xfrm>
              <a:off x="4500562" y="3286124"/>
              <a:ext cx="1440000" cy="1438428"/>
              <a:chOff x="720000" y="3000372"/>
              <a:chExt cx="1440000" cy="1438428"/>
            </a:xfrm>
          </p:grpSpPr>
          <p:sp>
            <p:nvSpPr>
              <p:cNvPr id="123" name="직사각형 122"/>
              <p:cNvSpPr/>
              <p:nvPr/>
            </p:nvSpPr>
            <p:spPr>
              <a:xfrm>
                <a:off x="720000" y="3000372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 sz="900" dirty="0" smtClean="0"/>
              </a:p>
            </p:txBody>
          </p:sp>
          <p:sp>
            <p:nvSpPr>
              <p:cNvPr id="124" name="직사각형 123"/>
              <p:cNvSpPr/>
              <p:nvPr/>
            </p:nvSpPr>
            <p:spPr>
              <a:xfrm>
                <a:off x="1440000" y="3000372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 sz="900" dirty="0" smtClean="0"/>
              </a:p>
            </p:txBody>
          </p:sp>
          <p:sp>
            <p:nvSpPr>
              <p:cNvPr id="125" name="직사각형 124"/>
              <p:cNvSpPr/>
              <p:nvPr/>
            </p:nvSpPr>
            <p:spPr>
              <a:xfrm>
                <a:off x="720000" y="3718800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 sz="900" dirty="0" smtClean="0"/>
              </a:p>
            </p:txBody>
          </p:sp>
          <p:sp>
            <p:nvSpPr>
              <p:cNvPr id="126" name="직사각형 125"/>
              <p:cNvSpPr/>
              <p:nvPr/>
            </p:nvSpPr>
            <p:spPr>
              <a:xfrm>
                <a:off x="1440000" y="3718800"/>
                <a:ext cx="720000" cy="720000"/>
              </a:xfrm>
              <a:prstGeom prst="rect">
                <a:avLst/>
              </a:prstGeom>
              <a:noFill/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 sz="900" dirty="0"/>
              </a:p>
            </p:txBody>
          </p:sp>
        </p:grpSp>
        <p:grpSp>
          <p:nvGrpSpPr>
            <p:cNvPr id="103" name="그룹 23"/>
            <p:cNvGrpSpPr>
              <a:grpSpLocks noChangeAspect="1"/>
            </p:cNvGrpSpPr>
            <p:nvPr/>
          </p:nvGrpSpPr>
          <p:grpSpPr>
            <a:xfrm>
              <a:off x="5220562" y="4005338"/>
              <a:ext cx="720000" cy="719214"/>
              <a:chOff x="720000" y="3000372"/>
              <a:chExt cx="1440000" cy="1438428"/>
            </a:xfrm>
          </p:grpSpPr>
          <p:sp>
            <p:nvSpPr>
              <p:cNvPr id="119" name="직사각형 118"/>
              <p:cNvSpPr/>
              <p:nvPr/>
            </p:nvSpPr>
            <p:spPr>
              <a:xfrm>
                <a:off x="720000" y="3000372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900" dirty="0" smtClean="0"/>
                  <a:t>0</a:t>
                </a:r>
                <a:endParaRPr lang="ko-KR" altLang="en-US" sz="900" dirty="0" smtClean="0"/>
              </a:p>
            </p:txBody>
          </p:sp>
          <p:sp>
            <p:nvSpPr>
              <p:cNvPr id="120" name="직사각형 119"/>
              <p:cNvSpPr/>
              <p:nvPr/>
            </p:nvSpPr>
            <p:spPr>
              <a:xfrm>
                <a:off x="1440000" y="3000372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900" dirty="0" smtClean="0"/>
                  <a:t>0</a:t>
                </a:r>
                <a:endParaRPr lang="ko-KR" altLang="en-US" sz="900" dirty="0" smtClean="0"/>
              </a:p>
            </p:txBody>
          </p:sp>
          <p:sp>
            <p:nvSpPr>
              <p:cNvPr id="121" name="직사각형 120"/>
              <p:cNvSpPr/>
              <p:nvPr/>
            </p:nvSpPr>
            <p:spPr>
              <a:xfrm>
                <a:off x="720000" y="3718800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900" dirty="0" smtClean="0"/>
                  <a:t>0</a:t>
                </a:r>
                <a:endParaRPr lang="ko-KR" altLang="en-US" sz="900" dirty="0" smtClean="0"/>
              </a:p>
            </p:txBody>
          </p:sp>
          <p:sp>
            <p:nvSpPr>
              <p:cNvPr id="122" name="직사각형 121"/>
              <p:cNvSpPr/>
              <p:nvPr/>
            </p:nvSpPr>
            <p:spPr>
              <a:xfrm>
                <a:off x="1440000" y="3718800"/>
                <a:ext cx="720000" cy="720000"/>
              </a:xfrm>
              <a:prstGeom prst="rect">
                <a:avLst/>
              </a:prstGeom>
              <a:solidFill>
                <a:schemeClr val="bg1"/>
              </a:solidFill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900" dirty="0" smtClean="0"/>
                  <a:t>0</a:t>
                </a:r>
                <a:endParaRPr lang="ko-KR" altLang="en-US" sz="900" dirty="0" smtClean="0"/>
              </a:p>
            </p:txBody>
          </p:sp>
        </p:grpSp>
        <p:grpSp>
          <p:nvGrpSpPr>
            <p:cNvPr id="104" name="그룹 23"/>
            <p:cNvGrpSpPr>
              <a:grpSpLocks noChangeAspect="1"/>
            </p:cNvGrpSpPr>
            <p:nvPr/>
          </p:nvGrpSpPr>
          <p:grpSpPr>
            <a:xfrm>
              <a:off x="4500562" y="3286124"/>
              <a:ext cx="720000" cy="719214"/>
              <a:chOff x="720000" y="3000372"/>
              <a:chExt cx="1440000" cy="1438428"/>
            </a:xfrm>
          </p:grpSpPr>
          <p:sp>
            <p:nvSpPr>
              <p:cNvPr id="115" name="직사각형 114"/>
              <p:cNvSpPr/>
              <p:nvPr/>
            </p:nvSpPr>
            <p:spPr>
              <a:xfrm>
                <a:off x="720000" y="3000372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900" dirty="0" smtClean="0"/>
                  <a:t>0</a:t>
                </a:r>
                <a:endParaRPr lang="ko-KR" altLang="en-US" sz="900" dirty="0" smtClean="0"/>
              </a:p>
            </p:txBody>
          </p:sp>
          <p:sp>
            <p:nvSpPr>
              <p:cNvPr id="116" name="직사각형 115"/>
              <p:cNvSpPr/>
              <p:nvPr/>
            </p:nvSpPr>
            <p:spPr>
              <a:xfrm>
                <a:off x="1440000" y="3000372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900" dirty="0" smtClean="0"/>
                  <a:t>0</a:t>
                </a:r>
                <a:endParaRPr lang="ko-KR" altLang="en-US" sz="900" dirty="0" smtClean="0"/>
              </a:p>
            </p:txBody>
          </p:sp>
          <p:sp>
            <p:nvSpPr>
              <p:cNvPr id="117" name="직사각형 116"/>
              <p:cNvSpPr/>
              <p:nvPr/>
            </p:nvSpPr>
            <p:spPr>
              <a:xfrm>
                <a:off x="720000" y="3718800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900" dirty="0" smtClean="0"/>
                  <a:t>0</a:t>
                </a:r>
                <a:endParaRPr lang="ko-KR" altLang="en-US" sz="900" dirty="0" smtClean="0"/>
              </a:p>
            </p:txBody>
          </p:sp>
          <p:sp>
            <p:nvSpPr>
              <p:cNvPr id="118" name="직사각형 117"/>
              <p:cNvSpPr/>
              <p:nvPr/>
            </p:nvSpPr>
            <p:spPr>
              <a:xfrm>
                <a:off x="1440000" y="3718800"/>
                <a:ext cx="720000" cy="720000"/>
              </a:xfrm>
              <a:prstGeom prst="rect">
                <a:avLst/>
              </a:prstGeom>
              <a:solidFill>
                <a:schemeClr val="bg1"/>
              </a:solidFill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900" dirty="0" smtClean="0"/>
                  <a:t>0</a:t>
                </a:r>
                <a:endParaRPr lang="ko-KR" altLang="en-US" sz="900" dirty="0" smtClean="0"/>
              </a:p>
            </p:txBody>
          </p:sp>
        </p:grpSp>
        <p:grpSp>
          <p:nvGrpSpPr>
            <p:cNvPr id="105" name="그룹 23"/>
            <p:cNvGrpSpPr>
              <a:grpSpLocks noChangeAspect="1"/>
            </p:cNvGrpSpPr>
            <p:nvPr/>
          </p:nvGrpSpPr>
          <p:grpSpPr>
            <a:xfrm>
              <a:off x="5220562" y="3286124"/>
              <a:ext cx="720000" cy="719214"/>
              <a:chOff x="720000" y="3000372"/>
              <a:chExt cx="1440000" cy="1438428"/>
            </a:xfrm>
          </p:grpSpPr>
          <p:sp>
            <p:nvSpPr>
              <p:cNvPr id="111" name="직사각형 110"/>
              <p:cNvSpPr/>
              <p:nvPr/>
            </p:nvSpPr>
            <p:spPr>
              <a:xfrm>
                <a:off x="720000" y="3000372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900" dirty="0" smtClean="0"/>
                  <a:t>0</a:t>
                </a:r>
                <a:endParaRPr lang="ko-KR" altLang="en-US" sz="900" dirty="0" smtClean="0"/>
              </a:p>
            </p:txBody>
          </p:sp>
          <p:sp>
            <p:nvSpPr>
              <p:cNvPr id="112" name="직사각형 111"/>
              <p:cNvSpPr/>
              <p:nvPr/>
            </p:nvSpPr>
            <p:spPr>
              <a:xfrm>
                <a:off x="1440000" y="3000372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900" dirty="0" smtClean="0"/>
                  <a:t>0</a:t>
                </a:r>
                <a:endParaRPr lang="ko-KR" altLang="en-US" sz="900" dirty="0" smtClean="0"/>
              </a:p>
            </p:txBody>
          </p:sp>
          <p:sp>
            <p:nvSpPr>
              <p:cNvPr id="113" name="직사각형 112"/>
              <p:cNvSpPr/>
              <p:nvPr/>
            </p:nvSpPr>
            <p:spPr>
              <a:xfrm>
                <a:off x="720000" y="3718800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900" dirty="0" smtClean="0"/>
                  <a:t>0</a:t>
                </a:r>
                <a:endParaRPr lang="ko-KR" altLang="en-US" sz="900" dirty="0" smtClean="0"/>
              </a:p>
            </p:txBody>
          </p:sp>
          <p:sp>
            <p:nvSpPr>
              <p:cNvPr id="114" name="직사각형 113"/>
              <p:cNvSpPr/>
              <p:nvPr/>
            </p:nvSpPr>
            <p:spPr>
              <a:xfrm>
                <a:off x="1440000" y="3718800"/>
                <a:ext cx="720000" cy="720000"/>
              </a:xfrm>
              <a:prstGeom prst="rect">
                <a:avLst/>
              </a:prstGeom>
              <a:solidFill>
                <a:schemeClr val="bg1"/>
              </a:solidFill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900" dirty="0" smtClean="0"/>
                  <a:t>0</a:t>
                </a:r>
                <a:endParaRPr lang="ko-KR" altLang="en-US" sz="900" dirty="0" smtClean="0"/>
              </a:p>
            </p:txBody>
          </p:sp>
        </p:grpSp>
        <p:grpSp>
          <p:nvGrpSpPr>
            <p:cNvPr id="106" name="그룹 23"/>
            <p:cNvGrpSpPr>
              <a:grpSpLocks noChangeAspect="1"/>
            </p:cNvGrpSpPr>
            <p:nvPr/>
          </p:nvGrpSpPr>
          <p:grpSpPr>
            <a:xfrm>
              <a:off x="4500562" y="4005338"/>
              <a:ext cx="720000" cy="719214"/>
              <a:chOff x="720000" y="3000372"/>
              <a:chExt cx="1440000" cy="1438428"/>
            </a:xfrm>
          </p:grpSpPr>
          <p:sp>
            <p:nvSpPr>
              <p:cNvPr id="107" name="직사각형 106"/>
              <p:cNvSpPr/>
              <p:nvPr/>
            </p:nvSpPr>
            <p:spPr>
              <a:xfrm>
                <a:off x="720000" y="3000372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900" dirty="0" smtClean="0"/>
                  <a:t>0</a:t>
                </a:r>
                <a:endParaRPr lang="ko-KR" altLang="en-US" sz="900" dirty="0" smtClean="0"/>
              </a:p>
            </p:txBody>
          </p:sp>
          <p:sp>
            <p:nvSpPr>
              <p:cNvPr id="108" name="직사각형 107"/>
              <p:cNvSpPr/>
              <p:nvPr/>
            </p:nvSpPr>
            <p:spPr>
              <a:xfrm>
                <a:off x="1440000" y="3000372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900" dirty="0" smtClean="0"/>
                  <a:t>0</a:t>
                </a:r>
                <a:endParaRPr lang="ko-KR" altLang="en-US" sz="900" dirty="0" smtClean="0"/>
              </a:p>
            </p:txBody>
          </p:sp>
          <p:sp>
            <p:nvSpPr>
              <p:cNvPr id="109" name="직사각형 108"/>
              <p:cNvSpPr/>
              <p:nvPr/>
            </p:nvSpPr>
            <p:spPr>
              <a:xfrm>
                <a:off x="720000" y="3718800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900" dirty="0" smtClean="0"/>
                  <a:t>0</a:t>
                </a:r>
                <a:endParaRPr lang="ko-KR" altLang="en-US" sz="900" dirty="0" smtClean="0"/>
              </a:p>
            </p:txBody>
          </p:sp>
          <p:sp>
            <p:nvSpPr>
              <p:cNvPr id="110" name="직사각형 109"/>
              <p:cNvSpPr/>
              <p:nvPr/>
            </p:nvSpPr>
            <p:spPr>
              <a:xfrm>
                <a:off x="1440000" y="3718800"/>
                <a:ext cx="720000" cy="720000"/>
              </a:xfrm>
              <a:prstGeom prst="rect">
                <a:avLst/>
              </a:prstGeom>
              <a:solidFill>
                <a:schemeClr val="bg1"/>
              </a:solidFill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900" dirty="0" smtClean="0"/>
                  <a:t>0</a:t>
                </a:r>
                <a:endParaRPr lang="ko-KR" altLang="en-US" sz="900" dirty="0" smtClean="0"/>
              </a:p>
            </p:txBody>
          </p:sp>
        </p:grpSp>
      </p:grpSp>
      <p:grpSp>
        <p:nvGrpSpPr>
          <p:cNvPr id="127" name="그룹 126"/>
          <p:cNvGrpSpPr>
            <a:grpSpLocks noChangeAspect="1"/>
          </p:cNvGrpSpPr>
          <p:nvPr/>
        </p:nvGrpSpPr>
        <p:grpSpPr>
          <a:xfrm>
            <a:off x="6686718" y="2710494"/>
            <a:ext cx="720000" cy="719214"/>
            <a:chOff x="4500562" y="3286124"/>
            <a:chExt cx="1440000" cy="1438428"/>
          </a:xfrm>
        </p:grpSpPr>
        <p:grpSp>
          <p:nvGrpSpPr>
            <p:cNvPr id="128" name="그룹 23"/>
            <p:cNvGrpSpPr/>
            <p:nvPr/>
          </p:nvGrpSpPr>
          <p:grpSpPr>
            <a:xfrm>
              <a:off x="4500562" y="3286124"/>
              <a:ext cx="1440000" cy="1438428"/>
              <a:chOff x="720000" y="3000372"/>
              <a:chExt cx="1440000" cy="1438428"/>
            </a:xfrm>
          </p:grpSpPr>
          <p:sp>
            <p:nvSpPr>
              <p:cNvPr id="149" name="직사각형 148"/>
              <p:cNvSpPr/>
              <p:nvPr/>
            </p:nvSpPr>
            <p:spPr>
              <a:xfrm>
                <a:off x="720000" y="3000372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 sz="900" dirty="0" smtClean="0"/>
              </a:p>
            </p:txBody>
          </p:sp>
          <p:sp>
            <p:nvSpPr>
              <p:cNvPr id="150" name="직사각형 149"/>
              <p:cNvSpPr/>
              <p:nvPr/>
            </p:nvSpPr>
            <p:spPr>
              <a:xfrm>
                <a:off x="1440000" y="3000372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 sz="900" dirty="0" smtClean="0"/>
              </a:p>
            </p:txBody>
          </p:sp>
          <p:sp>
            <p:nvSpPr>
              <p:cNvPr id="151" name="직사각형 150"/>
              <p:cNvSpPr/>
              <p:nvPr/>
            </p:nvSpPr>
            <p:spPr>
              <a:xfrm>
                <a:off x="720000" y="3718800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 sz="900" dirty="0" smtClean="0"/>
              </a:p>
            </p:txBody>
          </p:sp>
          <p:sp>
            <p:nvSpPr>
              <p:cNvPr id="152" name="직사각형 151"/>
              <p:cNvSpPr/>
              <p:nvPr/>
            </p:nvSpPr>
            <p:spPr>
              <a:xfrm>
                <a:off x="1440000" y="3718800"/>
                <a:ext cx="720000" cy="720000"/>
              </a:xfrm>
              <a:prstGeom prst="rect">
                <a:avLst/>
              </a:prstGeom>
              <a:noFill/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 sz="900" dirty="0"/>
              </a:p>
            </p:txBody>
          </p:sp>
        </p:grpSp>
        <p:grpSp>
          <p:nvGrpSpPr>
            <p:cNvPr id="129" name="그룹 23"/>
            <p:cNvGrpSpPr>
              <a:grpSpLocks noChangeAspect="1"/>
            </p:cNvGrpSpPr>
            <p:nvPr/>
          </p:nvGrpSpPr>
          <p:grpSpPr>
            <a:xfrm>
              <a:off x="5220562" y="4005338"/>
              <a:ext cx="720000" cy="719214"/>
              <a:chOff x="720000" y="3000372"/>
              <a:chExt cx="1440000" cy="1438428"/>
            </a:xfrm>
          </p:grpSpPr>
          <p:sp>
            <p:nvSpPr>
              <p:cNvPr id="145" name="직사각형 144"/>
              <p:cNvSpPr/>
              <p:nvPr/>
            </p:nvSpPr>
            <p:spPr>
              <a:xfrm>
                <a:off x="720000" y="3000372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900" dirty="0" smtClean="0"/>
                  <a:t>0</a:t>
                </a:r>
                <a:endParaRPr lang="ko-KR" altLang="en-US" sz="900" dirty="0" smtClean="0"/>
              </a:p>
            </p:txBody>
          </p:sp>
          <p:sp>
            <p:nvSpPr>
              <p:cNvPr id="146" name="직사각형 145"/>
              <p:cNvSpPr/>
              <p:nvPr/>
            </p:nvSpPr>
            <p:spPr>
              <a:xfrm>
                <a:off x="1440000" y="3000372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900" dirty="0" smtClean="0"/>
                  <a:t>0</a:t>
                </a:r>
                <a:endParaRPr lang="ko-KR" altLang="en-US" sz="900" dirty="0" smtClean="0"/>
              </a:p>
            </p:txBody>
          </p:sp>
          <p:sp>
            <p:nvSpPr>
              <p:cNvPr id="147" name="직사각형 146"/>
              <p:cNvSpPr/>
              <p:nvPr/>
            </p:nvSpPr>
            <p:spPr>
              <a:xfrm>
                <a:off x="720000" y="3718800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900" dirty="0" smtClean="0"/>
                  <a:t>0</a:t>
                </a:r>
                <a:endParaRPr lang="ko-KR" altLang="en-US" sz="900" dirty="0" smtClean="0"/>
              </a:p>
            </p:txBody>
          </p:sp>
          <p:sp>
            <p:nvSpPr>
              <p:cNvPr id="148" name="직사각형 147"/>
              <p:cNvSpPr/>
              <p:nvPr/>
            </p:nvSpPr>
            <p:spPr>
              <a:xfrm>
                <a:off x="1440000" y="3718800"/>
                <a:ext cx="720000" cy="720000"/>
              </a:xfrm>
              <a:prstGeom prst="rect">
                <a:avLst/>
              </a:prstGeom>
              <a:solidFill>
                <a:schemeClr val="bg1"/>
              </a:solidFill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900" dirty="0" smtClean="0"/>
                  <a:t>0</a:t>
                </a:r>
                <a:endParaRPr lang="ko-KR" altLang="en-US" sz="900" dirty="0" smtClean="0"/>
              </a:p>
            </p:txBody>
          </p:sp>
        </p:grpSp>
        <p:grpSp>
          <p:nvGrpSpPr>
            <p:cNvPr id="130" name="그룹 23"/>
            <p:cNvGrpSpPr>
              <a:grpSpLocks noChangeAspect="1"/>
            </p:cNvGrpSpPr>
            <p:nvPr/>
          </p:nvGrpSpPr>
          <p:grpSpPr>
            <a:xfrm>
              <a:off x="4500562" y="3286124"/>
              <a:ext cx="720000" cy="719214"/>
              <a:chOff x="720000" y="3000372"/>
              <a:chExt cx="1440000" cy="1438428"/>
            </a:xfrm>
          </p:grpSpPr>
          <p:sp>
            <p:nvSpPr>
              <p:cNvPr id="141" name="직사각형 140"/>
              <p:cNvSpPr/>
              <p:nvPr/>
            </p:nvSpPr>
            <p:spPr>
              <a:xfrm>
                <a:off x="720000" y="3000372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900" dirty="0" smtClean="0"/>
                  <a:t>0</a:t>
                </a:r>
                <a:endParaRPr lang="ko-KR" altLang="en-US" sz="900" dirty="0" smtClean="0"/>
              </a:p>
            </p:txBody>
          </p:sp>
          <p:sp>
            <p:nvSpPr>
              <p:cNvPr id="142" name="직사각형 141"/>
              <p:cNvSpPr/>
              <p:nvPr/>
            </p:nvSpPr>
            <p:spPr>
              <a:xfrm>
                <a:off x="1440000" y="3000372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900" dirty="0" smtClean="0"/>
                  <a:t>0</a:t>
                </a:r>
                <a:endParaRPr lang="ko-KR" altLang="en-US" sz="900" dirty="0" smtClean="0"/>
              </a:p>
            </p:txBody>
          </p:sp>
          <p:sp>
            <p:nvSpPr>
              <p:cNvPr id="143" name="직사각형 142"/>
              <p:cNvSpPr/>
              <p:nvPr/>
            </p:nvSpPr>
            <p:spPr>
              <a:xfrm>
                <a:off x="720000" y="3718800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900" dirty="0" smtClean="0"/>
                  <a:t>0</a:t>
                </a:r>
                <a:endParaRPr lang="ko-KR" altLang="en-US" sz="900" dirty="0" smtClean="0"/>
              </a:p>
            </p:txBody>
          </p:sp>
          <p:sp>
            <p:nvSpPr>
              <p:cNvPr id="144" name="직사각형 143"/>
              <p:cNvSpPr/>
              <p:nvPr/>
            </p:nvSpPr>
            <p:spPr>
              <a:xfrm>
                <a:off x="1440000" y="3718800"/>
                <a:ext cx="720000" cy="720000"/>
              </a:xfrm>
              <a:prstGeom prst="rect">
                <a:avLst/>
              </a:prstGeom>
              <a:solidFill>
                <a:schemeClr val="bg1"/>
              </a:solidFill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900" dirty="0" smtClean="0"/>
                  <a:t>0</a:t>
                </a:r>
                <a:endParaRPr lang="ko-KR" altLang="en-US" sz="900" dirty="0" smtClean="0"/>
              </a:p>
            </p:txBody>
          </p:sp>
        </p:grpSp>
        <p:grpSp>
          <p:nvGrpSpPr>
            <p:cNvPr id="131" name="그룹 23"/>
            <p:cNvGrpSpPr>
              <a:grpSpLocks noChangeAspect="1"/>
            </p:cNvGrpSpPr>
            <p:nvPr/>
          </p:nvGrpSpPr>
          <p:grpSpPr>
            <a:xfrm>
              <a:off x="5220562" y="3286124"/>
              <a:ext cx="720000" cy="719214"/>
              <a:chOff x="720000" y="3000372"/>
              <a:chExt cx="1440000" cy="1438428"/>
            </a:xfrm>
          </p:grpSpPr>
          <p:sp>
            <p:nvSpPr>
              <p:cNvPr id="137" name="직사각형 136"/>
              <p:cNvSpPr/>
              <p:nvPr/>
            </p:nvSpPr>
            <p:spPr>
              <a:xfrm>
                <a:off x="720000" y="3000372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900" dirty="0" smtClean="0"/>
                  <a:t>0</a:t>
                </a:r>
                <a:endParaRPr lang="ko-KR" altLang="en-US" sz="900" dirty="0" smtClean="0"/>
              </a:p>
            </p:txBody>
          </p:sp>
          <p:sp>
            <p:nvSpPr>
              <p:cNvPr id="138" name="직사각형 137"/>
              <p:cNvSpPr/>
              <p:nvPr/>
            </p:nvSpPr>
            <p:spPr>
              <a:xfrm>
                <a:off x="1440000" y="3000372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900" dirty="0" smtClean="0"/>
                  <a:t>0</a:t>
                </a:r>
                <a:endParaRPr lang="ko-KR" altLang="en-US" sz="900" dirty="0" smtClean="0"/>
              </a:p>
            </p:txBody>
          </p:sp>
          <p:sp>
            <p:nvSpPr>
              <p:cNvPr id="139" name="직사각형 138"/>
              <p:cNvSpPr/>
              <p:nvPr/>
            </p:nvSpPr>
            <p:spPr>
              <a:xfrm>
                <a:off x="720000" y="3718800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900" dirty="0" smtClean="0"/>
                  <a:t>0</a:t>
                </a:r>
                <a:endParaRPr lang="ko-KR" altLang="en-US" sz="900" dirty="0" smtClean="0"/>
              </a:p>
            </p:txBody>
          </p:sp>
          <p:sp>
            <p:nvSpPr>
              <p:cNvPr id="140" name="직사각형 139"/>
              <p:cNvSpPr/>
              <p:nvPr/>
            </p:nvSpPr>
            <p:spPr>
              <a:xfrm>
                <a:off x="1440000" y="3718800"/>
                <a:ext cx="720000" cy="720000"/>
              </a:xfrm>
              <a:prstGeom prst="rect">
                <a:avLst/>
              </a:prstGeom>
              <a:solidFill>
                <a:schemeClr val="bg1"/>
              </a:solidFill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900" dirty="0" smtClean="0"/>
                  <a:t>0</a:t>
                </a:r>
                <a:endParaRPr lang="ko-KR" altLang="en-US" sz="900" dirty="0" smtClean="0"/>
              </a:p>
            </p:txBody>
          </p:sp>
        </p:grpSp>
        <p:grpSp>
          <p:nvGrpSpPr>
            <p:cNvPr id="132" name="그룹 23"/>
            <p:cNvGrpSpPr>
              <a:grpSpLocks noChangeAspect="1"/>
            </p:cNvGrpSpPr>
            <p:nvPr/>
          </p:nvGrpSpPr>
          <p:grpSpPr>
            <a:xfrm>
              <a:off x="4500562" y="4005338"/>
              <a:ext cx="720000" cy="719214"/>
              <a:chOff x="720000" y="3000372"/>
              <a:chExt cx="1440000" cy="1438428"/>
            </a:xfrm>
          </p:grpSpPr>
          <p:sp>
            <p:nvSpPr>
              <p:cNvPr id="133" name="직사각형 132"/>
              <p:cNvSpPr/>
              <p:nvPr/>
            </p:nvSpPr>
            <p:spPr>
              <a:xfrm>
                <a:off x="720000" y="3000372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900" dirty="0" smtClean="0"/>
                  <a:t>0</a:t>
                </a:r>
                <a:endParaRPr lang="ko-KR" altLang="en-US" sz="900" dirty="0" smtClean="0"/>
              </a:p>
            </p:txBody>
          </p:sp>
          <p:sp>
            <p:nvSpPr>
              <p:cNvPr id="134" name="직사각형 133"/>
              <p:cNvSpPr/>
              <p:nvPr/>
            </p:nvSpPr>
            <p:spPr>
              <a:xfrm>
                <a:off x="1440000" y="3000372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900" dirty="0" smtClean="0"/>
                  <a:t>0</a:t>
                </a:r>
                <a:endParaRPr lang="ko-KR" altLang="en-US" sz="900" dirty="0" smtClean="0"/>
              </a:p>
            </p:txBody>
          </p:sp>
          <p:sp>
            <p:nvSpPr>
              <p:cNvPr id="135" name="직사각형 134"/>
              <p:cNvSpPr/>
              <p:nvPr/>
            </p:nvSpPr>
            <p:spPr>
              <a:xfrm>
                <a:off x="720000" y="3718800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900" dirty="0" smtClean="0"/>
                  <a:t>0</a:t>
                </a:r>
                <a:endParaRPr lang="ko-KR" altLang="en-US" sz="900" dirty="0" smtClean="0"/>
              </a:p>
            </p:txBody>
          </p:sp>
          <p:sp>
            <p:nvSpPr>
              <p:cNvPr id="136" name="직사각형 135"/>
              <p:cNvSpPr/>
              <p:nvPr/>
            </p:nvSpPr>
            <p:spPr>
              <a:xfrm>
                <a:off x="1440000" y="3718800"/>
                <a:ext cx="720000" cy="720000"/>
              </a:xfrm>
              <a:prstGeom prst="rect">
                <a:avLst/>
              </a:prstGeom>
              <a:solidFill>
                <a:schemeClr val="bg1"/>
              </a:solidFill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900" dirty="0" smtClean="0"/>
                  <a:t>0</a:t>
                </a:r>
                <a:endParaRPr lang="ko-KR" altLang="en-US" sz="900" dirty="0" smtClean="0"/>
              </a:p>
            </p:txBody>
          </p:sp>
        </p:grpSp>
      </p:grpSp>
      <p:sp>
        <p:nvSpPr>
          <p:cNvPr id="153" name="직사각형 152"/>
          <p:cNvSpPr/>
          <p:nvPr/>
        </p:nvSpPr>
        <p:spPr>
          <a:xfrm>
            <a:off x="5817860" y="3862606"/>
            <a:ext cx="1440000" cy="1440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4" name="직사각형 153"/>
          <p:cNvSpPr/>
          <p:nvPr/>
        </p:nvSpPr>
        <p:spPr>
          <a:xfrm>
            <a:off x="6696244" y="2718430"/>
            <a:ext cx="720000" cy="720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5" name="직사각형 154"/>
          <p:cNvSpPr/>
          <p:nvPr/>
        </p:nvSpPr>
        <p:spPr>
          <a:xfrm>
            <a:off x="5796136" y="2708920"/>
            <a:ext cx="720000" cy="720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57" name="꺾인 연결선 156"/>
          <p:cNvCxnSpPr>
            <a:stCxn id="91" idx="1"/>
            <a:endCxn id="163" idx="1"/>
          </p:cNvCxnSpPr>
          <p:nvPr/>
        </p:nvCxnSpPr>
        <p:spPr>
          <a:xfrm rot="10800000" flipV="1">
            <a:off x="5868144" y="4401835"/>
            <a:ext cx="314478" cy="1562253"/>
          </a:xfrm>
          <a:prstGeom prst="bentConnector3">
            <a:avLst>
              <a:gd name="adj1" fmla="val 326834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TextBox 162"/>
          <p:cNvSpPr txBox="1"/>
          <p:nvPr/>
        </p:nvSpPr>
        <p:spPr>
          <a:xfrm>
            <a:off x="5868144" y="5733256"/>
            <a:ext cx="29499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c</a:t>
            </a:r>
            <a:r>
              <a:rPr lang="en-US" altLang="ko-KR" sz="1200" dirty="0" smtClean="0"/>
              <a:t>oded : when blocks are </a:t>
            </a:r>
            <a:r>
              <a:rPr lang="en-US" altLang="ko-KR" sz="1200" dirty="0" err="1" smtClean="0"/>
              <a:t>maxTU</a:t>
            </a:r>
            <a:r>
              <a:rPr lang="en-US" altLang="ko-KR" sz="1200" dirty="0" smtClean="0"/>
              <a:t/>
            </a:r>
            <a:br>
              <a:rPr lang="en-US" altLang="ko-KR" sz="1200" dirty="0" smtClean="0"/>
            </a:br>
            <a:r>
              <a:rPr lang="en-US" altLang="ko-KR" sz="1200" dirty="0" smtClean="0"/>
              <a:t>derived : when blocks are not </a:t>
            </a:r>
            <a:r>
              <a:rPr lang="en-US" altLang="ko-KR" sz="1200" dirty="0" err="1" smtClean="0"/>
              <a:t>maxTU</a:t>
            </a:r>
            <a:r>
              <a:rPr lang="en-US" altLang="ko-KR" sz="1200" dirty="0" smtClean="0"/>
              <a:t> </a:t>
            </a:r>
            <a:endParaRPr lang="ko-KR" altLang="en-US" sz="1200" dirty="0"/>
          </a:p>
        </p:txBody>
      </p:sp>
      <p:cxnSp>
        <p:nvCxnSpPr>
          <p:cNvPr id="168" name="꺾인 연결선 167"/>
          <p:cNvCxnSpPr>
            <a:stCxn id="154" idx="3"/>
          </p:cNvCxnSpPr>
          <p:nvPr/>
        </p:nvCxnSpPr>
        <p:spPr>
          <a:xfrm>
            <a:off x="7416244" y="3078430"/>
            <a:ext cx="468124" cy="1769825"/>
          </a:xfrm>
          <a:prstGeom prst="bentConnector2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TextBox 168"/>
          <p:cNvSpPr txBox="1"/>
          <p:nvPr/>
        </p:nvSpPr>
        <p:spPr>
          <a:xfrm>
            <a:off x="7884368" y="4725144"/>
            <a:ext cx="7585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coded (0)</a:t>
            </a:r>
            <a:endParaRPr lang="ko-KR" altLang="en-US" sz="1000" dirty="0"/>
          </a:p>
        </p:txBody>
      </p:sp>
      <p:cxnSp>
        <p:nvCxnSpPr>
          <p:cNvPr id="173" name="꺾인 연결선 172"/>
          <p:cNvCxnSpPr>
            <a:stCxn id="76" idx="3"/>
            <a:endCxn id="169" idx="1"/>
          </p:cNvCxnSpPr>
          <p:nvPr/>
        </p:nvCxnSpPr>
        <p:spPr>
          <a:xfrm>
            <a:off x="7262622" y="4042622"/>
            <a:ext cx="621746" cy="805633"/>
          </a:xfrm>
          <a:prstGeom prst="bentConnector3">
            <a:avLst>
              <a:gd name="adj1" fmla="val 50000"/>
            </a:avLst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Proposed Method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r>
              <a:rPr lang="en-US" altLang="ko-KR" sz="2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We proposed </a:t>
            </a:r>
            <a:r>
              <a:rPr lang="en-US" altLang="ko-KR" sz="2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to code every CBFs</a:t>
            </a:r>
            <a:r>
              <a:rPr lang="ko-KR" altLang="en-US" sz="2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 </a:t>
            </a:r>
            <a:r>
              <a:rPr lang="en-US" altLang="ko-KR" sz="2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for every TUs without derivation for simple and clear implementation</a:t>
            </a:r>
            <a:endParaRPr lang="ko-KR" altLang="en-US" sz="2800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899592" y="2474168"/>
          <a:ext cx="5588000" cy="4267200"/>
        </p:xfrm>
        <a:graphic>
          <a:graphicData uri="http://schemas.openxmlformats.org/drawingml/2006/table">
            <a:tbl>
              <a:tblPr/>
              <a:tblGrid>
                <a:gridCol w="5588000"/>
              </a:tblGrid>
              <a:tr h="145143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latin typeface="Times New Roman"/>
                          <a:ea typeface="맑은 고딕"/>
                          <a:cs typeface="Times New Roman"/>
                        </a:rPr>
                        <a:t>		if( log2TrafoSize  &lt;=  Log2MaxTrafoSize ) {</a:t>
                      </a:r>
                      <a:endParaRPr lang="ko-KR" sz="10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5314" marR="65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28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520825" algn="l"/>
                        </a:tabLst>
                      </a:pPr>
                      <a:r>
                        <a:rPr lang="en-GB" sz="1000">
                          <a:latin typeface="Times New Roman"/>
                          <a:ea typeface="맑은 고딕"/>
                          <a:cs typeface="Times New Roman"/>
                        </a:rPr>
                        <a:t>			firstChromaCbf = ( log2TrafoSize  = =  Log2MaxTrafoSize  | |</a:t>
                      </a:r>
                      <a:br>
                        <a:rPr lang="en-GB" sz="1000">
                          <a:latin typeface="Times New Roman"/>
                          <a:ea typeface="맑은 고딕"/>
                          <a:cs typeface="Times New Roman"/>
                        </a:rPr>
                      </a:br>
                      <a:r>
                        <a:rPr lang="en-GB" sz="1000">
                          <a:latin typeface="Times New Roman"/>
                          <a:ea typeface="맑은 고딕"/>
                          <a:cs typeface="Times New Roman"/>
                        </a:rPr>
                        <a:t>										trafoDepth  = =  0 ) ?  1  :  0</a:t>
                      </a:r>
                      <a:endParaRPr lang="ko-KR" sz="10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5314" marR="65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143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맑은 고딕"/>
                          <a:cs typeface="Times New Roman"/>
                        </a:rPr>
                        <a:t>			if( firstChromaCbf  | |  log2TrafoSize  &gt;  Log2MinTrafoSize ) {</a:t>
                      </a:r>
                      <a:endParaRPr lang="ko-KR" sz="10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5314" marR="65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143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맑은 고딕"/>
                          <a:cs typeface="Times New Roman"/>
                        </a:rPr>
                        <a:t>				if( firstChromaCbf  | |  cbf_cb[ xBase ][ yBase ][ trafoDepth − 1 ] ) {</a:t>
                      </a:r>
                      <a:endParaRPr lang="ko-KR" sz="10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5314" marR="65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143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strike="sngStrike" dirty="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					</a:t>
                      </a:r>
                      <a:r>
                        <a:rPr lang="en-GB" sz="1000" strike="sngStrike" dirty="0" err="1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readCbf</a:t>
                      </a:r>
                      <a:r>
                        <a:rPr lang="en-GB" sz="1000" strike="sngStrike" dirty="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 = </a:t>
                      </a:r>
                      <a:r>
                        <a:rPr lang="en-GB" sz="1000" strike="sngStrike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TRUE</a:t>
                      </a:r>
                      <a:endParaRPr lang="ko-KR" sz="10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5314" marR="65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143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strike="sngStrike" dirty="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					if( </a:t>
                      </a:r>
                      <a:r>
                        <a:rPr lang="en-GB" sz="1000" strike="sngStrike" dirty="0" err="1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blkIdx</a:t>
                      </a:r>
                      <a:r>
                        <a:rPr lang="en-GB" sz="1000" strike="sngStrike" dirty="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 = = 3  &amp;&amp;  log2TrafoSize  &lt;  Log2MaxTrafoSize )</a:t>
                      </a:r>
                      <a:endParaRPr lang="ko-KR" sz="10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5314" marR="65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429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strike="sngStrike" dirty="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						</a:t>
                      </a:r>
                      <a:r>
                        <a:rPr lang="en-GB" sz="1000" strike="sngStrike" dirty="0" err="1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readCbf</a:t>
                      </a:r>
                      <a:r>
                        <a:rPr lang="en-GB" sz="1000" strike="sngStrike" dirty="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 = </a:t>
                      </a:r>
                      <a:r>
                        <a:rPr lang="en-GB" sz="1000" strike="sngStrike" dirty="0" err="1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cbf_cb</a:t>
                      </a:r>
                      <a:r>
                        <a:rPr lang="en-GB" sz="1000" strike="sngStrike" dirty="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[ </a:t>
                      </a:r>
                      <a:r>
                        <a:rPr lang="en-GB" sz="1000" strike="sngStrike" dirty="0" err="1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xBase</a:t>
                      </a:r>
                      <a:r>
                        <a:rPr lang="en-GB" sz="1000" strike="sngStrike" dirty="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 ][ </a:t>
                      </a:r>
                      <a:r>
                        <a:rPr lang="en-GB" sz="1000" strike="sngStrike" dirty="0" err="1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yBase</a:t>
                      </a:r>
                      <a:r>
                        <a:rPr lang="en-GB" sz="1000" strike="sngStrike" dirty="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 ][ </a:t>
                      </a:r>
                      <a:r>
                        <a:rPr lang="en-GB" sz="1000" strike="sngStrike" dirty="0" err="1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trafoDepth</a:t>
                      </a:r>
                      <a:r>
                        <a:rPr lang="en-GB" sz="1000" strike="sngStrike" dirty="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 ]  | |  </a:t>
                      </a:r>
                      <a:br>
                        <a:rPr lang="en-GB" sz="1000" strike="sngStrike" dirty="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</a:br>
                      <a:r>
                        <a:rPr lang="en-GB" sz="1000" strike="sngStrike" dirty="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										</a:t>
                      </a:r>
                      <a:r>
                        <a:rPr lang="en-GB" sz="1000" strike="sngStrike" dirty="0" err="1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cbf_cb</a:t>
                      </a:r>
                      <a:r>
                        <a:rPr lang="en-GB" sz="1000" strike="sngStrike" dirty="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[ </a:t>
                      </a:r>
                      <a:r>
                        <a:rPr lang="en-GB" sz="1000" strike="sngStrike" dirty="0" err="1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xBase</a:t>
                      </a:r>
                      <a:r>
                        <a:rPr lang="en-GB" sz="1000" strike="sngStrike" dirty="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 + </a:t>
                      </a:r>
                      <a:r>
                        <a:rPr lang="en-GB" sz="1000" strike="sngStrike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( </a:t>
                      </a:r>
                      <a:r>
                        <a:rPr lang="en-GB" sz="1000" strike="sngStrike" dirty="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1 &lt;&lt; log2Trafo</a:t>
                      </a:r>
                      <a:r>
                        <a:rPr lang="en-GB" sz="1000" strike="sngStrike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Width ) </a:t>
                      </a:r>
                      <a:r>
                        <a:rPr lang="en-GB" sz="1000" strike="sngStrike" dirty="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][ </a:t>
                      </a:r>
                      <a:r>
                        <a:rPr lang="en-GB" sz="1000" strike="sngStrike" dirty="0" err="1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yBase</a:t>
                      </a:r>
                      <a:r>
                        <a:rPr lang="en-GB" sz="1000" strike="sngStrike" dirty="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 ][ </a:t>
                      </a:r>
                      <a:r>
                        <a:rPr lang="en-GB" sz="1000" strike="sngStrike" dirty="0" err="1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trafoDepth</a:t>
                      </a:r>
                      <a:r>
                        <a:rPr lang="en-GB" sz="1000" strike="sngStrike" dirty="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 ]  | |  </a:t>
                      </a:r>
                      <a:br>
                        <a:rPr lang="en-GB" sz="1000" strike="sngStrike" dirty="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</a:br>
                      <a:r>
                        <a:rPr lang="en-GB" sz="1000" strike="sngStrike" dirty="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										</a:t>
                      </a:r>
                      <a:r>
                        <a:rPr lang="en-GB" sz="1000" strike="sngStrike" dirty="0" err="1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cbf_cb</a:t>
                      </a:r>
                      <a:r>
                        <a:rPr lang="en-GB" sz="1000" strike="sngStrike" dirty="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[ </a:t>
                      </a:r>
                      <a:r>
                        <a:rPr lang="en-GB" sz="1000" strike="sngStrike" dirty="0" err="1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xBase</a:t>
                      </a:r>
                      <a:r>
                        <a:rPr lang="en-GB" sz="1000" strike="sngStrike" dirty="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 ][ </a:t>
                      </a:r>
                      <a:r>
                        <a:rPr lang="en-GB" sz="1000" strike="sngStrike" dirty="0" err="1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yBase</a:t>
                      </a:r>
                      <a:r>
                        <a:rPr lang="en-GB" sz="1000" strike="sngStrike" dirty="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 + </a:t>
                      </a:r>
                      <a:r>
                        <a:rPr lang="en-GB" sz="1000" strike="sngStrike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( </a:t>
                      </a:r>
                      <a:r>
                        <a:rPr lang="en-GB" sz="1000" strike="sngStrike" dirty="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1 &lt;&lt; log2Trafo</a:t>
                      </a:r>
                      <a:r>
                        <a:rPr lang="en-GB" sz="1000" strike="sngStrike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Height ) </a:t>
                      </a:r>
                      <a:r>
                        <a:rPr lang="en-GB" sz="1000" strike="sngStrike" dirty="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][ </a:t>
                      </a:r>
                      <a:r>
                        <a:rPr lang="en-GB" sz="1000" strike="sngStrike" dirty="0" err="1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trafoDepth</a:t>
                      </a:r>
                      <a:r>
                        <a:rPr lang="en-GB" sz="1000" strike="sngStrike" dirty="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 ]</a:t>
                      </a:r>
                      <a:endParaRPr lang="ko-KR" sz="10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5314" marR="65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143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strike="sngStrike" dirty="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					if( !</a:t>
                      </a:r>
                      <a:r>
                        <a:rPr lang="en-GB" sz="1000" strike="sngStrike" dirty="0" err="1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readCbf</a:t>
                      </a:r>
                      <a:r>
                        <a:rPr lang="en-GB" sz="1000" strike="sngStrike" dirty="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 )</a:t>
                      </a:r>
                      <a:endParaRPr lang="ko-KR" sz="10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5314" marR="65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143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strike="sngStrike" dirty="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						</a:t>
                      </a:r>
                      <a:r>
                        <a:rPr lang="en-GB" sz="1000" strike="sngStrike" dirty="0" err="1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cbf_cb</a:t>
                      </a:r>
                      <a:r>
                        <a:rPr lang="en-GB" sz="1000" strike="sngStrike" dirty="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[ x0 ][ y0 ][ </a:t>
                      </a:r>
                      <a:r>
                        <a:rPr lang="en-GB" sz="1000" strike="sngStrike" dirty="0" err="1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trafoDepth</a:t>
                      </a:r>
                      <a:r>
                        <a:rPr lang="en-GB" sz="1000" strike="sngStrike" dirty="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 ] = 1</a:t>
                      </a:r>
                      <a:endParaRPr lang="ko-KR" sz="10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5314" marR="65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143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strike="sngStrike" dirty="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					else</a:t>
                      </a:r>
                      <a:endParaRPr lang="ko-KR" sz="10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5314" marR="65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143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latin typeface="Times New Roman"/>
                          <a:ea typeface="맑은 고딕"/>
                          <a:cs typeface="Times New Roman"/>
                        </a:rPr>
                        <a:t>						</a:t>
                      </a:r>
                      <a:r>
                        <a:rPr lang="en-GB" sz="1000" b="1" dirty="0" err="1">
                          <a:latin typeface="Times New Roman"/>
                          <a:ea typeface="맑은 고딕"/>
                          <a:cs typeface="Times New Roman"/>
                        </a:rPr>
                        <a:t>cbf_cb</a:t>
                      </a:r>
                      <a:r>
                        <a:rPr lang="en-GB" sz="1000" dirty="0">
                          <a:latin typeface="Times New Roman"/>
                          <a:ea typeface="맑은 고딕"/>
                          <a:cs typeface="Times New Roman"/>
                        </a:rPr>
                        <a:t>[ x0 ][ y0 ][ </a:t>
                      </a:r>
                      <a:r>
                        <a:rPr lang="en-GB" sz="1000" dirty="0" err="1">
                          <a:latin typeface="Times New Roman"/>
                          <a:ea typeface="맑은 고딕"/>
                          <a:cs typeface="Times New Roman"/>
                        </a:rPr>
                        <a:t>trafoDepth</a:t>
                      </a:r>
                      <a:r>
                        <a:rPr lang="en-GB" sz="1000" dirty="0">
                          <a:latin typeface="Times New Roman"/>
                          <a:ea typeface="맑은 고딕"/>
                          <a:cs typeface="Times New Roman"/>
                        </a:rPr>
                        <a:t> ]</a:t>
                      </a:r>
                      <a:endParaRPr lang="ko-KR" sz="10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5314" marR="65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143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맑은 고딕"/>
                          <a:cs typeface="Times New Roman"/>
                        </a:rPr>
                        <a:t>				}</a:t>
                      </a:r>
                      <a:endParaRPr lang="ko-KR" sz="10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5314" marR="65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143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맑은 고딕"/>
                          <a:cs typeface="Times New Roman"/>
                        </a:rPr>
                        <a:t>				if( firstChromaCbf  | |  cbf_cr[ xBase ][ yBase ][ trafoDepth − 1 ] ) {</a:t>
                      </a:r>
                      <a:endParaRPr lang="ko-KR" sz="10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5314" marR="65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143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strike="sngStrike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					readCbf = </a:t>
                      </a:r>
                      <a:r>
                        <a:rPr lang="en-GB" sz="1000" strike="sngStrike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TRUE</a:t>
                      </a:r>
                      <a:endParaRPr lang="ko-KR" sz="10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5314" marR="65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143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strike="sngStrike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					if( blkIdx = = 3  &amp;&amp;  log2TrafoSize  &lt;  Log2MaxTrafoSize )</a:t>
                      </a:r>
                      <a:endParaRPr lang="ko-KR" sz="10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5314" marR="65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429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strike="sngStrike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						readCbf = cbf_cr[ xBase ][ yBase ][ trafoDepth ]  | |  </a:t>
                      </a:r>
                      <a:br>
                        <a:rPr lang="en-GB" sz="1000" strike="sngStrike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</a:br>
                      <a:r>
                        <a:rPr lang="en-GB" sz="1000" strike="sngStrike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										cbf_cr[ xBase + </a:t>
                      </a:r>
                      <a:r>
                        <a:rPr lang="en-GB" sz="1000" strike="sngStrike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( </a:t>
                      </a:r>
                      <a:r>
                        <a:rPr lang="en-GB" sz="1000" strike="sngStrike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1 &lt;&lt; log2Trafo</a:t>
                      </a:r>
                      <a:r>
                        <a:rPr lang="en-GB" sz="1000" strike="sngStrike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Width ) </a:t>
                      </a:r>
                      <a:r>
                        <a:rPr lang="en-GB" sz="1000" strike="sngStrike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][ yBase ][ trafoDepth ]  | |  </a:t>
                      </a:r>
                      <a:br>
                        <a:rPr lang="en-GB" sz="1000" strike="sngStrike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</a:br>
                      <a:r>
                        <a:rPr lang="en-GB" sz="1000" strike="sngStrike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										cbf_cr[ xBase ][ yBase + </a:t>
                      </a:r>
                      <a:r>
                        <a:rPr lang="en-GB" sz="1000" strike="sngStrike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( </a:t>
                      </a:r>
                      <a:r>
                        <a:rPr lang="en-GB" sz="1000" strike="sngStrike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1 &lt;&lt; log2Trafo</a:t>
                      </a:r>
                      <a:r>
                        <a:rPr lang="en-GB" sz="1000" strike="sngStrike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Height ) </a:t>
                      </a:r>
                      <a:r>
                        <a:rPr lang="en-GB" sz="1000" strike="sngStrike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][ trafoDepth ]</a:t>
                      </a:r>
                      <a:endParaRPr lang="ko-KR" sz="10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5314" marR="65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143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strike="sngStrike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					if( !readCbf )</a:t>
                      </a:r>
                      <a:endParaRPr lang="ko-KR" sz="10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5314" marR="65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143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strike="sngStrike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						cbf_cr[ x0 ][ y0 ][ trafoDepth ] = 1</a:t>
                      </a:r>
                      <a:endParaRPr lang="ko-KR" sz="10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5314" marR="65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143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strike="sngStrike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					else</a:t>
                      </a:r>
                      <a:endParaRPr lang="ko-KR" sz="10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5314" marR="65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143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맑은 고딕"/>
                          <a:cs typeface="Times New Roman"/>
                        </a:rPr>
                        <a:t>						</a:t>
                      </a:r>
                      <a:r>
                        <a:rPr lang="en-GB" sz="1000" b="1">
                          <a:latin typeface="Times New Roman"/>
                          <a:ea typeface="맑은 고딕"/>
                          <a:cs typeface="Times New Roman"/>
                        </a:rPr>
                        <a:t>cbf_cr</a:t>
                      </a:r>
                      <a:r>
                        <a:rPr lang="en-GB" sz="1000">
                          <a:latin typeface="Times New Roman"/>
                          <a:ea typeface="맑은 고딕"/>
                          <a:cs typeface="Times New Roman"/>
                        </a:rPr>
                        <a:t>[ x0 ][ y0 ][ trafoDepth ]</a:t>
                      </a:r>
                      <a:endParaRPr lang="ko-KR" sz="10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5314" marR="65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143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맑은 고딕"/>
                          <a:cs typeface="Times New Roman"/>
                        </a:rPr>
                        <a:t>				}</a:t>
                      </a:r>
                      <a:endParaRPr lang="ko-KR" sz="10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5314" marR="65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143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맑은 고딕"/>
                          <a:cs typeface="Times New Roman"/>
                        </a:rPr>
                        <a:t>			}</a:t>
                      </a:r>
                      <a:endParaRPr lang="ko-KR" sz="10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5314" marR="65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143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latin typeface="Times New Roman"/>
                          <a:ea typeface="맑은 고딕"/>
                          <a:cs typeface="Times New Roman"/>
                        </a:rPr>
                        <a:t>		}</a:t>
                      </a:r>
                      <a:endParaRPr lang="ko-KR" sz="10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5314" marR="65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Proposed Method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467544" y="1268760"/>
          <a:ext cx="5867400" cy="2438400"/>
        </p:xfrm>
        <a:graphic>
          <a:graphicData uri="http://schemas.openxmlformats.org/drawingml/2006/table">
            <a:tbl>
              <a:tblPr/>
              <a:tblGrid>
                <a:gridCol w="5867400"/>
              </a:tblGrid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strike="sngStrike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			if( PredMode  = =  MODE_INTRA  | |  trafoDepth  !=  0  | |</a:t>
                      </a:r>
                      <a:br>
                        <a:rPr lang="en-GB" sz="1000" strike="sngStrike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</a:br>
                      <a:r>
                        <a:rPr lang="en-GB" sz="1000" strike="sngStrike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				cbf_cb[ x0 ][ y0 ][ trafoDepth ]  | |</a:t>
                      </a:r>
                      <a:br>
                        <a:rPr lang="en-GB" sz="1000" strike="sngStrike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</a:br>
                      <a:r>
                        <a:rPr lang="en-GB" sz="1000" strike="sngStrike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				cbf_cr[ x0 ][ y0 ][ trafoDepth ] ) {</a:t>
                      </a:r>
                      <a:endParaRPr lang="ko-KR" sz="10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strike="sngStrike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				readCbf = </a:t>
                      </a:r>
                      <a:r>
                        <a:rPr lang="en-GB" sz="1000" strike="sngStrike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TRUE</a:t>
                      </a:r>
                      <a:endParaRPr lang="ko-KR" sz="10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strike="sngStrike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				if( blkIdx = = 3  &amp;&amp;  PredMode  !=  MODE_INTRA  &amp;&amp;  </a:t>
                      </a:r>
                      <a:br>
                        <a:rPr lang="en-GB" sz="1000" strike="sngStrike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</a:br>
                      <a:r>
                        <a:rPr lang="en-GB" sz="1000" strike="sngStrike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					( ( log2CbSize &lt;= Log2MaxTrafoSize+1 ) | | ( log2TrafoSize &lt; Log2MaxTrafoSize ) )</a:t>
                      </a:r>
                      <a:endParaRPr lang="ko-KR" sz="10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strike="sngStrike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					readCbf = cbf_luma[ xBase ][ yBase ][ trafoDepth ]  | |  </a:t>
                      </a:r>
                      <a:br>
                        <a:rPr lang="en-GB" sz="1000" strike="sngStrike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</a:br>
                      <a:r>
                        <a:rPr lang="en-GB" sz="1000" strike="sngStrike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									cbf_luma[ xBase + </a:t>
                      </a:r>
                      <a:r>
                        <a:rPr lang="en-GB" sz="1000" strike="sngStrike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( </a:t>
                      </a:r>
                      <a:r>
                        <a:rPr lang="en-GB" sz="1000" strike="sngStrike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1 &lt;&lt; log2Trafo</a:t>
                      </a:r>
                      <a:r>
                        <a:rPr lang="en-GB" sz="1000" strike="sngStrike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Width ) </a:t>
                      </a:r>
                      <a:r>
                        <a:rPr lang="en-GB" sz="1000" strike="sngStrike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][ yBase ][ trafoDepth ]  | |  </a:t>
                      </a:r>
                      <a:br>
                        <a:rPr lang="en-GB" sz="1000" strike="sngStrike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</a:br>
                      <a:r>
                        <a:rPr lang="en-GB" sz="1000" strike="sngStrike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									cbf_luma[ xBase ][ yBase + </a:t>
                      </a:r>
                      <a:r>
                        <a:rPr lang="en-GB" sz="1000" strike="sngStrike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( </a:t>
                      </a:r>
                      <a:r>
                        <a:rPr lang="en-GB" sz="1000" strike="sngStrike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1 &lt;&lt; log2Trafo</a:t>
                      </a:r>
                      <a:r>
                        <a:rPr lang="en-GB" sz="1000" strike="sngStrike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Height ) </a:t>
                      </a:r>
                      <a:r>
                        <a:rPr lang="en-GB" sz="1000" strike="sngStrike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][ trafoDepth ]</a:t>
                      </a:r>
                      <a:r>
                        <a:rPr lang="en-GB" sz="1000" strike="sngStrike">
                          <a:highlight>
                            <a:srgbClr val="FFFF00"/>
                          </a:highlight>
                          <a:latin typeface="Times New Roman"/>
                          <a:ea typeface="SimSun"/>
                          <a:cs typeface="Times New Roman"/>
                        </a:rPr>
                        <a:t>  | |  </a:t>
                      </a:r>
                      <a:br>
                        <a:rPr lang="en-GB" sz="1000" strike="sngStrike">
                          <a:highlight>
                            <a:srgbClr val="FFFF00"/>
                          </a:highlight>
                          <a:latin typeface="Times New Roman"/>
                          <a:ea typeface="SimSun"/>
                          <a:cs typeface="Times New Roman"/>
                        </a:rPr>
                      </a:br>
                      <a:r>
                        <a:rPr lang="en-GB" sz="1000" strike="sngStrike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									</a:t>
                      </a:r>
                      <a:r>
                        <a:rPr lang="en-GB" sz="1000" strike="sngStrike">
                          <a:highlight>
                            <a:srgbClr val="FFFF00"/>
                          </a:highlight>
                          <a:latin typeface="Times New Roman"/>
                          <a:ea typeface="SimSun"/>
                          <a:cs typeface="Times New Roman"/>
                        </a:rPr>
                        <a:t>cbf_cb[ xBase ][ yBase ][ trafoDepth </a:t>
                      </a:r>
                      <a:r>
                        <a:rPr lang="en-GB" sz="1000" strike="sngStrike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− 1</a:t>
                      </a:r>
                      <a:r>
                        <a:rPr lang="en-GB" sz="1000" strike="sngStrike">
                          <a:highlight>
                            <a:srgbClr val="FFFF00"/>
                          </a:highlight>
                          <a:latin typeface="Times New Roman"/>
                          <a:ea typeface="SimSun"/>
                          <a:cs typeface="Times New Roman"/>
                        </a:rPr>
                        <a:t>] | |  </a:t>
                      </a:r>
                      <a:br>
                        <a:rPr lang="en-GB" sz="1000" strike="sngStrike">
                          <a:highlight>
                            <a:srgbClr val="FFFF00"/>
                          </a:highlight>
                          <a:latin typeface="Times New Roman"/>
                          <a:ea typeface="SimSun"/>
                          <a:cs typeface="Times New Roman"/>
                        </a:rPr>
                      </a:br>
                      <a:r>
                        <a:rPr lang="en-GB" sz="1000" strike="sngStrike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									</a:t>
                      </a:r>
                      <a:r>
                        <a:rPr lang="en-GB" sz="1000" strike="sngStrike">
                          <a:highlight>
                            <a:srgbClr val="FFFF00"/>
                          </a:highlight>
                          <a:latin typeface="Times New Roman"/>
                          <a:ea typeface="SimSun"/>
                          <a:cs typeface="Times New Roman"/>
                        </a:rPr>
                        <a:t>cbf_cr[ xBase ][ yBase ][ trafoDepth </a:t>
                      </a:r>
                      <a:r>
                        <a:rPr lang="en-GB" sz="1000" strike="sngStrike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− 1</a:t>
                      </a:r>
                      <a:r>
                        <a:rPr lang="en-GB" sz="1000" strike="sngStrike">
                          <a:highlight>
                            <a:srgbClr val="FFFF00"/>
                          </a:highlight>
                          <a:latin typeface="Times New Roman"/>
                          <a:ea typeface="SimSun"/>
                          <a:cs typeface="Times New Roman"/>
                        </a:rPr>
                        <a:t>]</a:t>
                      </a:r>
                      <a:endParaRPr lang="ko-KR" sz="10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strike="sngStrike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				if( !readCbf )</a:t>
                      </a:r>
                      <a:endParaRPr lang="ko-KR" sz="10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strike="sngStrike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					cbf_luma[ x0 ][ y0 ][ trafoDepth ] = 1</a:t>
                      </a:r>
                      <a:endParaRPr lang="ko-KR" sz="10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strike="sngStrike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				else</a:t>
                      </a:r>
                      <a:endParaRPr lang="ko-KR" sz="10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맑은 고딕"/>
                          <a:cs typeface="Times New Roman"/>
                        </a:rPr>
                        <a:t>					</a:t>
                      </a:r>
                      <a:r>
                        <a:rPr lang="en-GB" sz="1000" b="1">
                          <a:latin typeface="Times New Roman"/>
                          <a:ea typeface="맑은 고딕"/>
                          <a:cs typeface="Times New Roman"/>
                        </a:rPr>
                        <a:t>cbf_luma</a:t>
                      </a:r>
                      <a:r>
                        <a:rPr lang="en-GB" sz="1000">
                          <a:latin typeface="Times New Roman"/>
                          <a:ea typeface="맑은 고딕"/>
                          <a:cs typeface="Times New Roman"/>
                        </a:rPr>
                        <a:t>[ x0 ][ y0 ][ trafoDepth ]</a:t>
                      </a:r>
                      <a:endParaRPr lang="ko-KR" sz="10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strike="sngStrike" dirty="0"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			}</a:t>
                      </a:r>
                      <a:endParaRPr lang="ko-KR" sz="10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Experimental Results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8" name="내용 개체 틀 17"/>
          <p:cNvGraphicFramePr>
            <a:graphicFrameLocks noGrp="1"/>
          </p:cNvGraphicFramePr>
          <p:nvPr>
            <p:ph idx="1"/>
          </p:nvPr>
        </p:nvGraphicFramePr>
        <p:xfrm>
          <a:off x="2886411" y="1196752"/>
          <a:ext cx="3371178" cy="4544132"/>
        </p:xfrm>
        <a:graphic>
          <a:graphicData uri="http://schemas.openxmlformats.org/drawingml/2006/table">
            <a:tbl>
              <a:tblPr/>
              <a:tblGrid>
                <a:gridCol w="680222"/>
                <a:gridCol w="429182"/>
                <a:gridCol w="458148"/>
                <a:gridCol w="458148"/>
                <a:gridCol w="429182"/>
                <a:gridCol w="458148"/>
                <a:gridCol w="458148"/>
              </a:tblGrid>
              <a:tr h="115865">
                <a:tc>
                  <a:txBody>
                    <a:bodyPr/>
                    <a:lstStyle/>
                    <a:p>
                      <a:endParaRPr lang="ko-KR" sz="800" dirty="0">
                        <a:latin typeface="Times New Roman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All Intra Main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All Intra HE10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3106">
                <a:tc>
                  <a:txBody>
                    <a:bodyPr/>
                    <a:lstStyle/>
                    <a:p>
                      <a:endParaRPr lang="ko-KR" sz="800">
                        <a:latin typeface="Times New Roman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Y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U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V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Y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U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V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86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A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0.04%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-0.20%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-0.21%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0.04%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-0.20%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-0.25%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586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B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0.05%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-0.27%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-0.32%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0.05%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-0.29%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-0.38%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86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C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0.05%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-0.26%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-0.24%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0.05%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-0.25%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-0.25%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86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D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0.03%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-0.14%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-0.16%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0.03%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-0.17%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-0.11%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310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E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0.07%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-0.32%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-0.38%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0.07%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-0.36%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-0.30%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86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Overall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0.05%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-0.24%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-0.26%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0.05%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-0.25%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-0.26%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310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0.05%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-0.23%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-0.25%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0.05%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-0.24%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-0.25%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10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F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0.05%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-0.18%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-0.14%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0.04%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-0.24%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-0.18%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86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Enc Time[%]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101%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100%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310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Dec Time[%]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100%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100%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3106">
                <a:tc>
                  <a:txBody>
                    <a:bodyPr/>
                    <a:lstStyle/>
                    <a:p>
                      <a:endParaRPr lang="ko-KR" sz="800">
                        <a:latin typeface="Times New Roman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800">
                        <a:latin typeface="Times New Roman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800">
                        <a:latin typeface="Times New Roman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800">
                        <a:latin typeface="Times New Roman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800">
                        <a:latin typeface="Times New Roman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800">
                        <a:latin typeface="Times New Roman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800">
                        <a:latin typeface="Times New Roman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865">
                <a:tc>
                  <a:txBody>
                    <a:bodyPr/>
                    <a:lstStyle/>
                    <a:p>
                      <a:endParaRPr lang="ko-KR" sz="800">
                        <a:latin typeface="Times New Roman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Random Access Main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Random Access HE10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3106">
                <a:tc>
                  <a:txBody>
                    <a:bodyPr/>
                    <a:lstStyle/>
                    <a:p>
                      <a:endParaRPr lang="ko-KR" sz="800">
                        <a:latin typeface="Times New Roman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Y</a:t>
                      </a:r>
                      <a:endParaRPr lang="ko-KR" sz="800" dirty="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U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V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Y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U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V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86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A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0.06%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-0.19%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-0.19%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0.10%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-0.20%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0.01%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586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B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0.09%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-0.38%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-0.44%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0.12%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-0.37%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-0.45%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86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C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0.06%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-0.29%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-0.33%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0.15%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-0.43%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-0.38%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86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D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0.07%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-0.02%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-0.32%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0.04%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-0.05%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-0.03%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310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E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800">
                        <a:latin typeface="Times New Roman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800">
                        <a:latin typeface="Times New Roman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86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Overall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0.07%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-0.23%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-0.33%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0.10%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-0.27%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-0.23%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310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0.07%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-0.23%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-0.34%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0.10%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-0.28%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-0.25%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10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F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0.09%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0.00%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0.01%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0.11%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-0.33%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-0.04%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86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Enc Time[%]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116%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100%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310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Dec Time[%]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100%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100%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3106">
                <a:tc>
                  <a:txBody>
                    <a:bodyPr/>
                    <a:lstStyle/>
                    <a:p>
                      <a:endParaRPr lang="ko-KR" sz="800">
                        <a:latin typeface="Times New Roman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800">
                        <a:latin typeface="Times New Roman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800">
                        <a:latin typeface="Times New Roman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800">
                        <a:latin typeface="Times New Roman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800">
                        <a:latin typeface="Times New Roman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800">
                        <a:latin typeface="Times New Roman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800">
                        <a:latin typeface="Times New Roman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865">
                <a:tc>
                  <a:txBody>
                    <a:bodyPr/>
                    <a:lstStyle/>
                    <a:p>
                      <a:endParaRPr lang="ko-KR" sz="800">
                        <a:latin typeface="Times New Roman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Low delay B Main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Low delay B HE10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3106">
                <a:tc>
                  <a:txBody>
                    <a:bodyPr/>
                    <a:lstStyle/>
                    <a:p>
                      <a:endParaRPr lang="ko-KR" sz="800">
                        <a:latin typeface="Times New Roman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Y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U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V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Y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U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V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86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A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586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B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0.17%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-0.18%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-0.01%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0.20%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-0.35%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-0.39%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86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C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0.09%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-0.40%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-0.45%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0.16%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-0.05%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-0.48%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86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D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0.15%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-0.13%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-0.60%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0.18%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0.36%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-0.40%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310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E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0.17%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-0.26%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-0.23%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0.22%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0.16%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-0.44%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86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Overall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0.13%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-0.22%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-0.29%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0.19%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0.00%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-0.42%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310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0.13%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-0.19%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-0.27%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0.19%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-0.03%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-0.38%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10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F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0.02%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-0.34%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-0.40%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0.24%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-0.18%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0.06%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86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Enc Time[%]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101%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100%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310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Dec Time[%]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101%</a:t>
                      </a:r>
                      <a:endParaRPr lang="ko-KR" sz="80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100%</a:t>
                      </a:r>
                      <a:endParaRPr lang="ko-KR" sz="800" dirty="0">
                        <a:latin typeface="Times New Roman"/>
                        <a:ea typeface="맑은 고딕"/>
                      </a:endParaRPr>
                    </a:p>
                  </a:txBody>
                  <a:tcPr marL="47794" marR="4779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2051720" y="5877272"/>
            <a:ext cx="49792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&lt; BD rate when the proposed method applied to both </a:t>
            </a:r>
            <a:r>
              <a:rPr lang="en-US" altLang="ko-KR" sz="1000" dirty="0" err="1" smtClean="0"/>
              <a:t>luma</a:t>
            </a:r>
            <a:r>
              <a:rPr lang="en-US" altLang="ko-KR" sz="1000" dirty="0" smtClean="0"/>
              <a:t> and </a:t>
            </a:r>
            <a:r>
              <a:rPr lang="en-US" altLang="ko-KR" sz="1000" dirty="0" err="1" smtClean="0"/>
              <a:t>chroma</a:t>
            </a:r>
            <a:r>
              <a:rPr lang="en-US" altLang="ko-KR" sz="1000" dirty="0" smtClean="0"/>
              <a:t> </a:t>
            </a:r>
            <a:r>
              <a:rPr lang="en-US" altLang="ko-KR" sz="1000" dirty="0" smtClean="0"/>
              <a:t>blocks&gt;</a:t>
            </a:r>
            <a:endParaRPr lang="ko-KR" alt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Experimental Results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678387" y="5877272"/>
            <a:ext cx="39180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&lt; BD rate when the proposed method applied to </a:t>
            </a:r>
            <a:r>
              <a:rPr lang="en-US" altLang="ko-KR" sz="1000" dirty="0" err="1" smtClean="0"/>
              <a:t>luma</a:t>
            </a:r>
            <a:r>
              <a:rPr lang="en-US" altLang="ko-KR" sz="1000" dirty="0" smtClean="0"/>
              <a:t> blocks&gt;</a:t>
            </a:r>
            <a:endParaRPr lang="ko-KR" altLang="en-US" sz="1000" dirty="0"/>
          </a:p>
        </p:txBody>
      </p:sp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2326571" y="1396524"/>
          <a:ext cx="4621693" cy="4064952"/>
        </p:xfrm>
        <a:graphic>
          <a:graphicData uri="http://schemas.openxmlformats.org/drawingml/2006/table">
            <a:tbl>
              <a:tblPr/>
              <a:tblGrid>
                <a:gridCol w="891928"/>
                <a:gridCol w="764057"/>
                <a:gridCol w="600738"/>
                <a:gridCol w="600738"/>
                <a:gridCol w="562756"/>
                <a:gridCol w="600738"/>
                <a:gridCol w="600738"/>
              </a:tblGrid>
              <a:tr h="161421">
                <a:tc>
                  <a:txBody>
                    <a:bodyPr/>
                    <a:lstStyle/>
                    <a:p>
                      <a:endParaRPr lang="ko-KR" sz="1000">
                        <a:latin typeface="Times New Roman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>
                        <a:latin typeface="Times New Roman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>
                        <a:latin typeface="Times New Roman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>
                        <a:latin typeface="Times New Roman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>
                        <a:latin typeface="Times New Roman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>
                        <a:latin typeface="Times New Roman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>
                        <a:latin typeface="Times New Roman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925">
                <a:tc>
                  <a:txBody>
                    <a:bodyPr/>
                    <a:lstStyle/>
                    <a:p>
                      <a:endParaRPr lang="ko-KR" sz="1000">
                        <a:latin typeface="Times New Roman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Random Access Main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Random Access HE10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1421">
                <a:tc>
                  <a:txBody>
                    <a:bodyPr/>
                    <a:lstStyle/>
                    <a:p>
                      <a:endParaRPr lang="ko-KR" sz="1000">
                        <a:latin typeface="Times New Roman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Y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U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V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Y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U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V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A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0.06%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-0.08%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0.17%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0.03%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-0.16%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-0.08%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B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0.04%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0.04%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-0.06%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0.08%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0.09%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-0.04%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C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0.04%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0.04%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-0.06%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D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0.05%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0.04%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0.11%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0.07%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0.04%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0.22%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42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E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>
                        <a:latin typeface="Times New Roman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>
                        <a:latin typeface="Times New Roman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Overall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0.05%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0.05%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0.06%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42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0.05%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0.02%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0.05%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0.05%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0.02%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0.01%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42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F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0.04%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0.08%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0.12%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0.05%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-0.04%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-0.05%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Enc Time[%]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100%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100%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142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Dec Time[%]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100%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100%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1421">
                <a:tc>
                  <a:txBody>
                    <a:bodyPr/>
                    <a:lstStyle/>
                    <a:p>
                      <a:endParaRPr lang="ko-KR" sz="1000">
                        <a:latin typeface="Times New Roman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>
                        <a:latin typeface="Times New Roman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>
                        <a:latin typeface="Times New Roman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>
                        <a:latin typeface="Times New Roman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>
                        <a:latin typeface="Times New Roman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>
                        <a:latin typeface="Times New Roman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000">
                        <a:latin typeface="Times New Roman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925">
                <a:tc>
                  <a:txBody>
                    <a:bodyPr/>
                    <a:lstStyle/>
                    <a:p>
                      <a:endParaRPr lang="ko-KR" sz="1000">
                        <a:latin typeface="Times New Roman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Low delay B Main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Low delay B HE10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1421">
                <a:tc>
                  <a:txBody>
                    <a:bodyPr/>
                    <a:lstStyle/>
                    <a:p>
                      <a:endParaRPr lang="ko-KR" sz="1000">
                        <a:latin typeface="Times New Roman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Y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U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V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Y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U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V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A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B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0.10%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0.05%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0.31%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0.10%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0.09%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-0.32%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C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0.05%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-0.26%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-0.14%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0.07%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-0.06%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-0.24%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D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0.11%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-0.16%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-0.45%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0.11%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0.15%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0.28%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42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E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0.11%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0.08%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0.20%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0.11%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-0.50%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-0.02%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Overall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0.09%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-0.07%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-0.01%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0.10%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-0.04%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-0.10%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42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0.08%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-0.01%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0.04%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0.10%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-0.08%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-0.06%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42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F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-0.01%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0.37%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-0.29%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0.05%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-0.63%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0.32%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Enc Time[%]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100%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100%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142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Dec Time[%]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100%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100%</a:t>
                      </a: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62669" marR="626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1631</Words>
  <Application>Microsoft Office PowerPoint</Application>
  <PresentationFormat>화면 슬라이드 쇼(4:3)</PresentationFormat>
  <Paragraphs>708</Paragraphs>
  <Slides>11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2" baseType="lpstr">
      <vt:lpstr>Office 테마</vt:lpstr>
      <vt:lpstr>CBF coding without derivation process</vt:lpstr>
      <vt:lpstr>Introduction</vt:lpstr>
      <vt:lpstr>Introduction</vt:lpstr>
      <vt:lpstr>Introduction</vt:lpstr>
      <vt:lpstr>Introduction</vt:lpstr>
      <vt:lpstr>Proposed Method</vt:lpstr>
      <vt:lpstr>Proposed Method</vt:lpstr>
      <vt:lpstr>Experimental Results</vt:lpstr>
      <vt:lpstr>Experimental Results</vt:lpstr>
      <vt:lpstr>Experimental Results</vt:lpstr>
      <vt:lpstr>Conclusion\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eblis</dc:creator>
  <cp:lastModifiedBy>eblis</cp:lastModifiedBy>
  <cp:revision>98</cp:revision>
  <dcterms:created xsi:type="dcterms:W3CDTF">2012-01-31T08:50:48Z</dcterms:created>
  <dcterms:modified xsi:type="dcterms:W3CDTF">2012-04-28T07:08:44Z</dcterms:modified>
</cp:coreProperties>
</file>