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75" r:id="rId6"/>
    <p:sldId id="264" r:id="rId7"/>
    <p:sldId id="276" r:id="rId8"/>
    <p:sldId id="277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4730F-771B-4A33-8E74-6A0D03304451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sz="3600" b="1" dirty="0" smtClean="0"/>
              <a:t>JCTVC-I0151: LM mode with Uniform Bit-width Multipliers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hangingPunct="0"/>
            <a:r>
              <a:rPr lang="en-CA" dirty="0">
                <a:solidFill>
                  <a:schemeClr val="tx1"/>
                </a:solidFill>
              </a:rPr>
              <a:t>Lingzhi </a:t>
            </a:r>
            <a:r>
              <a:rPr lang="en-CA" dirty="0" smtClean="0">
                <a:solidFill>
                  <a:schemeClr val="tx1"/>
                </a:solidFill>
              </a:rPr>
              <a:t>Liu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CA" dirty="0" err="1" smtClean="0">
                <a:solidFill>
                  <a:schemeClr val="tx1"/>
                </a:solidFill>
              </a:rPr>
              <a:t>Yongbing</a:t>
            </a:r>
            <a:r>
              <a:rPr lang="en-CA" dirty="0" smtClean="0">
                <a:solidFill>
                  <a:schemeClr val="tx1"/>
                </a:solidFill>
              </a:rPr>
              <a:t> Lin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CA" dirty="0" smtClean="0">
                <a:solidFill>
                  <a:schemeClr val="tx1"/>
                </a:solidFill>
              </a:rPr>
              <a:t>Guichun 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Propose to unify the bit-widths of the multipliers used in LM mode in HEVC standard.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is a continuous work of JCTVC-H0491 </a:t>
            </a:r>
            <a:r>
              <a:rPr lang="en-CA" dirty="0" smtClean="0"/>
              <a:t>“Remove the large multiplier for LM mode calculation”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Large multipliers (13/15-bit) in a1, a2 and beta calculation have been replaced by (8/10-bit) multipliers in H0491</a:t>
            </a:r>
          </a:p>
          <a:p>
            <a:pPr lvl="1"/>
            <a:r>
              <a:rPr lang="en-US" dirty="0" smtClean="0"/>
              <a:t>Large multiplier in a3 calculation is replaced by (8/10-bit) multiplier in this contribution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a1, a2 and </a:t>
            </a:r>
            <a:r>
              <a:rPr lang="en-US" dirty="0" smtClean="0"/>
              <a:t>b </a:t>
            </a:r>
            <a:r>
              <a:rPr lang="en-US" dirty="0" smtClean="0"/>
              <a:t>in LM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Parameters: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a1 	= ( LC &lt;&lt; k2 ) – L*C</a:t>
            </a:r>
            <a:br>
              <a:rPr lang="en-US" dirty="0" smtClean="0"/>
            </a:br>
            <a:r>
              <a:rPr lang="en-US" dirty="0" smtClean="0"/>
              <a:t>a2 	= ( LL &lt;&lt; k2 ) – L*L</a:t>
            </a:r>
          </a:p>
          <a:p>
            <a:endParaRPr lang="en-US" dirty="0" smtClean="0"/>
          </a:p>
          <a:p>
            <a:r>
              <a:rPr lang="en-US" sz="2400" dirty="0" smtClean="0"/>
              <a:t>b	= ( C – ( ( alpha </a:t>
            </a:r>
            <a:r>
              <a:rPr lang="en-US" sz="2400" smtClean="0"/>
              <a:t>* L</a:t>
            </a:r>
            <a:r>
              <a:rPr lang="en-US" sz="2400" dirty="0" smtClean="0"/>
              <a:t> ) &gt;&gt; k1 ) + ( 1 &lt;&lt; ( k2 – 1 ) ) ) &gt;&gt; k2</a:t>
            </a:r>
            <a:endParaRPr lang="en-US" sz="2400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4584" y="1372597"/>
            <a:ext cx="4394616" cy="350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1295400" y="3276600"/>
            <a:ext cx="3200400" cy="1371600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13-b by 13-b (IBD=8)</a:t>
            </a:r>
          </a:p>
          <a:p>
            <a:pPr algn="ctr"/>
            <a:r>
              <a:rPr lang="en-US" dirty="0" smtClean="0"/>
              <a:t>15-b by 15-b</a:t>
            </a:r>
          </a:p>
          <a:p>
            <a:pPr algn="ctr"/>
            <a:r>
              <a:rPr lang="en-US" dirty="0" smtClean="0"/>
              <a:t>(IBD=10)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3771901" y="4533900"/>
            <a:ext cx="304799" cy="76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143000" y="2057400"/>
            <a:ext cx="3200400" cy="1371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8-b (IBD=8)</a:t>
            </a:r>
          </a:p>
          <a:p>
            <a:pPr algn="ctr"/>
            <a:r>
              <a:rPr lang="en-US" dirty="0" smtClean="0"/>
              <a:t>10-b</a:t>
            </a:r>
          </a:p>
          <a:p>
            <a:pPr algn="ctr"/>
            <a:r>
              <a:rPr lang="en-US" dirty="0" smtClean="0"/>
              <a:t>(IBD=10)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343400" y="2819400"/>
            <a:ext cx="1447800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38600" y="3200400"/>
            <a:ext cx="1828800" cy="914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800600" y="5257800"/>
            <a:ext cx="1447800" cy="533400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13/15-b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22" idx="2"/>
          </p:cNvCxnSpPr>
          <p:nvPr/>
        </p:nvCxnSpPr>
        <p:spPr>
          <a:xfrm flipH="1">
            <a:off x="1905000" y="5524500"/>
            <a:ext cx="2895600" cy="5715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3581400" y="5715000"/>
            <a:ext cx="137160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Unify the Large Multiplier for a1, </a:t>
            </a:r>
            <a:r>
              <a:rPr lang="en-CA" dirty="0" smtClean="0"/>
              <a:t>a2 and “b” </a:t>
            </a:r>
            <a:r>
              <a:rPr lang="en-CA" dirty="0" smtClean="0"/>
              <a:t>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6096000"/>
            <a:ext cx="5105400" cy="4873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	=  </a:t>
            </a:r>
            <a:r>
              <a:rPr lang="en-US" sz="2000" dirty="0" err="1" smtClean="0"/>
              <a:t>avgC</a:t>
            </a:r>
            <a:r>
              <a:rPr lang="en-US" sz="2000" dirty="0" smtClean="0"/>
              <a:t> – ( ( alpha * </a:t>
            </a:r>
            <a:r>
              <a:rPr lang="en-US" sz="2000" dirty="0" err="1" smtClean="0"/>
              <a:t>avgY</a:t>
            </a:r>
            <a:r>
              <a:rPr lang="en-US" sz="2000" dirty="0" smtClean="0"/>
              <a:t>’ ) &gt;&gt; k1 )</a:t>
            </a:r>
            <a:endParaRPr lang="en-US" sz="2000" dirty="0"/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1752600" y="3409950"/>
          <a:ext cx="5088194" cy="1095375"/>
        </p:xfrm>
        <a:graphic>
          <a:graphicData uri="http://schemas.openxmlformats.org/presentationml/2006/ole">
            <p:oleObj spid="_x0000_s25604" name="Equation" r:id="rId3" imgW="4102100" imgH="88900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752600" y="4295775"/>
          <a:ext cx="4770181" cy="1095375"/>
        </p:xfrm>
        <a:graphic>
          <a:graphicData uri="http://schemas.openxmlformats.org/presentationml/2006/ole">
            <p:oleObj spid="_x0000_s25603" name="Equation" r:id="rId4" imgW="3860800" imgH="889000" progId="Equation.3">
              <p:embed/>
            </p:oleObj>
          </a:graphicData>
        </a:graphic>
      </p:graphicFrame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1752599" y="5314950"/>
          <a:ext cx="2630488" cy="250825"/>
        </p:xfrm>
        <a:graphic>
          <a:graphicData uri="http://schemas.openxmlformats.org/presentationml/2006/ole">
            <p:oleObj spid="_x0000_s25602" name="Equation" r:id="rId5" imgW="2273040" imgH="215640" progId="Equation.3">
              <p:embed/>
            </p:oleObj>
          </a:graphicData>
        </a:graphic>
      </p:graphicFrame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1741487" y="5768975"/>
          <a:ext cx="2784475" cy="250825"/>
        </p:xfrm>
        <a:graphic>
          <a:graphicData uri="http://schemas.openxmlformats.org/presentationml/2006/ole">
            <p:oleObj spid="_x0000_s25601" name="Equation" r:id="rId6" imgW="2361960" imgH="215640" progId="Equation.3">
              <p:embed/>
            </p:oleObj>
          </a:graphicData>
        </a:graphic>
      </p:graphicFrame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676399" y="1702028"/>
            <a:ext cx="6400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a1 	= LC– (2*</a:t>
            </a:r>
            <a:r>
              <a:rPr kumimoji="0" lang="en-C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nS</a:t>
            </a: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en-CA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avgY</a:t>
            </a:r>
            <a:r>
              <a:rPr kumimoji="0" lang="en-CA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en-CA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avgC</a:t>
            </a:r>
            <a:r>
              <a:rPr kumimoji="0" lang="en-C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r>
              <a:rPr kumimoji="0" lang="en-CA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avgY</a:t>
            </a:r>
            <a:r>
              <a:rPr kumimoji="0" lang="en-CA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en-CA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RErrC</a:t>
            </a:r>
            <a:r>
              <a:rPr kumimoji="0" lang="en-C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r>
              <a:rPr kumimoji="0" lang="en-CA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avgC</a:t>
            </a: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en-CA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RErrY</a:t>
            </a:r>
            <a:r>
              <a:rPr kumimoji="0" lang="en-CA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					</a:t>
            </a:r>
            <a:b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a2 	= LL – (2*</a:t>
            </a:r>
            <a:r>
              <a:rPr kumimoji="0" lang="en-C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nS</a:t>
            </a: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en-CA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avgY’</a:t>
            </a:r>
            <a:r>
              <a:rPr kumimoji="0" lang="en-CA" sz="16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+2*</a:t>
            </a:r>
            <a:r>
              <a:rPr kumimoji="0" lang="en-CA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avgY</a:t>
            </a:r>
            <a:r>
              <a:rPr kumimoji="0" lang="en-CA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en-CA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RErrY</a:t>
            </a:r>
            <a:r>
              <a:rPr kumimoji="0" lang="en-CA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CA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C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where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avgY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’,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RErrY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’,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avgC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and 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RErrC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are defined as: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2209800"/>
            <a:ext cx="1828800" cy="1066800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8-b (IBD=8)</a:t>
            </a:r>
          </a:p>
          <a:p>
            <a:pPr algn="ctr"/>
            <a:r>
              <a:rPr lang="en-US" dirty="0" smtClean="0"/>
              <a:t>10-b (IBD=10)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524000" y="2057400"/>
            <a:ext cx="2057400" cy="228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828800" y="2514600"/>
            <a:ext cx="1600202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705600" y="2667000"/>
            <a:ext cx="2133600" cy="1066800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8x5-b (IBD=8)</a:t>
            </a:r>
          </a:p>
          <a:p>
            <a:pPr algn="ctr"/>
            <a:r>
              <a:rPr lang="en-US" dirty="0" smtClean="0"/>
              <a:t>10x5-b (IBD=10)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>
          <a:xfrm flipH="1" flipV="1">
            <a:off x="5410201" y="2057401"/>
            <a:ext cx="1607858" cy="76582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029200" y="2590800"/>
            <a:ext cx="175260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324600" y="2057401"/>
            <a:ext cx="1066800" cy="60959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4" idx="4"/>
          </p:cNvCxnSpPr>
          <p:nvPr/>
        </p:nvCxnSpPr>
        <p:spPr>
          <a:xfrm>
            <a:off x="914400" y="3276600"/>
            <a:ext cx="685800" cy="3048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mtClean="0"/>
              <a:t>Another </a:t>
            </a:r>
            <a:r>
              <a:rPr lang="en-US" dirty="0" smtClean="0"/>
              <a:t>encoder implementation</a:t>
            </a:r>
            <a:r>
              <a:rPr lang="x-none" smtClean="0"/>
              <a:t> for a1 and a2 calculation</a:t>
            </a:r>
            <a:r>
              <a:rPr lang="en-US" dirty="0" smtClean="0"/>
              <a:t> (JCTVC-H0491)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Where</a:t>
            </a:r>
            <a:endParaRPr lang="en-US" dirty="0"/>
          </a:p>
        </p:txBody>
      </p:sp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814388" y="1676400"/>
          <a:ext cx="6200509" cy="806979"/>
        </p:xfrm>
        <a:graphic>
          <a:graphicData uri="http://schemas.openxmlformats.org/presentationml/2006/ole">
            <p:oleObj spid="_x0000_s52226" name="Equation" r:id="rId3" imgW="3733560" imgH="482400" progId="Equation.3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838200" y="2514600"/>
          <a:ext cx="4444999" cy="845344"/>
        </p:xfrm>
        <a:graphic>
          <a:graphicData uri="http://schemas.openxmlformats.org/presentationml/2006/ole">
            <p:oleObj spid="_x0000_s52227" name="Equation" r:id="rId4" imgW="2539800" imgH="482400" progId="Equation.3">
              <p:embed/>
            </p:oleObj>
          </a:graphicData>
        </a:graphic>
      </p:graphicFrame>
      <p:sp>
        <p:nvSpPr>
          <p:cNvPr id="7" name="Oval 6"/>
          <p:cNvSpPr/>
          <p:nvPr/>
        </p:nvSpPr>
        <p:spPr>
          <a:xfrm>
            <a:off x="6400800" y="2590800"/>
            <a:ext cx="2057400" cy="1143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8-b singed (IBD=8)</a:t>
            </a:r>
          </a:p>
          <a:p>
            <a:pPr algn="ctr"/>
            <a:r>
              <a:rPr lang="en-US" dirty="0" smtClean="0"/>
              <a:t>10-b (IBD=10)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867400" y="2133600"/>
            <a:ext cx="1295400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200400" y="2286001"/>
            <a:ext cx="3276600" cy="60959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838200" y="3352800"/>
          <a:ext cx="952499" cy="296333"/>
        </p:xfrm>
        <a:graphic>
          <a:graphicData uri="http://schemas.openxmlformats.org/presentationml/2006/ole">
            <p:oleObj spid="_x0000_s52228" name="Equation" r:id="rId5" imgW="571320" imgH="177480" progId="Equation.3">
              <p:embed/>
            </p:oleObj>
          </a:graphicData>
        </a:graphic>
      </p:graphicFrame>
      <p:graphicFrame>
        <p:nvGraphicFramePr>
          <p:cNvPr id="14" name="Object 6"/>
          <p:cNvGraphicFramePr>
            <a:graphicFrameLocks noChangeAspect="1"/>
          </p:cNvGraphicFramePr>
          <p:nvPr/>
        </p:nvGraphicFramePr>
        <p:xfrm>
          <a:off x="762000" y="3733800"/>
          <a:ext cx="952499" cy="296333"/>
        </p:xfrm>
        <a:graphic>
          <a:graphicData uri="http://schemas.openxmlformats.org/presentationml/2006/ole">
            <p:oleObj spid="_x0000_s52229" name="Equation" r:id="rId6" imgW="571320" imgH="177480" progId="Equation.3">
              <p:embed/>
            </p:oleObj>
          </a:graphicData>
        </a:graphic>
      </p:graphicFrame>
      <p:graphicFrame>
        <p:nvGraphicFramePr>
          <p:cNvPr id="52231" name="Object 7"/>
          <p:cNvGraphicFramePr>
            <a:graphicFrameLocks noChangeAspect="1"/>
          </p:cNvGraphicFramePr>
          <p:nvPr/>
        </p:nvGraphicFramePr>
        <p:xfrm>
          <a:off x="914400" y="4619625"/>
          <a:ext cx="4095750" cy="971550"/>
        </p:xfrm>
        <a:graphic>
          <a:graphicData uri="http://schemas.openxmlformats.org/presentationml/2006/ole">
            <p:oleObj spid="_x0000_s52231" name="Equation" r:id="rId7" imgW="2044700" imgH="482600" progId="Equation.3">
              <p:embed/>
            </p:oleObj>
          </a:graphicData>
        </a:graphic>
      </p:graphicFrame>
      <p:graphicFrame>
        <p:nvGraphicFramePr>
          <p:cNvPr id="52230" name="Object 6"/>
          <p:cNvGraphicFramePr>
            <a:graphicFrameLocks noChangeAspect="1"/>
          </p:cNvGraphicFramePr>
          <p:nvPr/>
        </p:nvGraphicFramePr>
        <p:xfrm>
          <a:off x="914400" y="5562600"/>
          <a:ext cx="3657600" cy="914400"/>
        </p:xfrm>
        <a:graphic>
          <a:graphicData uri="http://schemas.openxmlformats.org/presentationml/2006/ole">
            <p:oleObj spid="_x0000_s52230" name="Equation" r:id="rId8" imgW="1828800" imgH="457200" progId="Equation.3">
              <p:embed/>
            </p:oleObj>
          </a:graphicData>
        </a:graphic>
      </p:graphicFrame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648200" y="3581400"/>
            <a:ext cx="2971800" cy="990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</a:t>
            </a:r>
            <a:r>
              <a:rPr lang="en-US" dirty="0" err="1" smtClean="0"/>
              <a:t>multiplification</a:t>
            </a:r>
            <a:endParaRPr lang="en-US" dirty="0"/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>
          <a:xfrm flipH="1" flipV="1">
            <a:off x="1981200" y="3505200"/>
            <a:ext cx="3102210" cy="22127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2057400" y="3886200"/>
            <a:ext cx="2590800" cy="152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calculation of LC and 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beta	=  </a:t>
            </a:r>
            <a:r>
              <a:rPr lang="en-US" dirty="0" err="1" smtClean="0"/>
              <a:t>avgC</a:t>
            </a:r>
            <a:r>
              <a:rPr lang="en-US" dirty="0" smtClean="0"/>
              <a:t> – ( ( alpha * </a:t>
            </a:r>
            <a:r>
              <a:rPr lang="en-US" dirty="0" err="1" smtClean="0"/>
              <a:t>avgY</a:t>
            </a:r>
            <a:r>
              <a:rPr lang="en-US" dirty="0" smtClean="0"/>
              <a:t>’ ) &gt;&gt; k1 )</a:t>
            </a:r>
            <a:endParaRPr lang="en-US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801688" y="1752600"/>
          <a:ext cx="7466012" cy="968375"/>
        </p:xfrm>
        <a:graphic>
          <a:graphicData uri="http://schemas.openxmlformats.org/presentationml/2006/ole">
            <p:oleObj spid="_x0000_s24577" name="Equation" r:id="rId3" imgW="3746160" imgH="482400" progId="Equation.3">
              <p:embed/>
            </p:oleObj>
          </a:graphicData>
        </a:graphic>
      </p:graphicFrame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825500" y="2819400"/>
          <a:ext cx="5359400" cy="1014413"/>
        </p:xfrm>
        <a:graphic>
          <a:graphicData uri="http://schemas.openxmlformats.org/presentationml/2006/ole">
            <p:oleObj spid="_x0000_s24579" name="Equation" r:id="rId4" imgW="2552400" imgH="482400" progId="Equation.3">
              <p:embed/>
            </p:oleObj>
          </a:graphicData>
        </a:graphic>
      </p:graphicFrame>
      <p:sp>
        <p:nvSpPr>
          <p:cNvPr id="8" name="Oval 7"/>
          <p:cNvSpPr/>
          <p:nvPr/>
        </p:nvSpPr>
        <p:spPr>
          <a:xfrm>
            <a:off x="6400800" y="2667000"/>
            <a:ext cx="2743200" cy="1371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8-b singed (IBD=8)</a:t>
            </a:r>
          </a:p>
          <a:p>
            <a:pPr algn="ctr"/>
            <a:r>
              <a:rPr lang="en-US" dirty="0" smtClean="0"/>
              <a:t>10-b (IBD=10)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6743700" y="2324100"/>
            <a:ext cx="5334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5943600" y="3200400"/>
            <a:ext cx="60960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3505200" y="4571998"/>
            <a:ext cx="838200" cy="457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8-b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8" idx="3"/>
          </p:cNvCxnSpPr>
          <p:nvPr/>
        </p:nvCxnSpPr>
        <p:spPr>
          <a:xfrm rot="5400000">
            <a:off x="3342599" y="4972444"/>
            <a:ext cx="295555" cy="27515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495800" y="4952998"/>
            <a:ext cx="1447800" cy="38100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838200" y="3810000"/>
          <a:ext cx="1143000" cy="355600"/>
        </p:xfrm>
        <a:graphic>
          <a:graphicData uri="http://schemas.openxmlformats.org/presentationml/2006/ole">
            <p:oleObj spid="_x0000_s24581" name="Equation" r:id="rId5" imgW="571320" imgH="177480" progId="Equation.3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838200" y="4267200"/>
          <a:ext cx="1143000" cy="355600"/>
        </p:xfrm>
        <a:graphic>
          <a:graphicData uri="http://schemas.openxmlformats.org/presentationml/2006/ole">
            <p:oleObj spid="_x0000_s24582" name="Equation" r:id="rId6" imgW="57132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Unify the Multiplier in a3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a1s is restrained in the range of ((-2</a:t>
            </a:r>
            <a:r>
              <a:rPr lang="en-US" baseline="30000" dirty="0" smtClean="0"/>
              <a:t>BitDepth</a:t>
            </a:r>
            <a:r>
              <a:rPr lang="en-US" sz="2000" baseline="30000" dirty="0" smtClean="0"/>
              <a:t>C</a:t>
            </a:r>
            <a:r>
              <a:rPr lang="en-US" dirty="0" smtClean="0"/>
              <a:t> </a:t>
            </a:r>
            <a:r>
              <a:rPr lang="en-CA" baseline="30000" dirty="0" smtClean="0"/>
              <a:t>-1</a:t>
            </a:r>
            <a:r>
              <a:rPr lang="en-US" dirty="0" smtClean="0"/>
              <a:t>, 2</a:t>
            </a:r>
            <a:r>
              <a:rPr lang="en-US" baseline="30000" dirty="0" smtClean="0"/>
              <a:t>BitDepth</a:t>
            </a:r>
            <a:r>
              <a:rPr lang="en-US" sz="2000" baseline="30000" dirty="0" smtClean="0"/>
              <a:t>C</a:t>
            </a:r>
            <a:r>
              <a:rPr lang="en-CA" baseline="30000" dirty="0" smtClean="0"/>
              <a:t>-1</a:t>
            </a:r>
            <a:r>
              <a:rPr lang="en-US" dirty="0" smtClean="0"/>
              <a:t>-1)</a:t>
            </a:r>
          </a:p>
          <a:p>
            <a:endParaRPr lang="en-US" dirty="0" smtClean="0"/>
          </a:p>
          <a:p>
            <a:r>
              <a:rPr lang="en-CA" dirty="0" smtClean="0"/>
              <a:t>output value of </a:t>
            </a:r>
            <a:r>
              <a:rPr lang="en-US" dirty="0" err="1" smtClean="0"/>
              <a:t>lmDiv</a:t>
            </a:r>
            <a:r>
              <a:rPr lang="en-US" dirty="0" smtClean="0"/>
              <a:t> is restrained in the range of ((0, 2</a:t>
            </a:r>
            <a:r>
              <a:rPr lang="en-US" baseline="30000" dirty="0" smtClean="0"/>
              <a:t>BitDepth</a:t>
            </a:r>
            <a:r>
              <a:rPr lang="en-US" sz="2000" baseline="30000" dirty="0" smtClean="0"/>
              <a:t>C</a:t>
            </a:r>
            <a:r>
              <a:rPr lang="en-US" dirty="0" smtClean="0"/>
              <a:t>-1)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524000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a3= a2s &lt; 1 ? 0 : Clip3( −2</a:t>
            </a:r>
            <a:r>
              <a:rPr lang="en-US" sz="2400" baseline="30000" dirty="0" smtClean="0"/>
              <a:t>15</a:t>
            </a:r>
            <a:r>
              <a:rPr lang="en-US" sz="2400" dirty="0" smtClean="0"/>
              <a:t>, 2</a:t>
            </a:r>
            <a:r>
              <a:rPr lang="en-US" sz="2400" baseline="30000" dirty="0" smtClean="0"/>
              <a:t>15</a:t>
            </a:r>
            <a:r>
              <a:rPr lang="en-US" sz="2400" dirty="0" smtClean="0"/>
              <a:t>−1, a1s*</a:t>
            </a:r>
            <a:r>
              <a:rPr lang="en-US" sz="2400" dirty="0" err="1" smtClean="0"/>
              <a:t>lmDiv</a:t>
            </a:r>
            <a:r>
              <a:rPr lang="en-US" sz="2400" dirty="0" smtClean="0"/>
              <a:t>  &gt;&gt; k1 )</a:t>
            </a:r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7162800" y="1600200"/>
            <a:ext cx="1981200" cy="685800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15-b by 15-b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334001" y="1981200"/>
            <a:ext cx="1828799" cy="76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05000" y="3200400"/>
            <a:ext cx="586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GB" dirty="0" smtClean="0"/>
              <a:t>if (a1==0), k2=0</a:t>
            </a:r>
            <a:endParaRPr lang="en-US" dirty="0" smtClean="0"/>
          </a:p>
          <a:p>
            <a:pPr hangingPunct="0"/>
            <a:r>
              <a:rPr lang="en-US" dirty="0" smtClean="0"/>
              <a:t>otherwise, k2= Max( 0, Floor(log2(abs(a1))) – </a:t>
            </a:r>
            <a:r>
              <a:rPr lang="en-US" dirty="0" err="1" smtClean="0"/>
              <a:t>BitDepth</a:t>
            </a:r>
            <a:r>
              <a:rPr lang="en-US" baseline="-25000" dirty="0" err="1" smtClean="0"/>
              <a:t>C</a:t>
            </a:r>
            <a:r>
              <a:rPr lang="en-US" dirty="0" smtClean="0"/>
              <a:t> + 2 )</a:t>
            </a:r>
          </a:p>
          <a:p>
            <a:pPr hangingPunct="0"/>
            <a:r>
              <a:rPr lang="en-US" dirty="0" smtClean="0"/>
              <a:t>a1s	= a1 &gt;&gt; k2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49530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GB" dirty="0" err="1" smtClean="0"/>
              <a:t>lmDiv</a:t>
            </a:r>
            <a:r>
              <a:rPr lang="en-GB" dirty="0" smtClean="0"/>
              <a:t> = a2s &lt; 1 ? 0 : ( ( </a:t>
            </a:r>
            <a:r>
              <a:rPr lang="en-GB" dirty="0" err="1" smtClean="0"/>
              <a:t>lmDiv</a:t>
            </a:r>
            <a:r>
              <a:rPr lang="en-GB" dirty="0" smtClean="0"/>
              <a:t> + ( 1 &lt;&lt; ( 15 - </a:t>
            </a:r>
            <a:r>
              <a:rPr lang="en-US" dirty="0" err="1" smtClean="0"/>
              <a:t>BitDepth</a:t>
            </a:r>
            <a:r>
              <a:rPr lang="en-US" sz="1100" dirty="0" err="1" smtClean="0"/>
              <a:t>C</a:t>
            </a:r>
            <a:r>
              <a:rPr lang="en-GB" dirty="0" smtClean="0"/>
              <a:t>- 1 ) ) ) &gt;&gt; (15 - </a:t>
            </a:r>
            <a:r>
              <a:rPr lang="en-US" dirty="0" err="1" smtClean="0"/>
              <a:t>BitDepth</a:t>
            </a:r>
            <a:r>
              <a:rPr lang="en-US" sz="1100" dirty="0" err="1" smtClean="0"/>
              <a:t>C</a:t>
            </a:r>
            <a:r>
              <a:rPr lang="en-GB" dirty="0" smtClean="0"/>
              <a:t>) ) ) </a:t>
            </a:r>
            <a:endParaRPr lang="en-US" dirty="0" smtClean="0"/>
          </a:p>
          <a:p>
            <a:r>
              <a:rPr lang="en-US" dirty="0" err="1" smtClean="0"/>
              <a:t>lmDiv</a:t>
            </a:r>
            <a:r>
              <a:rPr lang="en-US" dirty="0" smtClean="0"/>
              <a:t> = Clip1</a:t>
            </a:r>
            <a:r>
              <a:rPr lang="en-US" baseline="-25000" dirty="0" smtClean="0"/>
              <a:t>C</a:t>
            </a:r>
            <a:r>
              <a:rPr lang="en-US" dirty="0" smtClean="0"/>
              <a:t> (</a:t>
            </a:r>
            <a:r>
              <a:rPr lang="en-US" dirty="0" err="1" smtClean="0"/>
              <a:t>lmDiv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Simulation results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438400" y="2133600"/>
          <a:ext cx="4241800" cy="3454064"/>
        </p:xfrm>
        <a:graphic>
          <a:graphicData uri="http://schemas.openxmlformats.org/drawingml/2006/table">
            <a:tbl>
              <a:tblPr/>
              <a:tblGrid>
                <a:gridCol w="1230879"/>
                <a:gridCol w="923160"/>
                <a:gridCol w="1032992"/>
                <a:gridCol w="1054769"/>
              </a:tblGrid>
              <a:tr h="238979">
                <a:tc>
                  <a:txBody>
                    <a:bodyPr/>
                    <a:lstStyle/>
                    <a:p>
                      <a:endParaRPr lang="en-US" sz="16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3916">
                <a:tc>
                  <a:txBody>
                    <a:bodyPr/>
                    <a:lstStyle/>
                    <a:p>
                      <a:endParaRPr lang="en-US" sz="16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9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9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9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91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391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91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391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828800" y="1606406"/>
            <a:ext cx="510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Testing results of proposed algorithm in Section 3 vs. HM 6.0 AI_HE10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2819400"/>
            <a:ext cx="50292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</a:t>
            </a:r>
            <a:endParaRPr lang="en-US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4038</TotalTime>
  <Words>342</Words>
  <Application>Microsoft Office PowerPoint</Application>
  <PresentationFormat>On-screen Show (4:3)</PresentationFormat>
  <Paragraphs>111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JCTVC-I0151: LM mode with Uniform Bit-width Multipliers</vt:lpstr>
      <vt:lpstr>Proposed</vt:lpstr>
      <vt:lpstr>a1, a2 and b in LM mode</vt:lpstr>
      <vt:lpstr>Unify the Large Multiplier for a1, a2 and “b” calculations</vt:lpstr>
      <vt:lpstr>Another encoder implementation for a1 and a2 calculation (JCTVC-H0491)</vt:lpstr>
      <vt:lpstr>New calculation of LC and LL</vt:lpstr>
      <vt:lpstr>Unify the Multiplier in a3</vt:lpstr>
      <vt:lpstr>Simulation results</vt:lpstr>
      <vt:lpstr>Slide 9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JCTVC-H0490: Reduce the look-up table entries for LM mode calculation</dc:title>
  <dc:creator>l90925</dc:creator>
  <cp:lastModifiedBy>l90925</cp:lastModifiedBy>
  <cp:revision>123</cp:revision>
  <dcterms:created xsi:type="dcterms:W3CDTF">2012-02-01T18:20:12Z</dcterms:created>
  <dcterms:modified xsi:type="dcterms:W3CDTF">2012-04-28T16:23:11Z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(2)JmNoycoyWjR6cXVLCOqEL+0IPHaBVpav0HsI4nNPrZzvs4Mcq9vt50X5zD9ZEcCYlrrJzuic
ELUiISzgfxuKme7BQ8QrpMN1KX4Ts1mCVIVTTDBygtfRCYdwcRfFS9V7+xOrJt2dacpxB786
SEq4CfXGilZllh2qFO0D6zLlaMulplSmwwLNGKBe9P+aX5PLqfXTm0gwLVJahgBU1GsogoZG
lKzHPWYVv7WjNOGi1KAlI</vt:lpwstr>
  </property>
  <property fmtid="{D5CDD505-2E9C-101B-9397-08002B2CF9AE}" pid="3" name="_ms_pID_7253431">
    <vt:lpwstr>VCNlh5KtpI8U0DtFld9O46c0tFD8yDurlNcqd/pIHzSZi77H+3x
5+3xoyS2ePo6lG5dAvlaiG0qX0je2Omiz3sah5rx+hiUuENR4DeS5U1hrfynRzPtDcIQbc/B
NJnyN5RBwBVvW+ZqCmXRmDoAymy1KcBTZoonEDYfuJodLA==</vt:lpwstr>
  </property>
</Properties>
</file>