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79" r:id="rId5"/>
    <p:sldId id="262" r:id="rId6"/>
    <p:sldId id="277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2012-04-30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Coherent transform split pattern for non square transform units</a:t>
            </a:r>
            <a:endParaRPr lang="ko-KR" altLang="en-US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JCTVC-I0149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When a CU is larger than maximum TU size, the split process for NSQT has two types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59230" y="2850258"/>
            <a:ext cx="182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&lt;64x64CU and </a:t>
            </a:r>
          </a:p>
          <a:p>
            <a:r>
              <a:rPr lang="en-US" altLang="ko-KR" dirty="0" smtClean="0"/>
              <a:t>32x32 </a:t>
            </a:r>
            <a:r>
              <a:rPr lang="en-US" altLang="ko-KR" dirty="0" err="1" smtClean="0"/>
              <a:t>maxTU</a:t>
            </a:r>
            <a:endParaRPr lang="ko-KR" altLang="en-US" dirty="0"/>
          </a:p>
        </p:txBody>
      </p:sp>
      <p:sp>
        <p:nvSpPr>
          <p:cNvPr id="234" name="TextBox 233"/>
          <p:cNvSpPr txBox="1"/>
          <p:nvPr/>
        </p:nvSpPr>
        <p:spPr>
          <a:xfrm>
            <a:off x="2602935" y="6237312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4246009" y="6237312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5951712" y="6237312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7594786" y="6237312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Depth=3</a:t>
            </a:r>
          </a:p>
        </p:txBody>
      </p:sp>
      <p:sp>
        <p:nvSpPr>
          <p:cNvPr id="238" name="직사각형 237"/>
          <p:cNvSpPr/>
          <p:nvPr/>
        </p:nvSpPr>
        <p:spPr>
          <a:xfrm>
            <a:off x="2379812" y="4664169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9" name="그룹 238"/>
          <p:cNvGrpSpPr/>
          <p:nvPr/>
        </p:nvGrpSpPr>
        <p:grpSpPr>
          <a:xfrm>
            <a:off x="4025696" y="4664169"/>
            <a:ext cx="1434380" cy="1434380"/>
            <a:chOff x="2360232" y="1643050"/>
            <a:chExt cx="1434380" cy="1434380"/>
          </a:xfrm>
        </p:grpSpPr>
        <p:sp>
          <p:nvSpPr>
            <p:cNvPr id="240" name="직사각형 239"/>
            <p:cNvSpPr/>
            <p:nvPr/>
          </p:nvSpPr>
          <p:spPr>
            <a:xfrm>
              <a:off x="236023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307461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236023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307461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4" name="직사각형 243"/>
          <p:cNvSpPr/>
          <p:nvPr/>
        </p:nvSpPr>
        <p:spPr>
          <a:xfrm>
            <a:off x="2379812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5" name="직사각형 244"/>
          <p:cNvSpPr/>
          <p:nvPr/>
        </p:nvSpPr>
        <p:spPr>
          <a:xfrm>
            <a:off x="4022886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직사각형 245"/>
          <p:cNvSpPr/>
          <p:nvPr/>
        </p:nvSpPr>
        <p:spPr>
          <a:xfrm>
            <a:off x="7380472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500">
              <a:solidFill>
                <a:schemeClr val="tx1"/>
              </a:solidFill>
            </a:endParaRPr>
          </a:p>
        </p:txBody>
      </p:sp>
      <p:grpSp>
        <p:nvGrpSpPr>
          <p:cNvPr id="247" name="그룹 89"/>
          <p:cNvGrpSpPr/>
          <p:nvPr/>
        </p:nvGrpSpPr>
        <p:grpSpPr>
          <a:xfrm>
            <a:off x="7380472" y="4664169"/>
            <a:ext cx="1440000" cy="1440000"/>
            <a:chOff x="5400000" y="1080000"/>
            <a:chExt cx="1440000" cy="1440000"/>
          </a:xfrm>
        </p:grpSpPr>
        <p:sp>
          <p:nvSpPr>
            <p:cNvPr id="248" name="직사각형 247"/>
            <p:cNvSpPr/>
            <p:nvPr/>
          </p:nvSpPr>
          <p:spPr>
            <a:xfrm>
              <a:off x="540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612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540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612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</p:grpSp>
      <p:grpSp>
        <p:nvGrpSpPr>
          <p:cNvPr id="252" name="그룹 251"/>
          <p:cNvGrpSpPr/>
          <p:nvPr/>
        </p:nvGrpSpPr>
        <p:grpSpPr>
          <a:xfrm>
            <a:off x="7384687" y="4668384"/>
            <a:ext cx="1431570" cy="1431570"/>
            <a:chOff x="4071934" y="4500570"/>
            <a:chExt cx="1431570" cy="1431570"/>
          </a:xfrm>
          <a:noFill/>
        </p:grpSpPr>
        <p:grpSp>
          <p:nvGrpSpPr>
            <p:cNvPr id="253" name="그룹 90"/>
            <p:cNvGrpSpPr>
              <a:grpSpLocks noChangeAspect="1"/>
            </p:cNvGrpSpPr>
            <p:nvPr/>
          </p:nvGrpSpPr>
          <p:grpSpPr>
            <a:xfrm>
              <a:off x="407193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31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33" name="직사각형 63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4" name="직사각형 33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6" name="직사각형 33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2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1" name="직사각형 61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2" name="직사각형 62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25" name="직사각형 32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6" name="직사각형 32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7" name="직사각형 32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8" name="직사각형 32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2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21" name="직사각형 32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2" name="직사각형 32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3" name="직사각형 32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4" name="직사각형 32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254" name="그룹 90"/>
            <p:cNvGrpSpPr>
              <a:grpSpLocks noChangeAspect="1"/>
            </p:cNvGrpSpPr>
            <p:nvPr/>
          </p:nvGrpSpPr>
          <p:grpSpPr>
            <a:xfrm>
              <a:off x="478631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29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13" name="직사각형 31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4" name="직사각형 31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5" name="직사각형 31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6" name="직사각형 31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9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0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1" name="직사각형 31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2" name="직사각형 31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9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05" name="직사각형 30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6" name="직사각형 30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7" name="직사각형 30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8" name="직사각형 30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0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01" name="직사각형 30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2" name="직사각형 30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3" name="직사각형 30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4" name="직사각형 30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255" name="그룹 90"/>
            <p:cNvGrpSpPr>
              <a:grpSpLocks noChangeAspect="1"/>
            </p:cNvGrpSpPr>
            <p:nvPr/>
          </p:nvGrpSpPr>
          <p:grpSpPr>
            <a:xfrm>
              <a:off x="407193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27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93" name="직사각형 29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4" name="직사각형 29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5" name="직사각형 29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6" name="직사각형 29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7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8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1" name="직사각형 29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2" name="직사각형 29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7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85" name="직사각형 28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6" name="직사각형 28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7" name="직사각형 28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8" name="직사각형 28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8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81" name="직사각형 28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2" name="직사각형 28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3" name="직사각형 28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4" name="직사각형 28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256" name="그룹 90"/>
            <p:cNvGrpSpPr>
              <a:grpSpLocks noChangeAspect="1"/>
            </p:cNvGrpSpPr>
            <p:nvPr/>
          </p:nvGrpSpPr>
          <p:grpSpPr>
            <a:xfrm>
              <a:off x="478631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25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73" name="직사각형 27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4" name="직사각형 27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5" name="직사각형 27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6" name="직사각형 27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5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6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1" name="직사각형 27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2" name="직사각형 27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5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65" name="직사각형 26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7" name="직사각형 26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8" name="직사각형 26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6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61" name="직사각형 26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4" name="직사각형 26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337" name="직사각형 336"/>
          <p:cNvSpPr/>
          <p:nvPr/>
        </p:nvSpPr>
        <p:spPr>
          <a:xfrm>
            <a:off x="5737398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8" name="그룹 337"/>
          <p:cNvGrpSpPr/>
          <p:nvPr/>
        </p:nvGrpSpPr>
        <p:grpSpPr>
          <a:xfrm>
            <a:off x="5741613" y="4668384"/>
            <a:ext cx="1431570" cy="1431570"/>
            <a:chOff x="4714876" y="3214686"/>
            <a:chExt cx="1431570" cy="1431570"/>
          </a:xfrm>
        </p:grpSpPr>
        <p:grpSp>
          <p:nvGrpSpPr>
            <p:cNvPr id="339" name="그룹 132"/>
            <p:cNvGrpSpPr>
              <a:grpSpLocks noChangeAspect="1"/>
            </p:cNvGrpSpPr>
            <p:nvPr/>
          </p:nvGrpSpPr>
          <p:grpSpPr>
            <a:xfrm>
              <a:off x="4714876" y="3214686"/>
              <a:ext cx="717190" cy="717190"/>
              <a:chOff x="2360232" y="1643050"/>
              <a:chExt cx="1434380" cy="1434380"/>
            </a:xfrm>
          </p:grpSpPr>
          <p:sp>
            <p:nvSpPr>
              <p:cNvPr id="355" name="직사각형 354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직사각형 355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직사각형 356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직사각형 357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40" name="그룹 137"/>
            <p:cNvGrpSpPr>
              <a:grpSpLocks noChangeAspect="1"/>
            </p:cNvGrpSpPr>
            <p:nvPr/>
          </p:nvGrpSpPr>
          <p:grpSpPr>
            <a:xfrm>
              <a:off x="5429256" y="3214686"/>
              <a:ext cx="717190" cy="717190"/>
              <a:chOff x="2360232" y="1643050"/>
              <a:chExt cx="1434380" cy="1434380"/>
            </a:xfrm>
          </p:grpSpPr>
          <p:sp>
            <p:nvSpPr>
              <p:cNvPr id="351" name="직사각형 350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2" name="직사각형 351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3" name="직사각형 352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4" name="직사각형 353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41" name="그룹 142"/>
            <p:cNvGrpSpPr>
              <a:grpSpLocks noChangeAspect="1"/>
            </p:cNvGrpSpPr>
            <p:nvPr/>
          </p:nvGrpSpPr>
          <p:grpSpPr>
            <a:xfrm>
              <a:off x="4714876" y="3929066"/>
              <a:ext cx="717190" cy="717190"/>
              <a:chOff x="2360232" y="1643050"/>
              <a:chExt cx="1434380" cy="1434380"/>
            </a:xfrm>
          </p:grpSpPr>
          <p:sp>
            <p:nvSpPr>
              <p:cNvPr id="347" name="직사각형 346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직사각형 347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직사각형 348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직사각형 349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42" name="그룹 147"/>
            <p:cNvGrpSpPr>
              <a:grpSpLocks noChangeAspect="1"/>
            </p:cNvGrpSpPr>
            <p:nvPr/>
          </p:nvGrpSpPr>
          <p:grpSpPr>
            <a:xfrm>
              <a:off x="5429256" y="3929066"/>
              <a:ext cx="717190" cy="717190"/>
              <a:chOff x="2360232" y="1643050"/>
              <a:chExt cx="1434380" cy="1434380"/>
            </a:xfrm>
          </p:grpSpPr>
          <p:sp>
            <p:nvSpPr>
              <p:cNvPr id="343" name="직사각형 342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4" name="직사각형 343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5" name="직사각형 344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6" name="직사각형 345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359" name="직사각형 358"/>
          <p:cNvSpPr/>
          <p:nvPr/>
        </p:nvSpPr>
        <p:spPr>
          <a:xfrm>
            <a:off x="2379812" y="2287905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60" name="그룹 359"/>
          <p:cNvGrpSpPr/>
          <p:nvPr/>
        </p:nvGrpSpPr>
        <p:grpSpPr>
          <a:xfrm>
            <a:off x="4025696" y="2287905"/>
            <a:ext cx="1434380" cy="1434380"/>
            <a:chOff x="2360232" y="1643050"/>
            <a:chExt cx="1434380" cy="1434380"/>
          </a:xfrm>
        </p:grpSpPr>
        <p:sp>
          <p:nvSpPr>
            <p:cNvPr id="361" name="직사각형 360"/>
            <p:cNvSpPr/>
            <p:nvPr/>
          </p:nvSpPr>
          <p:spPr>
            <a:xfrm>
              <a:off x="236023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직사각형 361"/>
            <p:cNvSpPr/>
            <p:nvPr/>
          </p:nvSpPr>
          <p:spPr>
            <a:xfrm>
              <a:off x="307461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236023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직사각형 363"/>
            <p:cNvSpPr/>
            <p:nvPr/>
          </p:nvSpPr>
          <p:spPr>
            <a:xfrm>
              <a:off x="307461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65" name="직선 화살표 연결선 364"/>
          <p:cNvCxnSpPr/>
          <p:nvPr/>
        </p:nvCxnSpPr>
        <p:spPr>
          <a:xfrm>
            <a:off x="2379812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xtBox 365"/>
          <p:cNvSpPr txBox="1"/>
          <p:nvPr/>
        </p:nvSpPr>
        <p:spPr>
          <a:xfrm>
            <a:off x="2922520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67" name="직선 화살표 연결선 366"/>
          <p:cNvCxnSpPr/>
          <p:nvPr/>
        </p:nvCxnSpPr>
        <p:spPr>
          <a:xfrm>
            <a:off x="4022886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TextBox 367"/>
          <p:cNvSpPr txBox="1"/>
          <p:nvPr/>
        </p:nvSpPr>
        <p:spPr>
          <a:xfrm>
            <a:off x="4565594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69" name="직선 화살표 연결선 368"/>
          <p:cNvCxnSpPr/>
          <p:nvPr/>
        </p:nvCxnSpPr>
        <p:spPr>
          <a:xfrm>
            <a:off x="5709906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/>
          <p:cNvSpPr txBox="1"/>
          <p:nvPr/>
        </p:nvSpPr>
        <p:spPr>
          <a:xfrm>
            <a:off x="6252614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371" name="TextBox 370"/>
          <p:cNvSpPr txBox="1"/>
          <p:nvPr/>
        </p:nvSpPr>
        <p:spPr>
          <a:xfrm>
            <a:off x="2697299" y="3872081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</p:txBody>
      </p:sp>
      <p:sp>
        <p:nvSpPr>
          <p:cNvPr id="372" name="TextBox 371"/>
          <p:cNvSpPr txBox="1"/>
          <p:nvPr/>
        </p:nvSpPr>
        <p:spPr>
          <a:xfrm>
            <a:off x="4340373" y="3872081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</p:txBody>
      </p:sp>
      <p:sp>
        <p:nvSpPr>
          <p:cNvPr id="373" name="TextBox 372"/>
          <p:cNvSpPr txBox="1"/>
          <p:nvPr/>
        </p:nvSpPr>
        <p:spPr>
          <a:xfrm>
            <a:off x="6027393" y="3872081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</p:txBody>
      </p:sp>
      <p:sp>
        <p:nvSpPr>
          <p:cNvPr id="374" name="직사각형 373"/>
          <p:cNvSpPr/>
          <p:nvPr/>
        </p:nvSpPr>
        <p:spPr>
          <a:xfrm>
            <a:off x="2379812" y="2287905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5" name="직사각형 374"/>
          <p:cNvSpPr/>
          <p:nvPr/>
        </p:nvSpPr>
        <p:spPr>
          <a:xfrm>
            <a:off x="4022886" y="2287905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76" name="그룹 375"/>
          <p:cNvGrpSpPr/>
          <p:nvPr/>
        </p:nvGrpSpPr>
        <p:grpSpPr>
          <a:xfrm>
            <a:off x="5709906" y="2287905"/>
            <a:ext cx="1440000" cy="1440000"/>
            <a:chOff x="4044442" y="1643050"/>
            <a:chExt cx="1440000" cy="1440000"/>
          </a:xfrm>
        </p:grpSpPr>
        <p:grpSp>
          <p:nvGrpSpPr>
            <p:cNvPr id="377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384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400" name="직사각형 399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1" name="직사각형 400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2" name="직사각형 401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3" name="직사각형 402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85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396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7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8" name="직사각형 397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9" name="직사각형 398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86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392" name="직사각형 391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3" name="직사각형 392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4" name="직사각형 393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5" name="직사각형 394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87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388" name="직사각형 387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9" name="직사각형 388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0" name="직사각형 389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1" name="직사각형 390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378" name="직사각형 377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379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380" name="직사각형 379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1" name="직사각형 380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2" name="직사각형 381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3" name="직사각형 382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07" name="TextBox 406"/>
          <p:cNvSpPr txBox="1"/>
          <p:nvPr/>
        </p:nvSpPr>
        <p:spPr>
          <a:xfrm>
            <a:off x="611560" y="4880193"/>
            <a:ext cx="182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&lt;64x64CU and </a:t>
            </a:r>
          </a:p>
          <a:p>
            <a:r>
              <a:rPr lang="en-US" altLang="ko-KR" dirty="0" smtClean="0"/>
              <a:t>16x16 </a:t>
            </a:r>
            <a:r>
              <a:rPr lang="en-US" altLang="ko-KR" dirty="0" err="1" smtClean="0"/>
              <a:t>maxTU</a:t>
            </a:r>
            <a:endParaRPr lang="ko-KR" altLang="en-US" dirty="0"/>
          </a:p>
        </p:txBody>
      </p:sp>
      <p:sp>
        <p:nvSpPr>
          <p:cNvPr id="416" name="TextBox 415"/>
          <p:cNvSpPr txBox="1"/>
          <p:nvPr/>
        </p:nvSpPr>
        <p:spPr>
          <a:xfrm>
            <a:off x="3252078" y="4077072"/>
            <a:ext cx="1009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Square split</a:t>
            </a:r>
            <a:endParaRPr lang="ko-KR" altLang="en-US" sz="1200" dirty="0"/>
          </a:p>
        </p:txBody>
      </p:sp>
      <p:sp>
        <p:nvSpPr>
          <p:cNvPr id="417" name="TextBox 416"/>
          <p:cNvSpPr txBox="1"/>
          <p:nvPr/>
        </p:nvSpPr>
        <p:spPr>
          <a:xfrm>
            <a:off x="6608507" y="4077072"/>
            <a:ext cx="1347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Non square split</a:t>
            </a:r>
            <a:endParaRPr lang="ko-KR" altLang="en-US" sz="1200" dirty="0"/>
          </a:p>
        </p:txBody>
      </p:sp>
      <p:sp>
        <p:nvSpPr>
          <p:cNvPr id="418" name="직사각형 417"/>
          <p:cNvSpPr/>
          <p:nvPr/>
        </p:nvSpPr>
        <p:spPr>
          <a:xfrm>
            <a:off x="2267744" y="2204864"/>
            <a:ext cx="3312368" cy="2304256"/>
          </a:xfrm>
          <a:prstGeom prst="rect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9" name="직사각형 418"/>
          <p:cNvSpPr/>
          <p:nvPr/>
        </p:nvSpPr>
        <p:spPr>
          <a:xfrm>
            <a:off x="5652120" y="2204864"/>
            <a:ext cx="3240360" cy="2304256"/>
          </a:xfrm>
          <a:prstGeom prst="rect">
            <a:avLst/>
          </a:prstGeom>
          <a:solidFill>
            <a:srgbClr val="C0504D">
              <a:alpha val="20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0" name="직사각형 419"/>
          <p:cNvSpPr/>
          <p:nvPr/>
        </p:nvSpPr>
        <p:spPr>
          <a:xfrm>
            <a:off x="2267744" y="4581128"/>
            <a:ext cx="5040560" cy="2043608"/>
          </a:xfrm>
          <a:prstGeom prst="rect">
            <a:avLst/>
          </a:prstGeom>
          <a:solidFill>
            <a:srgbClr val="4F81BD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1" name="직사각형 420"/>
          <p:cNvSpPr/>
          <p:nvPr/>
        </p:nvSpPr>
        <p:spPr>
          <a:xfrm>
            <a:off x="7308304" y="4581128"/>
            <a:ext cx="1656184" cy="2043608"/>
          </a:xfrm>
          <a:prstGeom prst="rect">
            <a:avLst/>
          </a:prstGeom>
          <a:solidFill>
            <a:srgbClr val="C0504D">
              <a:alpha val="20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2" name="TextBox 421"/>
          <p:cNvSpPr txBox="1"/>
          <p:nvPr/>
        </p:nvSpPr>
        <p:spPr>
          <a:xfrm>
            <a:off x="4426461" y="6453336"/>
            <a:ext cx="1009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Square split</a:t>
            </a:r>
            <a:endParaRPr lang="ko-KR" altLang="en-US" sz="1200" dirty="0"/>
          </a:p>
        </p:txBody>
      </p:sp>
      <p:sp>
        <p:nvSpPr>
          <p:cNvPr id="423" name="TextBox 422"/>
          <p:cNvSpPr txBox="1"/>
          <p:nvPr/>
        </p:nvSpPr>
        <p:spPr>
          <a:xfrm>
            <a:off x="7544611" y="6453336"/>
            <a:ext cx="1347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Non square split</a:t>
            </a:r>
            <a:endParaRPr lang="ko-KR" altLang="en-US" sz="1200" dirty="0"/>
          </a:p>
        </p:txBody>
      </p:sp>
      <p:sp>
        <p:nvSpPr>
          <p:cNvPr id="515" name="TextBox 514"/>
          <p:cNvSpPr txBox="1"/>
          <p:nvPr/>
        </p:nvSpPr>
        <p:spPr>
          <a:xfrm>
            <a:off x="7524328" y="3872081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Depth=3</a:t>
            </a:r>
          </a:p>
        </p:txBody>
      </p:sp>
      <p:sp>
        <p:nvSpPr>
          <p:cNvPr id="516" name="직사각형 515"/>
          <p:cNvSpPr/>
          <p:nvPr/>
        </p:nvSpPr>
        <p:spPr>
          <a:xfrm>
            <a:off x="7310014" y="2276872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500">
              <a:solidFill>
                <a:schemeClr val="tx1"/>
              </a:solidFill>
            </a:endParaRPr>
          </a:p>
        </p:txBody>
      </p:sp>
      <p:grpSp>
        <p:nvGrpSpPr>
          <p:cNvPr id="517" name="그룹 89"/>
          <p:cNvGrpSpPr/>
          <p:nvPr/>
        </p:nvGrpSpPr>
        <p:grpSpPr>
          <a:xfrm>
            <a:off x="7310014" y="2276872"/>
            <a:ext cx="1440000" cy="1440000"/>
            <a:chOff x="5400000" y="1080000"/>
            <a:chExt cx="1440000" cy="1440000"/>
          </a:xfrm>
        </p:grpSpPr>
        <p:sp>
          <p:nvSpPr>
            <p:cNvPr id="518" name="직사각형 517"/>
            <p:cNvSpPr/>
            <p:nvPr/>
          </p:nvSpPr>
          <p:spPr>
            <a:xfrm>
              <a:off x="540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519" name="직사각형 518"/>
            <p:cNvSpPr/>
            <p:nvPr/>
          </p:nvSpPr>
          <p:spPr>
            <a:xfrm>
              <a:off x="612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520" name="직사각형 519"/>
            <p:cNvSpPr/>
            <p:nvPr/>
          </p:nvSpPr>
          <p:spPr>
            <a:xfrm>
              <a:off x="540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521" name="직사각형 520"/>
            <p:cNvSpPr/>
            <p:nvPr/>
          </p:nvSpPr>
          <p:spPr>
            <a:xfrm>
              <a:off x="612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</p:grpSp>
      <p:grpSp>
        <p:nvGrpSpPr>
          <p:cNvPr id="522" name="그룹 521"/>
          <p:cNvGrpSpPr/>
          <p:nvPr/>
        </p:nvGrpSpPr>
        <p:grpSpPr>
          <a:xfrm>
            <a:off x="7314229" y="2281087"/>
            <a:ext cx="1431570" cy="1431570"/>
            <a:chOff x="4071934" y="4500570"/>
            <a:chExt cx="1431570" cy="1431570"/>
          </a:xfrm>
          <a:noFill/>
        </p:grpSpPr>
        <p:grpSp>
          <p:nvGrpSpPr>
            <p:cNvPr id="523" name="그룹 90"/>
            <p:cNvGrpSpPr>
              <a:grpSpLocks noChangeAspect="1"/>
            </p:cNvGrpSpPr>
            <p:nvPr/>
          </p:nvGrpSpPr>
          <p:grpSpPr>
            <a:xfrm>
              <a:off x="407193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58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603" name="직사각형 63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4" name="직사각형 60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5" name="직사각형 60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6" name="직사각형 60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8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9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1" name="직사각형 61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2" name="직사각형 62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8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95" name="직사각형 59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6" name="직사각형 59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7" name="직사각형 59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8" name="직사각형 59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9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91" name="직사각형 59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2" name="직사각형 59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3" name="직사각형 59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4" name="직사각형 59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24" name="그룹 90"/>
            <p:cNvGrpSpPr>
              <a:grpSpLocks noChangeAspect="1"/>
            </p:cNvGrpSpPr>
            <p:nvPr/>
          </p:nvGrpSpPr>
          <p:grpSpPr>
            <a:xfrm>
              <a:off x="478631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56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83" name="직사각형 58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4" name="직사각형 58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5" name="직사각형 58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6" name="직사각형 58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6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7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1" name="직사각형 58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2" name="직사각형 58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6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75" name="직사각형 57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6" name="직사각형 57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7" name="직사각형 57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8" name="직사각형 57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7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71" name="직사각형 57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2" name="직사각형 57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3" name="직사각형 57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4" name="직사각형 57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25" name="그룹 90"/>
            <p:cNvGrpSpPr>
              <a:grpSpLocks noChangeAspect="1"/>
            </p:cNvGrpSpPr>
            <p:nvPr/>
          </p:nvGrpSpPr>
          <p:grpSpPr>
            <a:xfrm>
              <a:off x="407193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54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63" name="직사각형 56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4" name="직사각형 56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5" name="직사각형 56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6" name="직사각형 56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4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5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1" name="직사각형 56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2" name="직사각형 56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4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55" name="직사각형 55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6" name="직사각형 55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7" name="직사각형 55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8" name="직사각형 55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5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51" name="직사각형 55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2" name="직사각형 55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3" name="직사각형 55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4" name="직사각형 55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26" name="그룹 90"/>
            <p:cNvGrpSpPr>
              <a:grpSpLocks noChangeAspect="1"/>
            </p:cNvGrpSpPr>
            <p:nvPr/>
          </p:nvGrpSpPr>
          <p:grpSpPr>
            <a:xfrm>
              <a:off x="478631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52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43" name="직사각형 54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4" name="직사각형 54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5" name="직사각형 54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6" name="직사각형 54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2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3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1" name="직사각형 54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2" name="직사각형 54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2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35" name="직사각형 53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6" name="직사각형 53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7" name="직사각형 53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8" name="직사각형 53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3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531" name="직사각형 53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2" name="직사각형 53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3" name="직사각형 53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4" name="직사각형 53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cxnSp>
        <p:nvCxnSpPr>
          <p:cNvPr id="607" name="직선 화살표 연결선 606"/>
          <p:cNvCxnSpPr/>
          <p:nvPr/>
        </p:nvCxnSpPr>
        <p:spPr>
          <a:xfrm>
            <a:off x="7308304" y="3861048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8" name="TextBox 607"/>
          <p:cNvSpPr txBox="1"/>
          <p:nvPr/>
        </p:nvSpPr>
        <p:spPr>
          <a:xfrm>
            <a:off x="7812360" y="373824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609" name="직선 화살표 연결선 608"/>
          <p:cNvCxnSpPr/>
          <p:nvPr/>
        </p:nvCxnSpPr>
        <p:spPr>
          <a:xfrm>
            <a:off x="2386218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0" name="TextBox 609"/>
          <p:cNvSpPr txBox="1"/>
          <p:nvPr/>
        </p:nvSpPr>
        <p:spPr>
          <a:xfrm>
            <a:off x="2928926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611" name="직선 화살표 연결선 610"/>
          <p:cNvCxnSpPr/>
          <p:nvPr/>
        </p:nvCxnSpPr>
        <p:spPr>
          <a:xfrm>
            <a:off x="4029292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2" name="TextBox 611"/>
          <p:cNvSpPr txBox="1"/>
          <p:nvPr/>
        </p:nvSpPr>
        <p:spPr>
          <a:xfrm>
            <a:off x="4572000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613" name="직선 화살표 연결선 612"/>
          <p:cNvCxnSpPr/>
          <p:nvPr/>
        </p:nvCxnSpPr>
        <p:spPr>
          <a:xfrm>
            <a:off x="5716312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" name="TextBox 613"/>
          <p:cNvSpPr txBox="1"/>
          <p:nvPr/>
        </p:nvSpPr>
        <p:spPr>
          <a:xfrm>
            <a:off x="6259020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615" name="직선 화살표 연결선 614"/>
          <p:cNvCxnSpPr/>
          <p:nvPr/>
        </p:nvCxnSpPr>
        <p:spPr>
          <a:xfrm>
            <a:off x="7314710" y="6228926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" name="TextBox 615"/>
          <p:cNvSpPr txBox="1"/>
          <p:nvPr/>
        </p:nvSpPr>
        <p:spPr>
          <a:xfrm>
            <a:off x="7818766" y="61061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to use consistent NSQT split pattern regardless of the size of CU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59230" y="2850258"/>
            <a:ext cx="182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&lt;64x64CU and </a:t>
            </a:r>
          </a:p>
          <a:p>
            <a:r>
              <a:rPr lang="en-US" altLang="ko-KR" dirty="0" smtClean="0"/>
              <a:t>32x32 </a:t>
            </a:r>
            <a:r>
              <a:rPr lang="en-US" altLang="ko-KR" dirty="0" err="1" smtClean="0"/>
              <a:t>maxTU</a:t>
            </a:r>
            <a:endParaRPr lang="ko-KR" alt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2602935" y="6237312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274816" y="6237312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951712" y="6237312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594786" y="6237312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Depth=3</a:t>
            </a:r>
          </a:p>
        </p:txBody>
      </p:sp>
      <p:sp>
        <p:nvSpPr>
          <p:cNvPr id="124" name="직사각형 123"/>
          <p:cNvSpPr/>
          <p:nvPr/>
        </p:nvSpPr>
        <p:spPr>
          <a:xfrm>
            <a:off x="2379812" y="4664169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직사각형 129"/>
          <p:cNvSpPr/>
          <p:nvPr/>
        </p:nvSpPr>
        <p:spPr>
          <a:xfrm>
            <a:off x="2379812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직사각형 131"/>
          <p:cNvSpPr/>
          <p:nvPr/>
        </p:nvSpPr>
        <p:spPr>
          <a:xfrm>
            <a:off x="7380472" y="4664169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500">
              <a:solidFill>
                <a:schemeClr val="tx1"/>
              </a:solidFill>
            </a:endParaRPr>
          </a:p>
        </p:txBody>
      </p:sp>
      <p:grpSp>
        <p:nvGrpSpPr>
          <p:cNvPr id="133" name="그룹 89"/>
          <p:cNvGrpSpPr/>
          <p:nvPr/>
        </p:nvGrpSpPr>
        <p:grpSpPr>
          <a:xfrm>
            <a:off x="7380472" y="4664169"/>
            <a:ext cx="1440000" cy="1440000"/>
            <a:chOff x="5400000" y="1080000"/>
            <a:chExt cx="1440000" cy="1440000"/>
          </a:xfrm>
        </p:grpSpPr>
        <p:sp>
          <p:nvSpPr>
            <p:cNvPr id="134" name="직사각형 133"/>
            <p:cNvSpPr/>
            <p:nvPr/>
          </p:nvSpPr>
          <p:spPr>
            <a:xfrm>
              <a:off x="540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612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136" name="직사각형 135"/>
            <p:cNvSpPr/>
            <p:nvPr/>
          </p:nvSpPr>
          <p:spPr>
            <a:xfrm>
              <a:off x="540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612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그룹 137"/>
          <p:cNvGrpSpPr/>
          <p:nvPr/>
        </p:nvGrpSpPr>
        <p:grpSpPr>
          <a:xfrm>
            <a:off x="7384687" y="4668384"/>
            <a:ext cx="1431570" cy="1431570"/>
            <a:chOff x="4071934" y="4500570"/>
            <a:chExt cx="1431570" cy="1431570"/>
          </a:xfrm>
          <a:noFill/>
        </p:grpSpPr>
        <p:grpSp>
          <p:nvGrpSpPr>
            <p:cNvPr id="139" name="그룹 90"/>
            <p:cNvGrpSpPr>
              <a:grpSpLocks noChangeAspect="1"/>
            </p:cNvGrpSpPr>
            <p:nvPr/>
          </p:nvGrpSpPr>
          <p:grpSpPr>
            <a:xfrm>
              <a:off x="407193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203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19" name="직사각형 63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0" name="직사각형 21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1" name="직사각형 22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4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15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6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7" name="직사각형 61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8" name="직사각형 62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5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11" name="직사각형 21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2" name="직사각형 21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3" name="직사각형 21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4" name="직사각형 21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6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207" name="직사각형 20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8" name="직사각형 20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9" name="직사각형 20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0" name="직사각형 20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40" name="그룹 90"/>
            <p:cNvGrpSpPr>
              <a:grpSpLocks noChangeAspect="1"/>
            </p:cNvGrpSpPr>
            <p:nvPr/>
          </p:nvGrpSpPr>
          <p:grpSpPr>
            <a:xfrm>
              <a:off x="478631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183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99" name="직사각형 19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1" name="직사각형 20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2" name="직사각형 20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84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95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6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8" name="직사각형 19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85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91" name="직사각형 19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86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87" name="직사각형 18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8" name="직사각형 18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9" name="직사각형 18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0" name="직사각형 18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41" name="그룹 90"/>
            <p:cNvGrpSpPr>
              <a:grpSpLocks noChangeAspect="1"/>
            </p:cNvGrpSpPr>
            <p:nvPr/>
          </p:nvGrpSpPr>
          <p:grpSpPr>
            <a:xfrm>
              <a:off x="407193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163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79" name="직사각형 17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0" name="직사각형 17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1" name="직사각형 18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2" name="직사각형 18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4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75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6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7" name="직사각형 17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8" name="직사각형 17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5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71" name="직사각형 17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2" name="직사각형 17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3" name="직사각형 17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4" name="직사각형 17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6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67" name="직사각형 16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8" name="직사각형 16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9" name="직사각형 16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0" name="직사각형 16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42" name="그룹 90"/>
            <p:cNvGrpSpPr>
              <a:grpSpLocks noChangeAspect="1"/>
            </p:cNvGrpSpPr>
            <p:nvPr/>
          </p:nvGrpSpPr>
          <p:grpSpPr>
            <a:xfrm>
              <a:off x="478631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143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59" name="직사각형 15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0" name="직사각형 15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1" name="직사각형 16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2" name="직사각형 16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4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55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6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7" name="직사각형 15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8" name="직사각형 15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5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51" name="직사각형 15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2" name="직사각형 15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3" name="직사각형 15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" name="직사각형 15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6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147" name="직사각형 14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8" name="직사각형 14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9" name="직사각형 14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0" name="직사각형 14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45" name="직사각형 244"/>
          <p:cNvSpPr/>
          <p:nvPr/>
        </p:nvSpPr>
        <p:spPr>
          <a:xfrm>
            <a:off x="2379812" y="2287905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1" name="직선 화살표 연결선 250"/>
          <p:cNvCxnSpPr/>
          <p:nvPr/>
        </p:nvCxnSpPr>
        <p:spPr>
          <a:xfrm>
            <a:off x="2379812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/>
          <p:cNvSpPr txBox="1"/>
          <p:nvPr/>
        </p:nvSpPr>
        <p:spPr>
          <a:xfrm>
            <a:off x="2922520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253" name="직선 화살표 연결선 252"/>
          <p:cNvCxnSpPr/>
          <p:nvPr/>
        </p:nvCxnSpPr>
        <p:spPr>
          <a:xfrm>
            <a:off x="4045495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Box 253"/>
          <p:cNvSpPr txBox="1"/>
          <p:nvPr/>
        </p:nvSpPr>
        <p:spPr>
          <a:xfrm>
            <a:off x="4588203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255" name="직선 화살표 연결선 254"/>
          <p:cNvCxnSpPr/>
          <p:nvPr/>
        </p:nvCxnSpPr>
        <p:spPr>
          <a:xfrm>
            <a:off x="5709906" y="3863123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Box 255"/>
          <p:cNvSpPr txBox="1"/>
          <p:nvPr/>
        </p:nvSpPr>
        <p:spPr>
          <a:xfrm>
            <a:off x="6252614" y="37254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2697299" y="3872081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4274816" y="3872081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6027393" y="3872081"/>
            <a:ext cx="981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</p:txBody>
      </p:sp>
      <p:sp>
        <p:nvSpPr>
          <p:cNvPr id="260" name="직사각형 259"/>
          <p:cNvSpPr/>
          <p:nvPr/>
        </p:nvSpPr>
        <p:spPr>
          <a:xfrm>
            <a:off x="2379812" y="2287905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2" name="그룹 261"/>
          <p:cNvGrpSpPr/>
          <p:nvPr/>
        </p:nvGrpSpPr>
        <p:grpSpPr>
          <a:xfrm>
            <a:off x="5709906" y="2287905"/>
            <a:ext cx="1440000" cy="1440000"/>
            <a:chOff x="4044442" y="1643050"/>
            <a:chExt cx="1440000" cy="1440000"/>
          </a:xfrm>
        </p:grpSpPr>
        <p:grpSp>
          <p:nvGrpSpPr>
            <p:cNvPr id="263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270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286" name="직사각형 285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7" name="직사각형 286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8" name="직사각형 287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71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282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3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4" name="직사각형 283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5" name="직사각형 284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72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278" name="직사각형 277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9" name="직사각형 278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0" name="직사각형 279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1" name="직사각형 280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73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274" name="직사각형 273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5" name="직사각형 274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6" name="직사각형 275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7" name="직사각형 276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64" name="직사각형 263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265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266" name="직사각형 265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7" name="직사각형 266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8" name="직사각형 267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9" name="직사각형 268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90" name="TextBox 289"/>
          <p:cNvSpPr txBox="1"/>
          <p:nvPr/>
        </p:nvSpPr>
        <p:spPr>
          <a:xfrm>
            <a:off x="611560" y="4880193"/>
            <a:ext cx="182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&lt;64x64CU and </a:t>
            </a:r>
          </a:p>
          <a:p>
            <a:r>
              <a:rPr lang="en-US" altLang="ko-KR" dirty="0" smtClean="0"/>
              <a:t>16x16 </a:t>
            </a:r>
            <a:r>
              <a:rPr lang="en-US" altLang="ko-KR" dirty="0" err="1" smtClean="0"/>
              <a:t>maxTU</a:t>
            </a:r>
            <a:endParaRPr lang="ko-KR" altLang="en-US" dirty="0"/>
          </a:p>
        </p:txBody>
      </p:sp>
      <p:sp>
        <p:nvSpPr>
          <p:cNvPr id="299" name="TextBox 298"/>
          <p:cNvSpPr txBox="1"/>
          <p:nvPr/>
        </p:nvSpPr>
        <p:spPr>
          <a:xfrm>
            <a:off x="7524328" y="3872081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Depth=3</a:t>
            </a:r>
          </a:p>
        </p:txBody>
      </p:sp>
      <p:sp>
        <p:nvSpPr>
          <p:cNvPr id="300" name="직사각형 299"/>
          <p:cNvSpPr/>
          <p:nvPr/>
        </p:nvSpPr>
        <p:spPr>
          <a:xfrm>
            <a:off x="7310014" y="2276872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500">
              <a:solidFill>
                <a:schemeClr val="tx1"/>
              </a:solidFill>
            </a:endParaRPr>
          </a:p>
        </p:txBody>
      </p:sp>
      <p:grpSp>
        <p:nvGrpSpPr>
          <p:cNvPr id="301" name="그룹 89"/>
          <p:cNvGrpSpPr/>
          <p:nvPr/>
        </p:nvGrpSpPr>
        <p:grpSpPr>
          <a:xfrm>
            <a:off x="7310014" y="2276872"/>
            <a:ext cx="1440000" cy="1440000"/>
            <a:chOff x="5400000" y="1080000"/>
            <a:chExt cx="1440000" cy="1440000"/>
          </a:xfrm>
        </p:grpSpPr>
        <p:sp>
          <p:nvSpPr>
            <p:cNvPr id="302" name="직사각형 301"/>
            <p:cNvSpPr/>
            <p:nvPr/>
          </p:nvSpPr>
          <p:spPr>
            <a:xfrm>
              <a:off x="540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303" name="직사각형 302"/>
            <p:cNvSpPr/>
            <p:nvPr/>
          </p:nvSpPr>
          <p:spPr>
            <a:xfrm>
              <a:off x="6120000" y="108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304" name="직사각형 303"/>
            <p:cNvSpPr/>
            <p:nvPr/>
          </p:nvSpPr>
          <p:spPr>
            <a:xfrm>
              <a:off x="540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  <p:sp>
          <p:nvSpPr>
            <p:cNvPr id="305" name="직사각형 304"/>
            <p:cNvSpPr/>
            <p:nvPr/>
          </p:nvSpPr>
          <p:spPr>
            <a:xfrm>
              <a:off x="6120000" y="1800000"/>
              <a:ext cx="720000" cy="720000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500">
                <a:solidFill>
                  <a:schemeClr val="tx1"/>
                </a:solidFill>
              </a:endParaRPr>
            </a:p>
          </p:txBody>
        </p:sp>
      </p:grpSp>
      <p:grpSp>
        <p:nvGrpSpPr>
          <p:cNvPr id="306" name="그룹 305"/>
          <p:cNvGrpSpPr/>
          <p:nvPr/>
        </p:nvGrpSpPr>
        <p:grpSpPr>
          <a:xfrm>
            <a:off x="7314229" y="2281087"/>
            <a:ext cx="1431570" cy="1431570"/>
            <a:chOff x="4071934" y="4500570"/>
            <a:chExt cx="1431570" cy="1431570"/>
          </a:xfrm>
          <a:noFill/>
        </p:grpSpPr>
        <p:grpSp>
          <p:nvGrpSpPr>
            <p:cNvPr id="307" name="그룹 90"/>
            <p:cNvGrpSpPr>
              <a:grpSpLocks noChangeAspect="1"/>
            </p:cNvGrpSpPr>
            <p:nvPr/>
          </p:nvGrpSpPr>
          <p:grpSpPr>
            <a:xfrm>
              <a:off x="407193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371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87" name="직사각형 63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8" name="직사각형 38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9" name="직사각형 38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0" name="직사각형 38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72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83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4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5" name="직사각형 61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6" name="직사각형 62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73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79" name="직사각형 37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0" name="직사각형 37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1" name="직사각형 38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2" name="직사각형 38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74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75" name="직사각형 37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6" name="직사각형 37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08" name="그룹 90"/>
            <p:cNvGrpSpPr>
              <a:grpSpLocks noChangeAspect="1"/>
            </p:cNvGrpSpPr>
            <p:nvPr/>
          </p:nvGrpSpPr>
          <p:grpSpPr>
            <a:xfrm>
              <a:off x="4786314" y="450057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351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67" name="직사각형 36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9" name="직사각형 36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0" name="직사각형 36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19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52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63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4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5" name="직사각형 36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6" name="직사각형 36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53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59" name="직사각형 35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0" name="직사각형 35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1" name="직사각형 36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2" name="직사각형 36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54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55" name="직사각형 35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6" name="직사각형 35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29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7" name="직사각형 35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8" name="직사각형 35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09" name="그룹 90"/>
            <p:cNvGrpSpPr>
              <a:grpSpLocks noChangeAspect="1"/>
            </p:cNvGrpSpPr>
            <p:nvPr/>
          </p:nvGrpSpPr>
          <p:grpSpPr>
            <a:xfrm>
              <a:off x="407193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331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47" name="직사각형 34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8" name="직사각형 34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9" name="직사각형 34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0" name="직사각형 34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32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43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4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5" name="직사각형 34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39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33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39" name="직사각형 33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0" name="직사각형 33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1" name="직사각형 34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2" name="직사각형 34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34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35" name="직사각형 33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6" name="직사각형 33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7" name="직사각형 33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8" name="직사각형 33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310" name="그룹 90"/>
            <p:cNvGrpSpPr>
              <a:grpSpLocks noChangeAspect="1"/>
            </p:cNvGrpSpPr>
            <p:nvPr/>
          </p:nvGrpSpPr>
          <p:grpSpPr>
            <a:xfrm>
              <a:off x="4786314" y="5214950"/>
              <a:ext cx="717190" cy="717190"/>
              <a:chOff x="4091198" y="1643050"/>
              <a:chExt cx="1434380" cy="1434380"/>
            </a:xfrm>
            <a:grpFill/>
          </p:grpSpPr>
          <p:grpSp>
            <p:nvGrpSpPr>
              <p:cNvPr id="311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27" name="직사각형 32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8" name="직사각형 32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49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9" name="직사각형 32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0" name="직사각형 32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2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23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4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5" name="직사각형 32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54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6" name="직사각형 32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55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3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19" name="직사각형 31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56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0" name="직사각형 31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57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1" name="직사각형 32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58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2" name="직사각형 32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59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4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  <a:grpFill/>
            </p:grpSpPr>
            <p:sp>
              <p:nvSpPr>
                <p:cNvPr id="315" name="직사각형 31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60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6" name="직사각형 31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61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7" name="직사각형 31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62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8" name="직사각형 31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grpFill/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500" dirty="0" smtClean="0">
                      <a:solidFill>
                        <a:schemeClr val="bg1"/>
                      </a:solidFill>
                    </a:rPr>
                    <a:t>63</a:t>
                  </a:r>
                  <a:endParaRPr lang="ko-KR" altLang="en-US" sz="5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cxnSp>
        <p:nvCxnSpPr>
          <p:cNvPr id="391" name="직선 화살표 연결선 390"/>
          <p:cNvCxnSpPr/>
          <p:nvPr/>
        </p:nvCxnSpPr>
        <p:spPr>
          <a:xfrm>
            <a:off x="7308304" y="3861048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TextBox 391"/>
          <p:cNvSpPr txBox="1"/>
          <p:nvPr/>
        </p:nvSpPr>
        <p:spPr>
          <a:xfrm>
            <a:off x="7812360" y="373824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93" name="직선 화살표 연결선 392"/>
          <p:cNvCxnSpPr/>
          <p:nvPr/>
        </p:nvCxnSpPr>
        <p:spPr>
          <a:xfrm>
            <a:off x="2386218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TextBox 393"/>
          <p:cNvSpPr txBox="1"/>
          <p:nvPr/>
        </p:nvSpPr>
        <p:spPr>
          <a:xfrm>
            <a:off x="2928926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95" name="직선 화살표 연결선 394"/>
          <p:cNvCxnSpPr/>
          <p:nvPr/>
        </p:nvCxnSpPr>
        <p:spPr>
          <a:xfrm>
            <a:off x="4045495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/>
          <p:nvPr/>
        </p:nvSpPr>
        <p:spPr>
          <a:xfrm>
            <a:off x="4588203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97" name="직선 화살표 연결선 396"/>
          <p:cNvCxnSpPr/>
          <p:nvPr/>
        </p:nvCxnSpPr>
        <p:spPr>
          <a:xfrm>
            <a:off x="5716312" y="6231001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xtBox 397"/>
          <p:cNvSpPr txBox="1"/>
          <p:nvPr/>
        </p:nvSpPr>
        <p:spPr>
          <a:xfrm>
            <a:off x="6259020" y="609329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399" name="직선 화살표 연결선 398"/>
          <p:cNvCxnSpPr/>
          <p:nvPr/>
        </p:nvCxnSpPr>
        <p:spPr>
          <a:xfrm>
            <a:off x="7314710" y="6228926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7818766" y="610611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grpSp>
        <p:nvGrpSpPr>
          <p:cNvPr id="401" name="그룹 400"/>
          <p:cNvGrpSpPr/>
          <p:nvPr/>
        </p:nvGrpSpPr>
        <p:grpSpPr>
          <a:xfrm>
            <a:off x="5724128" y="4653136"/>
            <a:ext cx="1440000" cy="1440000"/>
            <a:chOff x="4044442" y="1643050"/>
            <a:chExt cx="1440000" cy="1440000"/>
          </a:xfrm>
        </p:grpSpPr>
        <p:grpSp>
          <p:nvGrpSpPr>
            <p:cNvPr id="402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409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425" name="직사각형 42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6" name="직사각형 42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7" name="직사각형 42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8" name="직사각형 42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10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421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2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3" name="직사각형 42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4" name="직사각형 42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11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417" name="직사각형 41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8" name="직사각형 41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9" name="직사각형 41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0" name="직사각형 41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12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413" name="직사각형 41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4" name="직사각형 41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5" name="직사각형 41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6" name="직사각형 41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403" name="직사각형 402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404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405" name="직사각형 404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6" name="직사각형 405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7" name="직사각형 406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8" name="직사각형 407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29" name="그룹 428"/>
          <p:cNvGrpSpPr/>
          <p:nvPr/>
        </p:nvGrpSpPr>
        <p:grpSpPr>
          <a:xfrm>
            <a:off x="4045495" y="2276872"/>
            <a:ext cx="1440000" cy="1440000"/>
            <a:chOff x="2643174" y="2560504"/>
            <a:chExt cx="1440000" cy="1440000"/>
          </a:xfrm>
        </p:grpSpPr>
        <p:grpSp>
          <p:nvGrpSpPr>
            <p:cNvPr id="430" name="그룹 195"/>
            <p:cNvGrpSpPr/>
            <p:nvPr/>
          </p:nvGrpSpPr>
          <p:grpSpPr>
            <a:xfrm>
              <a:off x="2643174" y="2560504"/>
              <a:ext cx="1440000" cy="1440000"/>
              <a:chOff x="2643174" y="2576506"/>
              <a:chExt cx="1440000" cy="1440000"/>
            </a:xfrm>
            <a:noFill/>
          </p:grpSpPr>
          <p:sp>
            <p:nvSpPr>
              <p:cNvPr id="432" name="직사각형 431"/>
              <p:cNvSpPr/>
              <p:nvPr/>
            </p:nvSpPr>
            <p:spPr>
              <a:xfrm>
                <a:off x="2643174" y="257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33" name="직사각형 432"/>
              <p:cNvSpPr/>
              <p:nvPr/>
            </p:nvSpPr>
            <p:spPr>
              <a:xfrm>
                <a:off x="2643174" y="329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34" name="직사각형 433"/>
              <p:cNvSpPr/>
              <p:nvPr/>
            </p:nvSpPr>
            <p:spPr>
              <a:xfrm>
                <a:off x="2643174" y="365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35" name="직사각형 434"/>
              <p:cNvSpPr/>
              <p:nvPr/>
            </p:nvSpPr>
            <p:spPr>
              <a:xfrm>
                <a:off x="2643174" y="293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</p:grpSp>
        <p:sp>
          <p:nvSpPr>
            <p:cNvPr id="431" name="직사각형 430"/>
            <p:cNvSpPr/>
            <p:nvPr/>
          </p:nvSpPr>
          <p:spPr>
            <a:xfrm>
              <a:off x="2643174" y="2560504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6" name="그룹 435"/>
          <p:cNvGrpSpPr/>
          <p:nvPr/>
        </p:nvGrpSpPr>
        <p:grpSpPr>
          <a:xfrm>
            <a:off x="4045495" y="4653136"/>
            <a:ext cx="1440000" cy="1440000"/>
            <a:chOff x="2643174" y="2560504"/>
            <a:chExt cx="1440000" cy="1440000"/>
          </a:xfrm>
        </p:grpSpPr>
        <p:grpSp>
          <p:nvGrpSpPr>
            <p:cNvPr id="437" name="그룹 195"/>
            <p:cNvGrpSpPr/>
            <p:nvPr/>
          </p:nvGrpSpPr>
          <p:grpSpPr>
            <a:xfrm>
              <a:off x="2643174" y="2560504"/>
              <a:ext cx="1440000" cy="1440000"/>
              <a:chOff x="2643174" y="2576506"/>
              <a:chExt cx="1440000" cy="1440000"/>
            </a:xfrm>
            <a:noFill/>
          </p:grpSpPr>
          <p:sp>
            <p:nvSpPr>
              <p:cNvPr id="439" name="직사각형 438"/>
              <p:cNvSpPr/>
              <p:nvPr/>
            </p:nvSpPr>
            <p:spPr>
              <a:xfrm>
                <a:off x="2643174" y="257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40" name="직사각형 439"/>
              <p:cNvSpPr/>
              <p:nvPr/>
            </p:nvSpPr>
            <p:spPr>
              <a:xfrm>
                <a:off x="2643174" y="329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41" name="직사각형 440"/>
              <p:cNvSpPr/>
              <p:nvPr/>
            </p:nvSpPr>
            <p:spPr>
              <a:xfrm>
                <a:off x="2643174" y="365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  <p:sp>
            <p:nvSpPr>
              <p:cNvPr id="442" name="직사각형 441"/>
              <p:cNvSpPr/>
              <p:nvPr/>
            </p:nvSpPr>
            <p:spPr>
              <a:xfrm>
                <a:off x="2643174" y="2936506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/>
              </a:p>
            </p:txBody>
          </p:sp>
        </p:grpSp>
        <p:sp>
          <p:nvSpPr>
            <p:cNvPr id="438" name="직사각형 437"/>
            <p:cNvSpPr/>
            <p:nvPr/>
          </p:nvSpPr>
          <p:spPr>
            <a:xfrm>
              <a:off x="2643174" y="2560504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case of 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0.5*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 0.5*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2*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2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transform_split_flag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is derived as true</a:t>
            </a:r>
          </a:p>
          <a:p>
            <a:pPr lvl="1"/>
            <a:r>
              <a:rPr lang="en-US" altLang="ko-KR" sz="2400" dirty="0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case of 2*</a:t>
            </a:r>
            <a:r>
              <a:rPr lang="en-US" altLang="ko-KR" sz="2400" dirty="0" err="1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0.5*</a:t>
            </a:r>
            <a:r>
              <a:rPr lang="en-US" altLang="ko-KR" sz="2400" dirty="0" err="1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/ 0.5*</a:t>
            </a:r>
            <a:r>
              <a:rPr lang="en-US" altLang="ko-KR" sz="2400" dirty="0" err="1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x 2*</a:t>
            </a:r>
            <a:r>
              <a:rPr lang="en-US" altLang="ko-KR" sz="2400" dirty="0" err="1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maxTUsize</a:t>
            </a:r>
            <a:r>
              <a:rPr lang="en-US" altLang="ko-KR" sz="2400" dirty="0" smtClean="0">
                <a:solidFill>
                  <a:schemeClr val="bg1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 every CBF should be coded</a:t>
            </a:r>
            <a:endParaRPr lang="en-US" altLang="ko-KR" sz="2000" dirty="0" smtClean="0">
              <a:solidFill>
                <a:schemeClr val="bg1">
                  <a:lumMod val="75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endParaRPr lang="ko-KR" altLang="en-US" sz="2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084" y="4448145"/>
            <a:ext cx="2714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&lt;BD rate of the proposed method&gt;</a:t>
            </a:r>
            <a:endParaRPr lang="ko-KR" altLang="en-US" sz="1200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52602" y="2490787"/>
          <a:ext cx="4015105" cy="1876425"/>
        </p:xfrm>
        <a:graphic>
          <a:graphicData uri="http://schemas.openxmlformats.org/drawingml/2006/table">
            <a:tbl>
              <a:tblPr/>
              <a:tblGrid>
                <a:gridCol w="894715"/>
                <a:gridCol w="501015"/>
                <a:gridCol w="539115"/>
                <a:gridCol w="501015"/>
                <a:gridCol w="501015"/>
                <a:gridCol w="539115"/>
                <a:gridCol w="5391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 dirty="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99%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99%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to use consistent split pattern for NSQT regardless of the size of CU</a:t>
            </a:r>
          </a:p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It simplifies the decision of split pattern process</a:t>
            </a:r>
          </a:p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proposed method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simplify the condition for split pattern of NSQT with introducing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small change in the Text and the S/W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660</Words>
  <Application>Microsoft Office PowerPoint</Application>
  <PresentationFormat>화면 슬라이드 쇼(4:3)</PresentationFormat>
  <Paragraphs>428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Coherent transform split pattern for non square transform units</vt:lpstr>
      <vt:lpstr>Introduction</vt:lpstr>
      <vt:lpstr>Proposed Method</vt:lpstr>
      <vt:lpstr>Proposed Method</vt:lpstr>
      <vt:lpstr>Experimental 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133</cp:revision>
  <dcterms:created xsi:type="dcterms:W3CDTF">2012-01-31T08:50:48Z</dcterms:created>
  <dcterms:modified xsi:type="dcterms:W3CDTF">2012-04-30T06:28:48Z</dcterms:modified>
</cp:coreProperties>
</file>