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6" r:id="rId3"/>
    <p:sldId id="273" r:id="rId4"/>
    <p:sldId id="262" r:id="rId5"/>
    <p:sldId id="275" r:id="rId6"/>
    <p:sldId id="277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Virtual non square transform unit over maximum transform size with zero CBF</a:t>
            </a:r>
            <a:endParaRPr lang="ko-KR" altLang="en-US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J. Kim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JCTVC-I0146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7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786454"/>
            <a:ext cx="1928826" cy="96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196752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Chroma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blocks cannot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use maximum TU size since it should have half size of TU size of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its 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corresponding </a:t>
            </a:r>
            <a:r>
              <a:rPr lang="en-US" altLang="ko-KR" sz="2000" dirty="0" err="1" smtClean="0">
                <a:latin typeface="Arial" pitchFamily="34" charset="0"/>
                <a:cs typeface="Arial" pitchFamily="34" charset="0"/>
              </a:rPr>
              <a:t>luma</a:t>
            </a:r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 block</a:t>
            </a:r>
          </a:p>
          <a:p>
            <a:r>
              <a:rPr lang="en-US" altLang="ko-KR" sz="2000" dirty="0" smtClean="0">
                <a:latin typeface="Arial" pitchFamily="34" charset="0"/>
                <a:cs typeface="Arial" pitchFamily="34" charset="0"/>
              </a:rPr>
              <a:t>It is critical to NSQT since there are no small non square transform such as 8x2/2x8</a:t>
            </a:r>
            <a:endParaRPr lang="en-US" altLang="ko-KR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843808" y="2577647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4489692" y="2577647"/>
            <a:ext cx="1434380" cy="1434380"/>
            <a:chOff x="2360232" y="1643050"/>
            <a:chExt cx="1434380" cy="1434380"/>
          </a:xfrm>
        </p:grpSpPr>
        <p:sp>
          <p:nvSpPr>
            <p:cNvPr id="6" name="직사각형 5"/>
            <p:cNvSpPr/>
            <p:nvPr/>
          </p:nvSpPr>
          <p:spPr>
            <a:xfrm>
              <a:off x="236023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3074612" y="164305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236023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074612" y="2357430"/>
              <a:ext cx="720000" cy="720000"/>
            </a:xfrm>
            <a:prstGeom prst="rect">
              <a:avLst/>
            </a:prstGeom>
            <a:ln w="63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cxnSp>
        <p:nvCxnSpPr>
          <p:cNvPr id="10" name="직선 화살표 연결선 9"/>
          <p:cNvCxnSpPr/>
          <p:nvPr/>
        </p:nvCxnSpPr>
        <p:spPr>
          <a:xfrm>
            <a:off x="2843808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86516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4486882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29590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14" name="직선 화살표 연결선 13"/>
          <p:cNvCxnSpPr/>
          <p:nvPr/>
        </p:nvCxnSpPr>
        <p:spPr>
          <a:xfrm>
            <a:off x="6173902" y="415286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716610" y="401516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099483" y="4292159"/>
            <a:ext cx="1104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not available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75574" y="4292159"/>
            <a:ext cx="20389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square : available</a:t>
            </a:r>
          </a:p>
          <a:p>
            <a:pPr algn="ctr"/>
            <a:r>
              <a:rPr lang="en-US" altLang="ko-KR" sz="1200" dirty="0" smtClean="0"/>
              <a:t>non square : not available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4038" y="4292159"/>
            <a:ext cx="17760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  <a:p>
            <a:pPr algn="ctr"/>
            <a:r>
              <a:rPr lang="en-US" altLang="ko-KR" sz="1200" dirty="0" smtClean="0"/>
              <a:t>non square : available</a:t>
            </a:r>
            <a:endParaRPr lang="ko-KR" altLang="en-US" sz="1200" dirty="0"/>
          </a:p>
        </p:txBody>
      </p:sp>
      <p:sp>
        <p:nvSpPr>
          <p:cNvPr id="19" name="직사각형 18"/>
          <p:cNvSpPr/>
          <p:nvPr/>
        </p:nvSpPr>
        <p:spPr>
          <a:xfrm>
            <a:off x="2843808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4486882" y="257764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6173902" y="2577647"/>
            <a:ext cx="1440000" cy="1440000"/>
            <a:chOff x="4044442" y="1643050"/>
            <a:chExt cx="1440000" cy="1440000"/>
          </a:xfrm>
        </p:grpSpPr>
        <p:grpSp>
          <p:nvGrpSpPr>
            <p:cNvPr id="22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24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45" name="직사각형 4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6" name="직사각형 4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직사각형 4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직사각형 4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9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41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직사각형 4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직사각형 4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0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37" name="직사각형 3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" name="직사각형 3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직사각형 3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직사각형 3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1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33" name="직사각형 3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5" name="직사각형 3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3" name="직사각형 22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32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25" name="직사각형 24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직사각형 25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직사각형 26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직사각형 27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49" name="직선 화살표 연결선 48"/>
          <p:cNvCxnSpPr/>
          <p:nvPr/>
        </p:nvCxnSpPr>
        <p:spPr>
          <a:xfrm>
            <a:off x="7686714" y="2541754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658820" y="252762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8</a:t>
            </a:r>
            <a:endParaRPr lang="ko-KR" altLang="en-US" sz="1200" dirty="0"/>
          </a:p>
        </p:txBody>
      </p:sp>
      <p:cxnSp>
        <p:nvCxnSpPr>
          <p:cNvPr id="51" name="직선 화살표 연결선 50"/>
          <p:cNvCxnSpPr/>
          <p:nvPr/>
        </p:nvCxnSpPr>
        <p:spPr>
          <a:xfrm>
            <a:off x="6848326" y="2492896"/>
            <a:ext cx="792088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064350" y="220486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323528" y="3153711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cxnSp>
        <p:nvCxnSpPr>
          <p:cNvPr id="60" name="직선 화살표 연결선 59"/>
          <p:cNvCxnSpPr>
            <a:cxnSpLocks noChangeAspect="1"/>
          </p:cNvCxnSpPr>
          <p:nvPr/>
        </p:nvCxnSpPr>
        <p:spPr>
          <a:xfrm>
            <a:off x="2799730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953916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62" name="직선 화살표 연결선 61"/>
          <p:cNvCxnSpPr>
            <a:cxnSpLocks noChangeAspect="1"/>
          </p:cNvCxnSpPr>
          <p:nvPr/>
        </p:nvCxnSpPr>
        <p:spPr>
          <a:xfrm>
            <a:off x="4211960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366146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64" name="직선 화살표 연결선 63"/>
          <p:cNvCxnSpPr>
            <a:cxnSpLocks noChangeAspect="1"/>
          </p:cNvCxnSpPr>
          <p:nvPr/>
        </p:nvCxnSpPr>
        <p:spPr>
          <a:xfrm>
            <a:off x="6129824" y="58772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284010" y="57332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69" name="직사각형 68"/>
          <p:cNvSpPr>
            <a:spLocks noChangeAspect="1"/>
          </p:cNvSpPr>
          <p:nvPr/>
        </p:nvSpPr>
        <p:spPr>
          <a:xfrm>
            <a:off x="2799730" y="5069247"/>
            <a:ext cx="72000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4" name="그룹 103"/>
          <p:cNvGrpSpPr>
            <a:grpSpLocks noChangeAspect="1"/>
          </p:cNvGrpSpPr>
          <p:nvPr/>
        </p:nvGrpSpPr>
        <p:grpSpPr>
          <a:xfrm>
            <a:off x="4211960" y="5069247"/>
            <a:ext cx="720000" cy="720000"/>
            <a:chOff x="4476712" y="4925231"/>
            <a:chExt cx="1440000" cy="1440000"/>
          </a:xfrm>
        </p:grpSpPr>
        <p:grpSp>
          <p:nvGrpSpPr>
            <p:cNvPr id="55" name="그룹 54"/>
            <p:cNvGrpSpPr/>
            <p:nvPr/>
          </p:nvGrpSpPr>
          <p:grpSpPr>
            <a:xfrm>
              <a:off x="4479522" y="4925231"/>
              <a:ext cx="1434380" cy="1434380"/>
              <a:chOff x="2360232" y="1643050"/>
              <a:chExt cx="1434380" cy="1434380"/>
            </a:xfrm>
          </p:grpSpPr>
          <p:sp>
            <p:nvSpPr>
              <p:cNvPr id="56" name="직사각형 55"/>
              <p:cNvSpPr/>
              <p:nvPr/>
            </p:nvSpPr>
            <p:spPr>
              <a:xfrm>
                <a:off x="236023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7" name="직사각형 56"/>
              <p:cNvSpPr/>
              <p:nvPr/>
            </p:nvSpPr>
            <p:spPr>
              <a:xfrm>
                <a:off x="3074612" y="164305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8" name="직사각형 57"/>
              <p:cNvSpPr/>
              <p:nvPr/>
            </p:nvSpPr>
            <p:spPr>
              <a:xfrm>
                <a:off x="236023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9" name="직사각형 58"/>
              <p:cNvSpPr/>
              <p:nvPr/>
            </p:nvSpPr>
            <p:spPr>
              <a:xfrm>
                <a:off x="3074612" y="2357430"/>
                <a:ext cx="720000" cy="720000"/>
              </a:xfrm>
              <a:prstGeom prst="rect">
                <a:avLst/>
              </a:prstGeom>
              <a:ln w="635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0" name="직사각형 69"/>
            <p:cNvSpPr/>
            <p:nvPr/>
          </p:nvSpPr>
          <p:spPr>
            <a:xfrm>
              <a:off x="4476712" y="4925231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6" name="그룹 70"/>
          <p:cNvGrpSpPr>
            <a:grpSpLocks noChangeAspect="1"/>
          </p:cNvGrpSpPr>
          <p:nvPr/>
        </p:nvGrpSpPr>
        <p:grpSpPr>
          <a:xfrm>
            <a:off x="6129824" y="5069247"/>
            <a:ext cx="720000" cy="720000"/>
            <a:chOff x="4044442" y="1643050"/>
            <a:chExt cx="1440000" cy="1440000"/>
          </a:xfrm>
        </p:grpSpPr>
        <p:grpSp>
          <p:nvGrpSpPr>
            <p:cNvPr id="67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68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95" name="직사각형 9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1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91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2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87" name="직사각형 86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4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83" name="직사각형 8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" name="직사각형 8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직사각형 8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73" name="직사각형 72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79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75" name="직사각형 74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7" name="직사각형 76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8" name="직사각형 77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99" name="직선 화살표 연결선 98"/>
          <p:cNvCxnSpPr/>
          <p:nvPr/>
        </p:nvCxnSpPr>
        <p:spPr>
          <a:xfrm>
            <a:off x="6922864" y="5033354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6894662" y="501922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4</a:t>
            </a:r>
            <a:endParaRPr lang="ko-KR" altLang="en-US" sz="1200" dirty="0"/>
          </a:p>
        </p:txBody>
      </p:sp>
      <p:cxnSp>
        <p:nvCxnSpPr>
          <p:cNvPr id="101" name="직선 화살표 연결선 100"/>
          <p:cNvCxnSpPr/>
          <p:nvPr/>
        </p:nvCxnSpPr>
        <p:spPr>
          <a:xfrm>
            <a:off x="6469608" y="5022596"/>
            <a:ext cx="396000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449664" y="479715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16</a:t>
            </a:r>
            <a:endParaRPr lang="ko-KR" altLang="en-US" sz="1200" dirty="0"/>
          </a:p>
        </p:txBody>
      </p:sp>
      <p:sp>
        <p:nvSpPr>
          <p:cNvPr id="103" name="TextBox 102"/>
          <p:cNvSpPr txBox="1"/>
          <p:nvPr/>
        </p:nvSpPr>
        <p:spPr>
          <a:xfrm>
            <a:off x="313358" y="5202230"/>
            <a:ext cx="256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grpSp>
        <p:nvGrpSpPr>
          <p:cNvPr id="80" name="그룹 130"/>
          <p:cNvGrpSpPr/>
          <p:nvPr/>
        </p:nvGrpSpPr>
        <p:grpSpPr>
          <a:xfrm>
            <a:off x="5076136" y="5074151"/>
            <a:ext cx="720000" cy="720000"/>
            <a:chOff x="3960000" y="1440000"/>
            <a:chExt cx="720000" cy="720000"/>
          </a:xfrm>
        </p:grpSpPr>
        <p:sp>
          <p:nvSpPr>
            <p:cNvPr id="106" name="직사각형 28"/>
            <p:cNvSpPr/>
            <p:nvPr/>
          </p:nvSpPr>
          <p:spPr>
            <a:xfrm>
              <a:off x="3960000" y="144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4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7" name="직사각형 29"/>
            <p:cNvSpPr/>
            <p:nvPr/>
          </p:nvSpPr>
          <p:spPr>
            <a:xfrm>
              <a:off x="3960000" y="162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5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8" name="직사각형 107"/>
            <p:cNvSpPr/>
            <p:nvPr/>
          </p:nvSpPr>
          <p:spPr>
            <a:xfrm>
              <a:off x="3960000" y="180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6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3960000" y="198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7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0" name="직선 화살표 연결선 109"/>
          <p:cNvCxnSpPr>
            <a:cxnSpLocks noChangeAspect="1"/>
          </p:cNvCxnSpPr>
          <p:nvPr/>
        </p:nvCxnSpPr>
        <p:spPr>
          <a:xfrm>
            <a:off x="5063356" y="5866239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5297536" y="572222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112" name="TextBox 111"/>
          <p:cNvSpPr txBox="1"/>
          <p:nvPr/>
        </p:nvSpPr>
        <p:spPr>
          <a:xfrm>
            <a:off x="5076056" y="5949280"/>
            <a:ext cx="1512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not available </a:t>
            </a:r>
          </a:p>
          <a:p>
            <a:r>
              <a:rPr lang="en-US" altLang="ko-KR" sz="1200" dirty="0" smtClean="0"/>
              <a:t>since </a:t>
            </a:r>
            <a:r>
              <a:rPr lang="en-US" altLang="ko-KR" sz="1200" dirty="0" err="1" smtClean="0"/>
              <a:t>luma</a:t>
            </a:r>
            <a:r>
              <a:rPr lang="en-US" altLang="ko-KR" sz="1200" dirty="0" smtClean="0"/>
              <a:t> component cannot use non square TU</a:t>
            </a:r>
            <a:endParaRPr lang="ko-KR" altLang="en-US" sz="1200" dirty="0"/>
          </a:p>
        </p:txBody>
      </p:sp>
      <p:cxnSp>
        <p:nvCxnSpPr>
          <p:cNvPr id="113" name="직선 화살표 연결선 112"/>
          <p:cNvCxnSpPr/>
          <p:nvPr/>
        </p:nvCxnSpPr>
        <p:spPr>
          <a:xfrm>
            <a:off x="5824030" y="5614406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796136" y="560027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8</a:t>
            </a:r>
            <a:endParaRPr lang="ko-KR" altLang="en-US" sz="1200" dirty="0"/>
          </a:p>
        </p:txBody>
      </p:sp>
      <p:cxnSp>
        <p:nvCxnSpPr>
          <p:cNvPr id="117" name="직선 연결선 116"/>
          <p:cNvCxnSpPr/>
          <p:nvPr/>
        </p:nvCxnSpPr>
        <p:spPr>
          <a:xfrm>
            <a:off x="5004048" y="4941168"/>
            <a:ext cx="9361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꺾인 연결선 118"/>
          <p:cNvCxnSpPr/>
          <p:nvPr/>
        </p:nvCxnSpPr>
        <p:spPr>
          <a:xfrm rot="16200000" flipH="1">
            <a:off x="5364188" y="5517133"/>
            <a:ext cx="1800000" cy="648072"/>
          </a:xfrm>
          <a:prstGeom prst="bentConnector3">
            <a:avLst>
              <a:gd name="adj1" fmla="val 5705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직선 연결선 123"/>
          <p:cNvCxnSpPr/>
          <p:nvPr/>
        </p:nvCxnSpPr>
        <p:spPr>
          <a:xfrm>
            <a:off x="5004048" y="4941168"/>
            <a:ext cx="0" cy="180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직선 연결선 125"/>
          <p:cNvCxnSpPr/>
          <p:nvPr/>
        </p:nvCxnSpPr>
        <p:spPr>
          <a:xfrm>
            <a:off x="5004048" y="6741368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introduce virtual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non square TU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always has zero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CBF to activate unused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maximu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m non square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TU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size for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blocks 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084860" y="2551777"/>
            <a:ext cx="1434380" cy="1434380"/>
            <a:chOff x="4107653" y="4429132"/>
            <a:chExt cx="1434380" cy="1434380"/>
          </a:xfrm>
        </p:grpSpPr>
        <p:grpSp>
          <p:nvGrpSpPr>
            <p:cNvPr id="6" name="그룹 136"/>
            <p:cNvGrpSpPr/>
            <p:nvPr/>
          </p:nvGrpSpPr>
          <p:grpSpPr>
            <a:xfrm>
              <a:off x="4107653" y="4429132"/>
              <a:ext cx="1434380" cy="360000"/>
              <a:chOff x="4107653" y="4429132"/>
              <a:chExt cx="1434380" cy="360000"/>
            </a:xfrm>
          </p:grpSpPr>
          <p:sp>
            <p:nvSpPr>
              <p:cNvPr id="22" name="직사각형 21"/>
              <p:cNvSpPr/>
              <p:nvPr/>
            </p:nvSpPr>
            <p:spPr>
              <a:xfrm>
                <a:off x="4107653" y="442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0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직사각형 22"/>
              <p:cNvSpPr/>
              <p:nvPr/>
            </p:nvSpPr>
            <p:spPr>
              <a:xfrm>
                <a:off x="4107653" y="460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직사각형 23"/>
              <p:cNvSpPr/>
              <p:nvPr/>
            </p:nvSpPr>
            <p:spPr>
              <a:xfrm>
                <a:off x="4822033" y="442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2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직사각형 24"/>
              <p:cNvSpPr/>
              <p:nvPr/>
            </p:nvSpPr>
            <p:spPr>
              <a:xfrm>
                <a:off x="4822033" y="460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3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그룹 137"/>
            <p:cNvGrpSpPr/>
            <p:nvPr/>
          </p:nvGrpSpPr>
          <p:grpSpPr>
            <a:xfrm>
              <a:off x="4107653" y="4789132"/>
              <a:ext cx="1434380" cy="360000"/>
              <a:chOff x="4107653" y="4789132"/>
              <a:chExt cx="1434380" cy="360000"/>
            </a:xfrm>
          </p:grpSpPr>
          <p:sp>
            <p:nvSpPr>
              <p:cNvPr id="18" name="직사각형 17"/>
              <p:cNvSpPr/>
              <p:nvPr/>
            </p:nvSpPr>
            <p:spPr>
              <a:xfrm>
                <a:off x="4107653" y="478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4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직사각형 18"/>
              <p:cNvSpPr/>
              <p:nvPr/>
            </p:nvSpPr>
            <p:spPr>
              <a:xfrm>
                <a:off x="4107653" y="496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>
                    <a:solidFill>
                      <a:schemeClr val="bg1"/>
                    </a:solidFill>
                  </a:rPr>
                  <a:t>6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직사각형 19"/>
              <p:cNvSpPr/>
              <p:nvPr/>
            </p:nvSpPr>
            <p:spPr>
              <a:xfrm>
                <a:off x="4822033" y="478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5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직사각형 20"/>
              <p:cNvSpPr/>
              <p:nvPr/>
            </p:nvSpPr>
            <p:spPr>
              <a:xfrm>
                <a:off x="4822033" y="496913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7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그룹 138"/>
            <p:cNvGrpSpPr/>
            <p:nvPr/>
          </p:nvGrpSpPr>
          <p:grpSpPr>
            <a:xfrm>
              <a:off x="4107653" y="5143512"/>
              <a:ext cx="1434380" cy="360000"/>
              <a:chOff x="4107653" y="5143512"/>
              <a:chExt cx="1434380" cy="360000"/>
            </a:xfrm>
          </p:grpSpPr>
          <p:sp>
            <p:nvSpPr>
              <p:cNvPr id="14" name="직사각형 13"/>
              <p:cNvSpPr/>
              <p:nvPr/>
            </p:nvSpPr>
            <p:spPr>
              <a:xfrm>
                <a:off x="4107653" y="514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8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직사각형 14"/>
              <p:cNvSpPr/>
              <p:nvPr/>
            </p:nvSpPr>
            <p:spPr>
              <a:xfrm>
                <a:off x="4107653" y="532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10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직사각형 15"/>
              <p:cNvSpPr/>
              <p:nvPr/>
            </p:nvSpPr>
            <p:spPr>
              <a:xfrm>
                <a:off x="4822033" y="514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9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직사각형 16"/>
              <p:cNvSpPr/>
              <p:nvPr/>
            </p:nvSpPr>
            <p:spPr>
              <a:xfrm>
                <a:off x="4822033" y="532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11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" name="그룹 139"/>
            <p:cNvGrpSpPr/>
            <p:nvPr/>
          </p:nvGrpSpPr>
          <p:grpSpPr>
            <a:xfrm>
              <a:off x="4107653" y="5503512"/>
              <a:ext cx="1434380" cy="360000"/>
              <a:chOff x="4107653" y="5503512"/>
              <a:chExt cx="1434380" cy="360000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4107653" y="550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12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직사각형 10"/>
              <p:cNvSpPr/>
              <p:nvPr/>
            </p:nvSpPr>
            <p:spPr>
              <a:xfrm>
                <a:off x="4107653" y="568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14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직사각형 11"/>
              <p:cNvSpPr/>
              <p:nvPr/>
            </p:nvSpPr>
            <p:spPr>
              <a:xfrm>
                <a:off x="4822033" y="550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13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직사각형 12"/>
              <p:cNvSpPr/>
              <p:nvPr/>
            </p:nvSpPr>
            <p:spPr>
              <a:xfrm>
                <a:off x="4822033" y="5683512"/>
                <a:ext cx="720000" cy="180000"/>
              </a:xfrm>
              <a:prstGeom prst="rect">
                <a:avLst/>
              </a:prstGeom>
              <a:ln w="9525"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sz="800" dirty="0" smtClean="0">
                    <a:solidFill>
                      <a:schemeClr val="bg1"/>
                    </a:solidFill>
                  </a:rPr>
                  <a:t>15</a:t>
                </a:r>
                <a:endParaRPr lang="ko-KR" altLang="en-US" sz="8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6" name="직선 화살표 연결선 25"/>
          <p:cNvCxnSpPr/>
          <p:nvPr/>
        </p:nvCxnSpPr>
        <p:spPr>
          <a:xfrm>
            <a:off x="5066118" y="412418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08826" y="398648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7082050" y="412418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24758" y="398648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623973" y="4263479"/>
            <a:ext cx="23242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non square : virtually available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27644" y="4263479"/>
            <a:ext cx="1748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  <a:p>
            <a:pPr algn="ctr"/>
            <a:r>
              <a:rPr lang="en-US" altLang="ko-KR" sz="1200" dirty="0" smtClean="0"/>
              <a:t>Non square : available</a:t>
            </a:r>
            <a:endParaRPr lang="ko-KR" altLang="en-US" sz="1200" dirty="0"/>
          </a:p>
        </p:txBody>
      </p:sp>
      <p:sp>
        <p:nvSpPr>
          <p:cNvPr id="32" name="직사각형 31"/>
          <p:cNvSpPr/>
          <p:nvPr/>
        </p:nvSpPr>
        <p:spPr>
          <a:xfrm>
            <a:off x="3131840" y="2548967"/>
            <a:ext cx="1440000" cy="14400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3" name="직선 화살표 연결선 32"/>
          <p:cNvCxnSpPr/>
          <p:nvPr/>
        </p:nvCxnSpPr>
        <p:spPr>
          <a:xfrm>
            <a:off x="3131840" y="4124185"/>
            <a:ext cx="1440000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674548" y="398648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64</a:t>
            </a:r>
            <a:endParaRPr lang="ko-KR" alt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3387515" y="4263479"/>
            <a:ext cx="1104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Depth=0</a:t>
            </a:r>
          </a:p>
          <a:p>
            <a:pPr algn="ctr"/>
            <a:r>
              <a:rPr lang="en-US" altLang="ko-KR" sz="1200" dirty="0" smtClean="0"/>
              <a:t>not available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3131840" y="2548967"/>
            <a:ext cx="1440000" cy="14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7" name="그룹 36"/>
          <p:cNvGrpSpPr/>
          <p:nvPr/>
        </p:nvGrpSpPr>
        <p:grpSpPr>
          <a:xfrm>
            <a:off x="5066118" y="2548967"/>
            <a:ext cx="1440000" cy="1440000"/>
            <a:chOff x="2359374" y="4429132"/>
            <a:chExt cx="1440000" cy="1440000"/>
          </a:xfrm>
        </p:grpSpPr>
        <p:grpSp>
          <p:nvGrpSpPr>
            <p:cNvPr id="38" name="그룹 104"/>
            <p:cNvGrpSpPr/>
            <p:nvPr/>
          </p:nvGrpSpPr>
          <p:grpSpPr>
            <a:xfrm>
              <a:off x="2359374" y="4429132"/>
              <a:ext cx="1440000" cy="1431570"/>
              <a:chOff x="2361326" y="4429132"/>
              <a:chExt cx="1440000" cy="1431570"/>
            </a:xfrm>
          </p:grpSpPr>
          <p:sp>
            <p:nvSpPr>
              <p:cNvPr id="40" name="직사각형 39"/>
              <p:cNvSpPr/>
              <p:nvPr/>
            </p:nvSpPr>
            <p:spPr>
              <a:xfrm>
                <a:off x="2361326" y="4429132"/>
                <a:ext cx="1440000" cy="360000"/>
              </a:xfrm>
              <a:prstGeom prst="rect">
                <a:avLst/>
              </a:prstGeom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직사각형 40"/>
              <p:cNvSpPr/>
              <p:nvPr/>
            </p:nvSpPr>
            <p:spPr>
              <a:xfrm>
                <a:off x="2361326" y="5143512"/>
                <a:ext cx="1440000" cy="360000"/>
              </a:xfrm>
              <a:prstGeom prst="rect">
                <a:avLst/>
              </a:prstGeom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직사각형 41"/>
              <p:cNvSpPr/>
              <p:nvPr/>
            </p:nvSpPr>
            <p:spPr>
              <a:xfrm>
                <a:off x="2361326" y="5500702"/>
                <a:ext cx="1440000" cy="360000"/>
              </a:xfrm>
              <a:prstGeom prst="rect">
                <a:avLst/>
              </a:prstGeom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3" name="직사각형 42"/>
              <p:cNvSpPr/>
              <p:nvPr/>
            </p:nvSpPr>
            <p:spPr>
              <a:xfrm>
                <a:off x="2361326" y="4786322"/>
                <a:ext cx="1440000" cy="360000"/>
              </a:xfrm>
              <a:prstGeom prst="rect">
                <a:avLst/>
              </a:prstGeom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직사각형 38"/>
            <p:cNvSpPr/>
            <p:nvPr/>
          </p:nvSpPr>
          <p:spPr>
            <a:xfrm>
              <a:off x="2359374" y="4429132"/>
              <a:ext cx="1440000" cy="1440000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7082050" y="2548967"/>
            <a:ext cx="1440000" cy="1440000"/>
            <a:chOff x="2359374" y="4429132"/>
            <a:chExt cx="1440000" cy="1440000"/>
          </a:xfrm>
          <a:noFill/>
        </p:grpSpPr>
        <p:grpSp>
          <p:nvGrpSpPr>
            <p:cNvPr id="45" name="그룹 104"/>
            <p:cNvGrpSpPr/>
            <p:nvPr/>
          </p:nvGrpSpPr>
          <p:grpSpPr>
            <a:xfrm>
              <a:off x="2359374" y="4429132"/>
              <a:ext cx="1440000" cy="1431570"/>
              <a:chOff x="2361326" y="4429132"/>
              <a:chExt cx="1440000" cy="1431570"/>
            </a:xfrm>
            <a:grpFill/>
          </p:grpSpPr>
          <p:sp>
            <p:nvSpPr>
              <p:cNvPr id="47" name="직사각형 46"/>
              <p:cNvSpPr/>
              <p:nvPr/>
            </p:nvSpPr>
            <p:spPr>
              <a:xfrm>
                <a:off x="2361326" y="4429132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직사각형 47"/>
              <p:cNvSpPr/>
              <p:nvPr/>
            </p:nvSpPr>
            <p:spPr>
              <a:xfrm>
                <a:off x="2361326" y="5143512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9" name="직사각형 48"/>
              <p:cNvSpPr/>
              <p:nvPr/>
            </p:nvSpPr>
            <p:spPr>
              <a:xfrm>
                <a:off x="2361326" y="5500702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0" name="직사각형 49"/>
              <p:cNvSpPr/>
              <p:nvPr/>
            </p:nvSpPr>
            <p:spPr>
              <a:xfrm>
                <a:off x="2361326" y="4786322"/>
                <a:ext cx="1440000" cy="360000"/>
              </a:xfrm>
              <a:prstGeom prst="rect">
                <a:avLst/>
              </a:prstGeom>
              <a:grpFill/>
              <a:ln w="952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6" name="직사각형 45"/>
            <p:cNvSpPr/>
            <p:nvPr/>
          </p:nvSpPr>
          <p:spPr>
            <a:xfrm>
              <a:off x="2359374" y="4429132"/>
              <a:ext cx="1440000" cy="1440000"/>
            </a:xfrm>
            <a:prstGeom prst="rect">
              <a:avLst/>
            </a:prstGeom>
            <a:grp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323528" y="3125031"/>
            <a:ext cx="235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Luma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cxnSp>
        <p:nvCxnSpPr>
          <p:cNvPr id="55" name="직선 화살표 연결선 54"/>
          <p:cNvCxnSpPr>
            <a:cxnSpLocks noChangeAspect="1"/>
          </p:cNvCxnSpPr>
          <p:nvPr/>
        </p:nvCxnSpPr>
        <p:spPr>
          <a:xfrm>
            <a:off x="3159770" y="59026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313956" y="57586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59" name="직선 화살표 연결선 58"/>
          <p:cNvCxnSpPr>
            <a:cxnSpLocks noChangeAspect="1"/>
          </p:cNvCxnSpPr>
          <p:nvPr/>
        </p:nvCxnSpPr>
        <p:spPr>
          <a:xfrm>
            <a:off x="7065928" y="5902672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220114" y="57586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sp>
        <p:nvSpPr>
          <p:cNvPr id="61" name="직사각형 60"/>
          <p:cNvSpPr>
            <a:spLocks noChangeAspect="1"/>
          </p:cNvSpPr>
          <p:nvPr/>
        </p:nvSpPr>
        <p:spPr>
          <a:xfrm>
            <a:off x="3159770" y="5069247"/>
            <a:ext cx="72000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9" name="그룹 70"/>
          <p:cNvGrpSpPr>
            <a:grpSpLocks noChangeAspect="1"/>
          </p:cNvGrpSpPr>
          <p:nvPr/>
        </p:nvGrpSpPr>
        <p:grpSpPr>
          <a:xfrm>
            <a:off x="7065928" y="5069247"/>
            <a:ext cx="720000" cy="720000"/>
            <a:chOff x="4044442" y="1643050"/>
            <a:chExt cx="1440000" cy="1440000"/>
          </a:xfrm>
        </p:grpSpPr>
        <p:grpSp>
          <p:nvGrpSpPr>
            <p:cNvPr id="70" name="그룹 90"/>
            <p:cNvGrpSpPr/>
            <p:nvPr/>
          </p:nvGrpSpPr>
          <p:grpSpPr>
            <a:xfrm>
              <a:off x="4047252" y="1645860"/>
              <a:ext cx="1434380" cy="1434380"/>
              <a:chOff x="4091198" y="1643050"/>
              <a:chExt cx="1434380" cy="1434380"/>
            </a:xfrm>
          </p:grpSpPr>
          <p:grpSp>
            <p:nvGrpSpPr>
              <p:cNvPr id="77" name="그룹 129"/>
              <p:cNvGrpSpPr/>
              <p:nvPr/>
            </p:nvGrpSpPr>
            <p:grpSpPr>
              <a:xfrm>
                <a:off x="409119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93" name="직사각형 92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8" name="그룹 130"/>
              <p:cNvGrpSpPr/>
              <p:nvPr/>
            </p:nvGrpSpPr>
            <p:grpSpPr>
              <a:xfrm>
                <a:off x="4805578" y="1643050"/>
                <a:ext cx="720000" cy="720000"/>
                <a:chOff x="3960000" y="1440000"/>
                <a:chExt cx="720000" cy="720000"/>
              </a:xfrm>
            </p:grpSpPr>
            <p:sp>
              <p:nvSpPr>
                <p:cNvPr id="89" name="직사각형 28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0" name="직사각형 29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6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7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79" name="그룹 32"/>
              <p:cNvGrpSpPr/>
              <p:nvPr/>
            </p:nvGrpSpPr>
            <p:grpSpPr>
              <a:xfrm>
                <a:off x="409119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85" name="직사각형 84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8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6" name="직사각형 85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9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10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8" name="직사각형 87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11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80" name="그룹 37"/>
              <p:cNvGrpSpPr/>
              <p:nvPr/>
            </p:nvGrpSpPr>
            <p:grpSpPr>
              <a:xfrm>
                <a:off x="4805578" y="2357430"/>
                <a:ext cx="720000" cy="720000"/>
                <a:chOff x="3960000" y="1440000"/>
                <a:chExt cx="720000" cy="720000"/>
              </a:xfrm>
            </p:grpSpPr>
            <p:sp>
              <p:nvSpPr>
                <p:cNvPr id="81" name="직사각형 80"/>
                <p:cNvSpPr/>
                <p:nvPr/>
              </p:nvSpPr>
              <p:spPr>
                <a:xfrm>
                  <a:off x="3960000" y="144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12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2" name="직사각형 81"/>
                <p:cNvSpPr/>
                <p:nvPr/>
              </p:nvSpPr>
              <p:spPr>
                <a:xfrm>
                  <a:off x="3960000" y="162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13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3" name="직사각형 82"/>
                <p:cNvSpPr/>
                <p:nvPr/>
              </p:nvSpPr>
              <p:spPr>
                <a:xfrm>
                  <a:off x="3960000" y="180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14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4" name="직사각형 83"/>
                <p:cNvSpPr/>
                <p:nvPr/>
              </p:nvSpPr>
              <p:spPr>
                <a:xfrm>
                  <a:off x="3960000" y="1980000"/>
                  <a:ext cx="720000" cy="180000"/>
                </a:xfrm>
                <a:prstGeom prst="rect">
                  <a:avLst/>
                </a:prstGeom>
                <a:ln w="6350">
                  <a:prstDash val="dash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ko-KR" sz="800" dirty="0" smtClean="0">
                      <a:solidFill>
                        <a:schemeClr val="bg1"/>
                      </a:solidFill>
                    </a:rPr>
                    <a:t>15</a:t>
                  </a:r>
                  <a:endParaRPr lang="ko-KR" altLang="en-US" sz="8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71" name="직사각형 70"/>
            <p:cNvSpPr/>
            <p:nvPr/>
          </p:nvSpPr>
          <p:spPr>
            <a:xfrm>
              <a:off x="4044442" y="1643050"/>
              <a:ext cx="1440000" cy="144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grpSp>
          <p:nvGrpSpPr>
            <p:cNvPr id="72" name="그룹 89"/>
            <p:cNvGrpSpPr/>
            <p:nvPr/>
          </p:nvGrpSpPr>
          <p:grpSpPr>
            <a:xfrm>
              <a:off x="4044442" y="1643050"/>
              <a:ext cx="1440000" cy="1440000"/>
              <a:chOff x="5400000" y="1080000"/>
              <a:chExt cx="1440000" cy="1440000"/>
            </a:xfrm>
          </p:grpSpPr>
          <p:sp>
            <p:nvSpPr>
              <p:cNvPr id="73" name="직사각형 72"/>
              <p:cNvSpPr/>
              <p:nvPr/>
            </p:nvSpPr>
            <p:spPr>
              <a:xfrm>
                <a:off x="540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4" name="직사각형 73"/>
              <p:cNvSpPr/>
              <p:nvPr/>
            </p:nvSpPr>
            <p:spPr>
              <a:xfrm>
                <a:off x="6120000" y="108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5" name="직사각형 74"/>
              <p:cNvSpPr/>
              <p:nvPr/>
            </p:nvSpPr>
            <p:spPr>
              <a:xfrm>
                <a:off x="540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6" name="직사각형 75"/>
              <p:cNvSpPr/>
              <p:nvPr/>
            </p:nvSpPr>
            <p:spPr>
              <a:xfrm>
                <a:off x="6120000" y="1800000"/>
                <a:ext cx="720000" cy="720000"/>
              </a:xfrm>
              <a:prstGeom prst="rect">
                <a:avLst/>
              </a:prstGeom>
              <a:noFill/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97" name="직선 화살표 연결선 96"/>
          <p:cNvCxnSpPr/>
          <p:nvPr/>
        </p:nvCxnSpPr>
        <p:spPr>
          <a:xfrm>
            <a:off x="7858968" y="5033354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7830766" y="501922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4</a:t>
            </a:r>
            <a:endParaRPr lang="ko-KR" altLang="en-US" sz="1200" dirty="0"/>
          </a:p>
        </p:txBody>
      </p:sp>
      <p:cxnSp>
        <p:nvCxnSpPr>
          <p:cNvPr id="99" name="직선 화살표 연결선 98"/>
          <p:cNvCxnSpPr/>
          <p:nvPr/>
        </p:nvCxnSpPr>
        <p:spPr>
          <a:xfrm>
            <a:off x="7405712" y="5022596"/>
            <a:ext cx="396000" cy="0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385768" y="479715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16</a:t>
            </a:r>
            <a:endParaRPr lang="ko-KR" alt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313358" y="5202230"/>
            <a:ext cx="2568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component&gt;</a:t>
            </a:r>
            <a:endParaRPr lang="ko-KR" altLang="en-US" dirty="0"/>
          </a:p>
        </p:txBody>
      </p:sp>
      <p:grpSp>
        <p:nvGrpSpPr>
          <p:cNvPr id="102" name="그룹 130"/>
          <p:cNvGrpSpPr/>
          <p:nvPr/>
        </p:nvGrpSpPr>
        <p:grpSpPr>
          <a:xfrm>
            <a:off x="5160844" y="5074151"/>
            <a:ext cx="720000" cy="720000"/>
            <a:chOff x="3960000" y="1440000"/>
            <a:chExt cx="720000" cy="720000"/>
          </a:xfrm>
        </p:grpSpPr>
        <p:sp>
          <p:nvSpPr>
            <p:cNvPr id="103" name="직사각형 28"/>
            <p:cNvSpPr/>
            <p:nvPr/>
          </p:nvSpPr>
          <p:spPr>
            <a:xfrm>
              <a:off x="3960000" y="144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4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4" name="직사각형 29"/>
            <p:cNvSpPr/>
            <p:nvPr/>
          </p:nvSpPr>
          <p:spPr>
            <a:xfrm>
              <a:off x="3960000" y="162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5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3960000" y="180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6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3960000" y="1980000"/>
              <a:ext cx="720000" cy="180000"/>
            </a:xfrm>
            <a:prstGeom prst="rect">
              <a:avLst/>
            </a:prstGeom>
            <a:ln w="6350"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sz="800" dirty="0" smtClean="0">
                  <a:solidFill>
                    <a:schemeClr val="bg1"/>
                  </a:solidFill>
                </a:rPr>
                <a:t>7</a:t>
              </a:r>
              <a:endParaRPr lang="ko-KR" altLang="en-US" sz="8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7" name="직선 화살표 연결선 106"/>
          <p:cNvCxnSpPr>
            <a:cxnSpLocks noChangeAspect="1"/>
          </p:cNvCxnSpPr>
          <p:nvPr/>
        </p:nvCxnSpPr>
        <p:spPr>
          <a:xfrm>
            <a:off x="5148064" y="5891639"/>
            <a:ext cx="720000" cy="794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382244" y="574762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32</a:t>
            </a:r>
            <a:endParaRPr lang="ko-KR" altLang="en-US" sz="1200" dirty="0"/>
          </a:p>
        </p:txBody>
      </p:sp>
      <p:cxnSp>
        <p:nvCxnSpPr>
          <p:cNvPr id="110" name="직선 화살표 연결선 109"/>
          <p:cNvCxnSpPr/>
          <p:nvPr/>
        </p:nvCxnSpPr>
        <p:spPr>
          <a:xfrm>
            <a:off x="5908738" y="5614406"/>
            <a:ext cx="0" cy="216024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/>
        </p:nvSpPr>
        <p:spPr>
          <a:xfrm>
            <a:off x="5880844" y="560027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8</a:t>
            </a:r>
            <a:endParaRPr lang="ko-KR" altLang="en-US" sz="1200" dirty="0"/>
          </a:p>
        </p:txBody>
      </p:sp>
      <p:sp>
        <p:nvSpPr>
          <p:cNvPr id="116" name="직사각형 115"/>
          <p:cNvSpPr>
            <a:spLocks noChangeAspect="1"/>
          </p:cNvSpPr>
          <p:nvPr/>
        </p:nvSpPr>
        <p:spPr>
          <a:xfrm>
            <a:off x="5148064" y="5085184"/>
            <a:ext cx="720000" cy="72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7" name="TextBox 116"/>
          <p:cNvSpPr txBox="1"/>
          <p:nvPr/>
        </p:nvSpPr>
        <p:spPr>
          <a:xfrm>
            <a:off x="4729349" y="5949280"/>
            <a:ext cx="1721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Depth=1</a:t>
            </a:r>
          </a:p>
          <a:p>
            <a:pPr algn="ctr"/>
            <a:r>
              <a:rPr lang="en-US" altLang="ko-KR" sz="1200" dirty="0" smtClean="0"/>
              <a:t>non square : available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588224" y="5949280"/>
            <a:ext cx="1748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 err="1" smtClean="0"/>
              <a:t>Tr</a:t>
            </a:r>
            <a:r>
              <a:rPr lang="en-US" altLang="ko-KR" sz="1200" dirty="0" smtClean="0"/>
              <a:t> Depth=2</a:t>
            </a:r>
          </a:p>
          <a:p>
            <a:pPr algn="ctr"/>
            <a:r>
              <a:rPr lang="en-US" altLang="ko-KR" sz="1200" dirty="0" smtClean="0"/>
              <a:t>Non square : available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568927" y="2204864"/>
          <a:ext cx="4091305" cy="1914525"/>
        </p:xfrm>
        <a:graphic>
          <a:graphicData uri="http://schemas.openxmlformats.org/drawingml/2006/table">
            <a:tbl>
              <a:tblPr/>
              <a:tblGrid>
                <a:gridCol w="894715"/>
                <a:gridCol w="501015"/>
                <a:gridCol w="539115"/>
                <a:gridCol w="539115"/>
                <a:gridCol w="539115"/>
                <a:gridCol w="539115"/>
                <a:gridCol w="539115"/>
              </a:tblGrid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 dirty="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Random Access HE10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Low delay B HE10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Y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U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V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A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B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-0.8%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C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D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E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endParaRPr lang="en-US" sz="900" i="1" dirty="0">
                        <a:solidFill>
                          <a:srgbClr val="000000"/>
                        </a:solidFill>
                        <a:latin typeface="Arial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-1.3%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Overall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-0.4%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-0.7%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  <a:cs typeface="Arial"/>
                        </a:rPr>
                        <a:t>　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-0.5%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Class F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0.0%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-0.1%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-1.2%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-0.6%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Enc Time[%]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Dec Time[%]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100%</a:t>
                      </a:r>
                      <a:endParaRPr lang="ko-KR" sz="110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맑은 고딕"/>
                        </a:rPr>
                        <a:t>101%</a:t>
                      </a:r>
                      <a:endParaRPr lang="ko-KR" sz="1100" dirty="0">
                        <a:latin typeface="Times New Roman"/>
                        <a:ea typeface="맑은 고딕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6948" y="4386263"/>
            <a:ext cx="3535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&lt;BD rate under </a:t>
            </a:r>
            <a:r>
              <a:rPr lang="en-US" altLang="ko-KR" sz="1200" dirty="0" err="1" smtClean="0"/>
              <a:t>maxCU</a:t>
            </a:r>
            <a:r>
              <a:rPr lang="en-US" altLang="ko-KR" sz="1200" dirty="0" smtClean="0"/>
              <a:t>=64x64, </a:t>
            </a:r>
            <a:r>
              <a:rPr lang="en-US" altLang="ko-KR" sz="1200" dirty="0" err="1" smtClean="0"/>
              <a:t>maxTU</a:t>
            </a:r>
            <a:r>
              <a:rPr lang="en-US" altLang="ko-KR" sz="1200" dirty="0" smtClean="0"/>
              <a:t>=32x32&gt;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2771800" y="2276872"/>
          <a:ext cx="3744416" cy="2016223"/>
        </p:xfrm>
        <a:graphic>
          <a:graphicData uri="http://schemas.openxmlformats.org/drawingml/2006/table">
            <a:tbl>
              <a:tblPr/>
              <a:tblGrid>
                <a:gridCol w="933272"/>
                <a:gridCol w="445688"/>
                <a:gridCol w="465623"/>
                <a:gridCol w="459673"/>
                <a:gridCol w="504056"/>
                <a:gridCol w="432048"/>
                <a:gridCol w="504056"/>
              </a:tblGrid>
              <a:tr h="163754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989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9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98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54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7398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46948" y="4386263"/>
            <a:ext cx="3535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&lt;BD rate under </a:t>
            </a:r>
            <a:r>
              <a:rPr lang="en-US" altLang="ko-KR" sz="1200" dirty="0" err="1" smtClean="0"/>
              <a:t>maxCU</a:t>
            </a:r>
            <a:r>
              <a:rPr lang="en-US" altLang="ko-KR" sz="1200" dirty="0" smtClean="0"/>
              <a:t>=64x64, </a:t>
            </a:r>
            <a:r>
              <a:rPr lang="en-US" altLang="ko-KR" sz="1200" dirty="0" err="1" smtClean="0"/>
              <a:t>maxTU</a:t>
            </a:r>
            <a:r>
              <a:rPr lang="en-US" altLang="ko-KR" sz="1200" dirty="0" smtClean="0"/>
              <a:t>=16x16&gt;</a:t>
            </a:r>
            <a:endParaRPr lang="ko-KR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Conclusions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We propose virtual TU always has zero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luma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CBF to activate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available but unused maximum TU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size for </a:t>
            </a:r>
            <a:r>
              <a:rPr lang="en-US" altLang="ko-KR" sz="2800" dirty="0" err="1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chroma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 blocks </a:t>
            </a:r>
          </a:p>
          <a:p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The proposed method introduces small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change </a:t>
            </a:r>
            <a:r>
              <a:rPr lang="en-US" altLang="ko-KR" sz="28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 the Text and the S/W</a:t>
            </a:r>
            <a:endParaRPr lang="ko-KR" altLang="en-US" sz="2800" dirty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600</Words>
  <Application>Microsoft Office PowerPoint</Application>
  <PresentationFormat>화면 슬라이드 쇼(4:3)</PresentationFormat>
  <Paragraphs>269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Virtual non square transform unit over maximum transform size with zero CBF</vt:lpstr>
      <vt:lpstr>Introduction</vt:lpstr>
      <vt:lpstr>Proposed Method</vt:lpstr>
      <vt:lpstr>Experimental Results</vt:lpstr>
      <vt:lpstr>Experimental Results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eblis</cp:lastModifiedBy>
  <cp:revision>110</cp:revision>
  <dcterms:created xsi:type="dcterms:W3CDTF">2012-01-31T08:50:48Z</dcterms:created>
  <dcterms:modified xsi:type="dcterms:W3CDTF">2012-04-28T13:15:36Z</dcterms:modified>
</cp:coreProperties>
</file>