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  <p:sldMasterId id="2147483678" r:id="rId3"/>
    <p:sldMasterId id="2147483693" r:id="rId4"/>
    <p:sldMasterId id="2147483708" r:id="rId5"/>
    <p:sldMasterId id="2147483723" r:id="rId6"/>
    <p:sldMasterId id="2147483738" r:id="rId7"/>
    <p:sldMasterId id="2147483753" r:id="rId8"/>
  </p:sldMasterIdLst>
  <p:notesMasterIdLst>
    <p:notesMasterId r:id="rId21"/>
  </p:notesMasterIdLst>
  <p:handoutMasterIdLst>
    <p:handoutMasterId r:id="rId22"/>
  </p:handoutMasterIdLst>
  <p:sldIdLst>
    <p:sldId id="256" r:id="rId9"/>
    <p:sldId id="294" r:id="rId10"/>
    <p:sldId id="284" r:id="rId11"/>
    <p:sldId id="295" r:id="rId12"/>
    <p:sldId id="296" r:id="rId13"/>
    <p:sldId id="297" r:id="rId14"/>
    <p:sldId id="298" r:id="rId15"/>
    <p:sldId id="279" r:id="rId16"/>
    <p:sldId id="299" r:id="rId17"/>
    <p:sldId id="282" r:id="rId18"/>
    <p:sldId id="283" r:id="rId19"/>
    <p:sldId id="291" r:id="rId20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285"/>
    <a:srgbClr val="5ABE00"/>
    <a:srgbClr val="E6DA05"/>
    <a:srgbClr val="00765D"/>
    <a:srgbClr val="007A60"/>
    <a:srgbClr val="009474"/>
    <a:srgbClr val="85CA3A"/>
    <a:srgbClr val="BCBEC0"/>
    <a:srgbClr val="006600"/>
    <a:srgbClr val="0082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27" autoAdjust="0"/>
    <p:restoredTop sz="57520" autoAdjust="0"/>
  </p:normalViewPr>
  <p:slideViewPr>
    <p:cSldViewPr showGuides="1">
      <p:cViewPr varScale="1">
        <p:scale>
          <a:sx n="98" d="100"/>
          <a:sy n="98" d="100"/>
        </p:scale>
        <p:origin x="-528" y="-104"/>
      </p:cViewPr>
      <p:guideLst>
        <p:guide orient="horz" pos="2296"/>
        <p:guide orient="horz" pos="4123"/>
        <p:guide orient="horz" pos="3872"/>
        <p:guide orient="horz" pos="890"/>
        <p:guide orient="horz" pos="436"/>
        <p:guide pos="4059"/>
        <p:guide pos="295"/>
        <p:guide pos="4161"/>
        <p:guide pos="56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1.xml"/><Relationship Id="rId20" Type="http://schemas.openxmlformats.org/officeDocument/2006/relationships/slide" Target="slides/slide12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Relationship Id="rId13" Type="http://schemas.openxmlformats.org/officeDocument/2006/relationships/slide" Target="slides/slide5.xml"/><Relationship Id="rId14" Type="http://schemas.openxmlformats.org/officeDocument/2006/relationships/slide" Target="slides/slide6.xml"/><Relationship Id="rId15" Type="http://schemas.openxmlformats.org/officeDocument/2006/relationships/slide" Target="slides/slide7.xml"/><Relationship Id="rId16" Type="http://schemas.openxmlformats.org/officeDocument/2006/relationships/slide" Target="slides/slide8.xml"/><Relationship Id="rId17" Type="http://schemas.openxmlformats.org/officeDocument/2006/relationships/slide" Target="slides/slide9.xml"/><Relationship Id="rId18" Type="http://schemas.openxmlformats.org/officeDocument/2006/relationships/slide" Target="slides/slide10.xml"/><Relationship Id="rId19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fld id="{D9F7F33C-3CA6-42C3-9FB7-381DA8E6798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4348886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8B1FCAED-6BB9-4343-9CA8-3C0F79E9015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252703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jpe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jpe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.jpe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3.jpe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.jpe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3.jpe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.jpe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3.jpeg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.jpe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3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B28E020-BCF0-8841-8B2D-C16AF5EDB0FC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A60BF8D-DDB7-DB4B-B93C-DACC0F2D9229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CCB3D46-C16A-F84E-BA63-99DBAE0719FD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FD90109-96EE-8649-9F34-5C40F4A72D85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91A5D10-1FB0-1B43-B52B-8243FFC14D72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0B9E026-6FBE-D441-9BDD-B5CA85D982D8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8A9DD6B-A895-3345-A050-449686E494EC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18A5C28-8AFD-A943-A841-31ABF20C4DA8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7E9CEFE-00F4-0940-A957-B57980F16BA8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CAE879-F070-974E-AE61-428AD960F463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335A202-B741-A746-81BB-EDA96416AAA2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227EC3D-3CDA-6847-B5CF-6509B933084C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7F4E946-5EEF-DB48-8DD2-8D77D6DB37FD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4CF70C7-217E-FC4F-BEC0-26881393213B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DB2F5AF-22F9-AA49-B0AD-18C068FBD480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A22EE54-FAD7-7B42-9F12-6C013F58220B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780B015-E6A8-CB4A-913D-A8B09E3D1C22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611597D-0035-794E-8991-A1D7CD11F21B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4C3419-D1B0-FB44-8F3D-7A38B1F8B478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DCF8682-8E50-A944-94C1-09F491848671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E47634C-934B-E449-BBF3-5578EE21AE68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862DB55-19AB-AE45-BF53-25A3CF558EE7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marR="0" indent="-2762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7B37BB6-4DB7-2645-B37F-7136E885CC86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F772F43-B21B-234D-A823-F31E30C6E829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6F64326-8297-9D45-8961-B578E2E3B25E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D730AF2-6AA5-B046-BB63-BA1E636892EA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CA1EFFC-269E-F34A-8FA8-78870635B232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713B44E-0908-3A45-A87F-2B23929B3490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23F4FA6-1036-4243-8621-C2A1DB87C16F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961995B-8BF6-1C43-89FA-09596902FE9D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CD3DFC6-23C8-3845-94A7-CF3984C80041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6608ABA-B0EC-AB4C-A7C3-FC9352E28DEA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871496-575F-594E-8E1A-3ED834F45B74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9BB6293-1F50-BE48-95CB-D818474C23BB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EDC2C1A-BC3B-EA42-9DBB-1C2C775A02E1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D07FBE2-6D8B-C74A-A840-48F7EBA20E6D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C2C5F40-FFC8-0B49-95C3-F48F2B35F709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50E40A9-BA0C-B941-9CFA-A8D8749F56CD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9F31EE5-4E3E-984A-972C-0227CA7B8918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C8B743-50B6-4D45-84EE-BF85A5C053AA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864C65F-A4FA-DF4B-9E61-B3975F95A1DD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CD76DDB-6E24-D745-B0E5-4EABBBE63DA1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5F19DB-115D-4F44-B4D2-D29E948C0563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8C787C1-5A6D-FE45-B7AF-2F06CC895F04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F38DA15-4354-3F47-B873-19741E678DB8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13775AE-16AE-8443-8705-0E7AEF50BD90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085FA99-4D15-1547-835E-CC9CC41F0C88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1D94690-7A76-4043-A62A-19CD932BBF1A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77FB872-F3E4-2F4F-9F43-6C97CE672A3A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E3AD9CC-5E4E-0541-A19D-67F54FBACF28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642CA97-6F7E-2F4B-8AF5-559C79AF2DCA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A5632C5-21EA-8740-A15E-D68DBF398A54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02FC48-B1B7-C048-9697-FE63171FDC20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3056D91-1216-524D-9481-DCDDF8CFC38A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EEB0EFB-666F-3E41-B52D-09EA07DD5FD8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CF74312-ED7D-FC43-96DE-6D0768DA214B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8C40139-4480-3C4D-8FFC-F1344A59CFCF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965D33E-0226-F54C-B06E-8F80FEB769ED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95FBFE2-3654-0E45-98BF-AB8A32A8680B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7FF529D-420D-B243-81E2-46C488F0111F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AF109A8-082B-8D45-800C-8BAEF9A6CA6E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A20FEE-B447-0543-BD7B-8D670D064321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2062ACA-379F-CC45-8F86-5CEA1CBDC32B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B29B603-6188-D24D-AE2F-CC0A581973EC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D7A4973-778A-4D47-AC79-530ABD7EBFF3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63F3350-CB0F-2B4E-8ABA-64F35ECE211F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84670B1-C1A1-6D49-B26C-BF347EB49256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9D01B2C-8431-9241-BD36-7BD28E0D0926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DE597C2-D9FF-9249-A74B-75989D3857BE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0BE9D57-1216-1841-A611-B3A41B1CB6C7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DF0B18C-B4B7-6040-8263-7603F1B34D47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3087638-1E1B-4A4A-BEFC-95D19A3D75A5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4878E60-39BD-3441-BF16-3AADAA7BF70A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A45A587-A307-6843-9B23-56DC69617953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BBBAD95-C6CA-6242-A62C-2D2DDB945B34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329FB4F-45B1-774F-9B94-39642A697E96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2554BAB-B6E5-D849-94FE-BAD29DAA6E8A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E087C19-07BE-774D-948D-27F243516254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73E8F2A-1F15-8641-B31F-D1A8E5B3E91E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56E8A51-2224-E845-BD2F-B2944A7ABCD4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5B48AE6-3516-4349-8613-C9309536F775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0A467F0-E7D1-FA44-B4C4-7A216A814316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9340296-2F71-B14D-B896-E92F6E6624A6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594DE5-60A6-0D41-ABF6-E051E69A8E5A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E7D967E-5C61-E24C-A2F6-F1707D02F96E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F0A3712-CE66-5C4F-9A3C-640FE13F826A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09535F7-776B-C64B-8CA5-4207F5E4E18B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C989C9E-2D3A-844F-A4C6-EA86F7622F8E}" type="datetime1">
              <a:rPr lang="de-DE" smtClean="0"/>
              <a:t>29.04.12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609F86A1-73FE-2344-A2A5-4F857B4A9F62}" type="datetime1">
              <a:rPr lang="de-DE" smtClean="0"/>
              <a:t>29.04.12</a:t>
            </a:fld>
            <a:endParaRPr lang="de-DE" dirty="0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+mn-lt"/>
                <a:ea typeface="ＭＳ Ｐゴシック" pitchFamily="-65" charset="-128"/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+mn-lt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Fraunhofer</a:t>
            </a:r>
            <a:b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</a:b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Heinrich Hertz Institute</a:t>
            </a:r>
            <a:endParaRPr lang="de-DE" sz="1600" dirty="0">
              <a:solidFill>
                <a:schemeClr val="bg1"/>
              </a:solidFill>
              <a:latin typeface="+mn-lt"/>
              <a:ea typeface="ＭＳ Ｐゴシック" pitchFamily="-65" charset="-128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+mn-lt"/>
              <a:ea typeface="ＭＳ Ｐゴシック" pitchFamily="-65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914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marR="0" indent="-276225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tabLst/>
        <a:defRPr sz="2000" kern="1200">
          <a:solidFill>
            <a:srgbClr val="262626"/>
          </a:solidFill>
          <a:latin typeface="Arial" pitchFamily="34" charset="0"/>
          <a:ea typeface="+mn-ea"/>
          <a:cs typeface="+mn-cs"/>
        </a:defRPr>
      </a:lvl3pPr>
      <a:lvl4pPr marL="627063" marR="0" indent="-177800" algn="ctr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None/>
        <a:tabLst/>
        <a:defRPr lang="de-DE" sz="2000" kern="120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1AF917F2-C7A0-104D-9E9F-C0789FE4A027}" type="datetime1">
              <a:rPr lang="de-DE" smtClean="0"/>
              <a:t>29.04.12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F2151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Wireless Communication and Networks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915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643A1BFE-AB5C-0C43-A6DA-1C6E93D788AE}" type="datetime1">
              <a:rPr lang="de-DE" smtClean="0"/>
              <a:t>29.04.12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59BE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Fiber Optical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Sensor Systems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916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5A50ED27-3685-A843-9CA4-FDB5728C6340}" type="datetime1">
              <a:rPr lang="de-DE" smtClean="0"/>
              <a:t>29.04.12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A1A2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High Speed</a:t>
            </a:r>
            <a:b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Hardware Architectures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917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153C80AB-DD93-9349-92F9-DC7A4BB92335}" type="datetime1">
              <a:rPr lang="de-DE" smtClean="0"/>
              <a:t>29.04.12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D8CD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Interactive Media –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Human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Factors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918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359BCB52-C4DC-9C4C-938A-AD51B94488EB}" type="datetime1">
              <a:rPr lang="de-DE" smtClean="0"/>
              <a:t>29.04.12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5ABE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Image Processing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919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BD408460-78BF-6348-902C-65FCF1B5771E}" type="datetime1">
              <a:rPr lang="de-DE" smtClean="0"/>
              <a:t>29.04.12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76B3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Components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20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6540BEDA-0389-E74E-8C86-1639DDBDD91F}" type="datetime1">
              <a:rPr lang="de-DE" smtClean="0"/>
              <a:t>29.04.12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B3DF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Networks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and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Systems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21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>
          <a:xfrm>
            <a:off x="251520" y="1773238"/>
            <a:ext cx="8713093" cy="861774"/>
          </a:xfrm>
        </p:spPr>
        <p:txBody>
          <a:bodyPr/>
          <a:lstStyle/>
          <a:p>
            <a:r>
              <a:rPr lang="en-US" dirty="0"/>
              <a:t>Long-term picture signaling for error-free </a:t>
            </a:r>
            <a:r>
              <a:rPr lang="en-US" dirty="0" smtClean="0"/>
              <a:t>environments (</a:t>
            </a:r>
            <a:r>
              <a:rPr lang="de-DE" dirty="0"/>
              <a:t>JCTVC</a:t>
            </a:r>
            <a:r>
              <a:rPr lang="de-DE" dirty="0" smtClean="0"/>
              <a:t>-I0112</a:t>
            </a:r>
            <a:r>
              <a:rPr lang="en-US" dirty="0" smtClean="0"/>
              <a:t>)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 smtClean="0"/>
              <a:t>Karsten Suehring, Heiko Schwarz, Thomas Wiegand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indent="0"/>
            <a:r>
              <a:rPr lang="en-CA" dirty="0" smtClean="0"/>
              <a:t>Based on Common </a:t>
            </a:r>
            <a:r>
              <a:rPr lang="en-CA" dirty="0"/>
              <a:t>conditions for reference picture marking and list construction </a:t>
            </a:r>
            <a:r>
              <a:rPr lang="en-CA" dirty="0" smtClean="0"/>
              <a:t>proposals</a:t>
            </a:r>
          </a:p>
          <a:p>
            <a:pPr indent="0"/>
            <a:endParaRPr lang="en-US" dirty="0"/>
          </a:p>
          <a:p>
            <a:pPr indent="0"/>
            <a:r>
              <a:rPr lang="en-US" dirty="0" smtClean="0"/>
              <a:t>Case 2.6 (Interview type scene cuts)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Karsten Suehring – </a:t>
            </a:r>
            <a:r>
              <a:rPr lang="de-DE" dirty="0" smtClean="0"/>
              <a:t>I0112</a:t>
            </a:r>
            <a:endParaRPr lang="de-DE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6923348"/>
              </p:ext>
            </p:extLst>
          </p:nvPr>
        </p:nvGraphicFramePr>
        <p:xfrm>
          <a:off x="251520" y="3573016"/>
          <a:ext cx="432048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1512168"/>
                <a:gridCol w="1656184"/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10/30 with </a:t>
                      </a:r>
                      <a:b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4800 frames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20/60 with </a:t>
                      </a:r>
                      <a:b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9600 frames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HM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87937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190867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proposed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21527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43127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-75.5%</a:t>
                      </a:r>
                      <a:r>
                        <a:rPr lang="en-US" b="1" dirty="0" smtClean="0">
                          <a:effectLst/>
                        </a:rPr>
                        <a:t> 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-77.40%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Δbits</a:t>
                      </a:r>
                      <a:r>
                        <a:rPr lang="de-DE" baseline="0" dirty="0" smtClean="0"/>
                        <a:t>/SH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-13.8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-15.4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238453" y="310031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60  </a:t>
            </a:r>
            <a:r>
              <a:rPr lang="de-DE" dirty="0" err="1" smtClean="0"/>
              <a:t>fps</a:t>
            </a:r>
            <a:endParaRPr lang="de-DE" dirty="0"/>
          </a:p>
        </p:txBody>
      </p:sp>
      <p:sp>
        <p:nvSpPr>
          <p:cNvPr id="21" name="TextBox 20"/>
          <p:cNvSpPr txBox="1"/>
          <p:nvPr/>
        </p:nvSpPr>
        <p:spPr>
          <a:xfrm>
            <a:off x="4644008" y="311312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24  </a:t>
            </a:r>
            <a:r>
              <a:rPr lang="de-DE" dirty="0" err="1" smtClean="0"/>
              <a:t>fps</a:t>
            </a:r>
            <a:endParaRPr lang="de-DE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6175999"/>
              </p:ext>
            </p:extLst>
          </p:nvPr>
        </p:nvGraphicFramePr>
        <p:xfrm>
          <a:off x="4644008" y="3573016"/>
          <a:ext cx="432048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1512168"/>
                <a:gridCol w="1656184"/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10/30 with </a:t>
                      </a:r>
                      <a:b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1920 frames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20/60 with </a:t>
                      </a:r>
                      <a:b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3840 frames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HM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6.1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32137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68763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proposed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8567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17207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-73.34%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de-D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-74.98%</a:t>
                      </a:r>
                      <a:r>
                        <a:rPr lang="en-US" b="1" dirty="0" smtClean="0">
                          <a:effectLst/>
                        </a:rPr>
                        <a:t> </a:t>
                      </a:r>
                      <a:endParaRPr lang="de-DE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 smtClean="0"/>
                        <a:t>Δbits</a:t>
                      </a:r>
                      <a:r>
                        <a:rPr lang="de-DE" dirty="0" smtClean="0"/>
                        <a:t>/</a:t>
                      </a:r>
                      <a:r>
                        <a:rPr lang="de-DE" baseline="0" dirty="0" smtClean="0"/>
                        <a:t>SH</a:t>
                      </a:r>
                      <a:endParaRPr lang="de-D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-12.3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de-D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-13.4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de-DE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1634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indent="0"/>
            <a:r>
              <a:rPr lang="en-CA" dirty="0" smtClean="0"/>
              <a:t>Based on Common </a:t>
            </a:r>
            <a:r>
              <a:rPr lang="en-CA" dirty="0"/>
              <a:t>conditions for reference picture marking and list construction </a:t>
            </a:r>
            <a:r>
              <a:rPr lang="en-CA" dirty="0" smtClean="0"/>
              <a:t>proposals</a:t>
            </a:r>
          </a:p>
          <a:p>
            <a:pPr indent="0"/>
            <a:endParaRPr lang="en-US" dirty="0"/>
          </a:p>
          <a:p>
            <a:pPr indent="0"/>
            <a:r>
              <a:rPr lang="en-US" dirty="0" smtClean="0"/>
              <a:t>Case 3.3 (two long-term pictures based on decoder feedback)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I0112</a:t>
            </a:r>
            <a:endParaRPr lang="de-DE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4789535"/>
              </p:ext>
            </p:extLst>
          </p:nvPr>
        </p:nvGraphicFramePr>
        <p:xfrm>
          <a:off x="251520" y="3573016"/>
          <a:ext cx="432048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1512168"/>
                <a:gridCol w="1656184"/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 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RTT </a:t>
                      </a:r>
                      <a:b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600 frames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1000 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RTT</a:t>
                      </a:r>
                      <a:b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600 frames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HM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11890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15590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proposed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5419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5155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-54.42%</a:t>
                      </a:r>
                      <a:r>
                        <a:rPr lang="en-US" b="1" dirty="0" smtClean="0">
                          <a:effectLst/>
                        </a:rPr>
                        <a:t> 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-66.93%</a:t>
                      </a:r>
                      <a:r>
                        <a:rPr lang="en-US" b="1" dirty="0" smtClean="0">
                          <a:effectLst/>
                        </a:rPr>
                        <a:t> </a:t>
                      </a:r>
                      <a:endParaRPr lang="de-DE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 smtClean="0"/>
                        <a:t>Δbits</a:t>
                      </a:r>
                      <a:r>
                        <a:rPr lang="de-DE" baseline="0" dirty="0" smtClean="0"/>
                        <a:t>/SH</a:t>
                      </a:r>
                      <a:endParaRPr lang="de-D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-10.8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-17.4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38453" y="310031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60  </a:t>
            </a:r>
            <a:r>
              <a:rPr lang="de-DE" dirty="0" err="1" smtClean="0"/>
              <a:t>fps</a:t>
            </a:r>
            <a:endParaRPr lang="de-DE" dirty="0"/>
          </a:p>
        </p:txBody>
      </p:sp>
      <p:sp>
        <p:nvSpPr>
          <p:cNvPr id="13" name="TextBox 12"/>
          <p:cNvSpPr txBox="1"/>
          <p:nvPr/>
        </p:nvSpPr>
        <p:spPr>
          <a:xfrm>
            <a:off x="4644008" y="311312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24  </a:t>
            </a:r>
            <a:r>
              <a:rPr lang="de-DE" dirty="0" err="1" smtClean="0"/>
              <a:t>fps</a:t>
            </a:r>
            <a:endParaRPr lang="de-DE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5653059"/>
              </p:ext>
            </p:extLst>
          </p:nvPr>
        </p:nvGraphicFramePr>
        <p:xfrm>
          <a:off x="4644008" y="3573016"/>
          <a:ext cx="432048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1512168"/>
                <a:gridCol w="1656184"/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 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RTT </a:t>
                      </a:r>
                      <a:b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240 frames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1000 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RTT</a:t>
                      </a:r>
                      <a:b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240 frames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HM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3916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5296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proposed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2215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2059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-43.44%</a:t>
                      </a:r>
                      <a:r>
                        <a:rPr lang="en-US" b="1" dirty="0" smtClean="0">
                          <a:effectLst/>
                        </a:rPr>
                        <a:t> </a:t>
                      </a:r>
                      <a:endParaRPr lang="de-DE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-61.12%</a:t>
                      </a:r>
                      <a:r>
                        <a:rPr lang="en-US" b="1" dirty="0" smtClean="0">
                          <a:effectLst/>
                        </a:rPr>
                        <a:t> </a:t>
                      </a:r>
                      <a:endParaRPr lang="de-DE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 smtClean="0"/>
                        <a:t>Δbits</a:t>
                      </a:r>
                      <a:r>
                        <a:rPr lang="de-DE" baseline="0" dirty="0" smtClean="0"/>
                        <a:t>/SH</a:t>
                      </a:r>
                      <a:endParaRPr lang="de-D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-7.1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de-D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-13.5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de-DE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4296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800" dirty="0" smtClean="0"/>
              <a:t>Very effective </a:t>
            </a:r>
            <a:r>
              <a:rPr lang="en-US" sz="2800" dirty="0" smtClean="0"/>
              <a:t>long-term coding (up to </a:t>
            </a:r>
            <a:r>
              <a:rPr lang="en-US" sz="2800" dirty="0" smtClean="0"/>
              <a:t>~75</a:t>
            </a:r>
            <a:r>
              <a:rPr lang="en-US" sz="2800" dirty="0" smtClean="0"/>
              <a:t>% gain on long-term syntax elements)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8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 smtClean="0"/>
              <a:t>Simplified decoding and marking processes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8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 smtClean="0"/>
              <a:t>Switchable in SPS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8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 smtClean="0"/>
              <a:t>Complete syntax, semantics and decoding process in the contribution</a:t>
            </a:r>
          </a:p>
          <a:p>
            <a:pPr marL="0" indent="0"/>
            <a:endParaRPr lang="en-US" sz="2800" dirty="0" smtClean="0"/>
          </a:p>
          <a:p>
            <a:pPr marL="0" indent="0"/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2610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800" dirty="0" smtClean="0"/>
              <a:t>Simplified coding of long-term pictures for error-free environments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8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 smtClean="0"/>
              <a:t>Very bitrate efficient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8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 smtClean="0"/>
              <a:t>Switchable in the SPS</a:t>
            </a:r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Proposed</a:t>
            </a:r>
            <a:r>
              <a:rPr lang="de-DE" dirty="0" smtClean="0"/>
              <a:t> </a:t>
            </a:r>
            <a:r>
              <a:rPr lang="de-DE" dirty="0" err="1" smtClean="0"/>
              <a:t>method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9379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Example</a:t>
            </a:r>
            <a:r>
              <a:rPr lang="de-DE" dirty="0" smtClean="0"/>
              <a:t>: DPB </a:t>
            </a:r>
            <a:r>
              <a:rPr lang="de-DE" dirty="0" err="1" smtClean="0"/>
              <a:t>state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6" name="Rectangle 5"/>
          <p:cNvSpPr/>
          <p:nvPr/>
        </p:nvSpPr>
        <p:spPr>
          <a:xfrm>
            <a:off x="292401" y="1739684"/>
            <a:ext cx="5647751" cy="40655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611560" y="4509120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ourier New" pitchFamily="49" charset="0"/>
                <a:cs typeface="Courier New" pitchFamily="49" charset="0"/>
              </a:rPr>
              <a:t>POC:  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5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1560" y="3861048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ourier New" pitchFamily="49" charset="0"/>
                <a:cs typeface="Courier New" pitchFamily="49" charset="0"/>
              </a:rPr>
              <a:t>POC:  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7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1560" y="1916832"/>
            <a:ext cx="504637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POC: 10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28184" y="1700808"/>
            <a:ext cx="25922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In error-free environments both encoder and decoder share the same DPB state</a:t>
            </a:r>
          </a:p>
          <a:p>
            <a:endParaRPr lang="en-US" sz="2000" b="1" dirty="0"/>
          </a:p>
          <a:p>
            <a:r>
              <a:rPr lang="en-US" sz="2000" dirty="0" smtClean="0">
                <a:solidFill>
                  <a:srgbClr val="FF0000"/>
                </a:solidFill>
              </a:rPr>
              <a:t>only pictures marked “used for reference” shown here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11560" y="2564904"/>
            <a:ext cx="504637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POC:  9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11560" y="3212976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ourier New" pitchFamily="49" charset="0"/>
                <a:cs typeface="Courier New" pitchFamily="49" charset="0"/>
              </a:rPr>
              <a:t>POC:  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8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11560" y="5157192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ourier New" pitchFamily="49" charset="0"/>
                <a:cs typeface="Courier New" pitchFamily="49" charset="0"/>
              </a:rPr>
              <a:t>POC:  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697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Step</a:t>
            </a:r>
            <a:r>
              <a:rPr lang="de-DE" dirty="0" smtClean="0"/>
              <a:t> 1: </a:t>
            </a:r>
            <a:r>
              <a:rPr lang="de-DE" dirty="0" err="1" smtClean="0"/>
              <a:t>Apply</a:t>
            </a:r>
            <a:r>
              <a:rPr lang="de-DE" dirty="0" smtClean="0"/>
              <a:t> </a:t>
            </a:r>
            <a:r>
              <a:rPr lang="de-DE" dirty="0" err="1" smtClean="0"/>
              <a:t>short</a:t>
            </a:r>
            <a:r>
              <a:rPr lang="de-DE" dirty="0" smtClean="0"/>
              <a:t>-term RPS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6" name="Rectangle 5"/>
          <p:cNvSpPr/>
          <p:nvPr/>
        </p:nvSpPr>
        <p:spPr>
          <a:xfrm>
            <a:off x="292401" y="1739684"/>
            <a:ext cx="5647751" cy="40655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611560" y="4509120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ourier New" pitchFamily="49" charset="0"/>
                <a:cs typeface="Courier New" pitchFamily="49" charset="0"/>
              </a:rPr>
              <a:t>POC:  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5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1560" y="3861048"/>
            <a:ext cx="5040560" cy="50980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ourier New" pitchFamily="49" charset="0"/>
                <a:cs typeface="Courier New" pitchFamily="49" charset="0"/>
              </a:rPr>
              <a:t>POC:  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7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1560" y="1916832"/>
            <a:ext cx="5046370" cy="50980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POC: 10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11560" y="2564904"/>
            <a:ext cx="504637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POC:  9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11560" y="3212976"/>
            <a:ext cx="5040560" cy="50980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ourier New" pitchFamily="49" charset="0"/>
                <a:cs typeface="Courier New" pitchFamily="49" charset="0"/>
              </a:rPr>
              <a:t>POC:  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8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11560" y="5157192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ourier New" pitchFamily="49" charset="0"/>
                <a:cs typeface="Courier New" pitchFamily="49" charset="0"/>
              </a:rPr>
              <a:t>POC:  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804248" y="1772816"/>
            <a:ext cx="2088232" cy="27363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Short-term RPS marking</a:t>
            </a:r>
            <a:endParaRPr lang="en-US" dirty="0"/>
          </a:p>
        </p:txBody>
      </p:sp>
      <p:sp>
        <p:nvSpPr>
          <p:cNvPr id="8" name="Left Arrow 7"/>
          <p:cNvSpPr/>
          <p:nvPr/>
        </p:nvSpPr>
        <p:spPr>
          <a:xfrm>
            <a:off x="5796136" y="1988840"/>
            <a:ext cx="864096" cy="360040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 Arrow 15"/>
          <p:cNvSpPr/>
          <p:nvPr/>
        </p:nvSpPr>
        <p:spPr>
          <a:xfrm>
            <a:off x="5796136" y="3284984"/>
            <a:ext cx="864096" cy="360040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eft Arrow 16"/>
          <p:cNvSpPr/>
          <p:nvPr/>
        </p:nvSpPr>
        <p:spPr>
          <a:xfrm>
            <a:off x="5796136" y="3933056"/>
            <a:ext cx="864096" cy="360040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966739" y="4869160"/>
            <a:ext cx="1493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 changed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165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Step</a:t>
            </a:r>
            <a:r>
              <a:rPr lang="de-DE" dirty="0" smtClean="0"/>
              <a:t> 2: Order </a:t>
            </a:r>
            <a:r>
              <a:rPr lang="de-DE" dirty="0" err="1" smtClean="0"/>
              <a:t>remaining</a:t>
            </a:r>
            <a:r>
              <a:rPr lang="de-DE" dirty="0" smtClean="0"/>
              <a:t> </a:t>
            </a:r>
            <a:r>
              <a:rPr lang="de-DE" dirty="0" err="1" smtClean="0"/>
              <a:t>pictures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6" name="Rectangle 5"/>
          <p:cNvSpPr/>
          <p:nvPr/>
        </p:nvSpPr>
        <p:spPr>
          <a:xfrm>
            <a:off x="292401" y="1739684"/>
            <a:ext cx="5647751" cy="40655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611560" y="4509120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ourier New" pitchFamily="49" charset="0"/>
                <a:cs typeface="Courier New" pitchFamily="49" charset="0"/>
              </a:rPr>
              <a:t>POC:  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5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1560" y="3212976"/>
            <a:ext cx="5040560" cy="50980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ourier New" pitchFamily="49" charset="0"/>
                <a:cs typeface="Courier New" pitchFamily="49" charset="0"/>
              </a:rPr>
              <a:t>POC:  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7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1560" y="1916832"/>
            <a:ext cx="5046370" cy="50980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POC: 10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11560" y="3861048"/>
            <a:ext cx="504637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POC:  9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11560" y="2559158"/>
            <a:ext cx="5040560" cy="50980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ourier New" pitchFamily="49" charset="0"/>
                <a:cs typeface="Courier New" pitchFamily="49" charset="0"/>
              </a:rPr>
              <a:t>POC:  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8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11560" y="5157192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ourier New" pitchFamily="49" charset="0"/>
                <a:cs typeface="Courier New" pitchFamily="49" charset="0"/>
              </a:rPr>
              <a:t>POC:  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804248" y="3861048"/>
            <a:ext cx="2088232" cy="19442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Order remaining pictures by POC (assign indexes)</a:t>
            </a:r>
            <a:endParaRPr lang="en-US" dirty="0"/>
          </a:p>
        </p:txBody>
      </p:sp>
      <p:sp>
        <p:nvSpPr>
          <p:cNvPr id="18" name="Left Arrow 17"/>
          <p:cNvSpPr/>
          <p:nvPr/>
        </p:nvSpPr>
        <p:spPr>
          <a:xfrm>
            <a:off x="5796136" y="3933056"/>
            <a:ext cx="864096" cy="360040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 Arrow 18"/>
          <p:cNvSpPr/>
          <p:nvPr/>
        </p:nvSpPr>
        <p:spPr>
          <a:xfrm>
            <a:off x="5796136" y="4581128"/>
            <a:ext cx="864096" cy="360040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Left Arrow 19"/>
          <p:cNvSpPr/>
          <p:nvPr/>
        </p:nvSpPr>
        <p:spPr>
          <a:xfrm>
            <a:off x="5796136" y="5229200"/>
            <a:ext cx="864096" cy="360040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220072" y="5229200"/>
            <a:ext cx="31304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220072" y="4581128"/>
            <a:ext cx="31304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220072" y="3923764"/>
            <a:ext cx="31304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664188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Step</a:t>
            </a:r>
            <a:r>
              <a:rPr lang="de-DE" dirty="0" smtClean="0"/>
              <a:t> 3: </a:t>
            </a:r>
            <a:r>
              <a:rPr lang="de-DE" dirty="0" err="1" smtClean="0"/>
              <a:t>long</a:t>
            </a:r>
            <a:r>
              <a:rPr lang="de-DE" dirty="0" smtClean="0"/>
              <a:t>-term </a:t>
            </a:r>
            <a:r>
              <a:rPr lang="de-DE" dirty="0" err="1" smtClean="0"/>
              <a:t>marking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6" name="Rectangle 5"/>
          <p:cNvSpPr/>
          <p:nvPr/>
        </p:nvSpPr>
        <p:spPr>
          <a:xfrm>
            <a:off x="292401" y="1739684"/>
            <a:ext cx="5647751" cy="40655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611560" y="4509120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ourier New" pitchFamily="49" charset="0"/>
                <a:cs typeface="Courier New" pitchFamily="49" charset="0"/>
              </a:rPr>
              <a:t>POC:  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5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1560" y="3212976"/>
            <a:ext cx="5040560" cy="50980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ourier New" pitchFamily="49" charset="0"/>
                <a:cs typeface="Courier New" pitchFamily="49" charset="0"/>
              </a:rPr>
              <a:t>POC:  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7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1560" y="1916832"/>
            <a:ext cx="5046370" cy="50980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POC: 10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11560" y="3861048"/>
            <a:ext cx="5046370" cy="5098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POC:  9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11560" y="2559158"/>
            <a:ext cx="5040560" cy="50980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ourier New" pitchFamily="49" charset="0"/>
                <a:cs typeface="Courier New" pitchFamily="49" charset="0"/>
              </a:rPr>
              <a:t>POC:  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8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11560" y="5157192"/>
            <a:ext cx="5040560" cy="5098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ourier New" pitchFamily="49" charset="0"/>
                <a:cs typeface="Courier New" pitchFamily="49" charset="0"/>
              </a:rPr>
              <a:t>POC:  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804248" y="3861048"/>
            <a:ext cx="2088232" cy="194421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Mark long-term pictures based on index</a:t>
            </a:r>
            <a:endParaRPr lang="en-US" dirty="0"/>
          </a:p>
        </p:txBody>
      </p:sp>
      <p:sp>
        <p:nvSpPr>
          <p:cNvPr id="18" name="Left Arrow 17"/>
          <p:cNvSpPr/>
          <p:nvPr/>
        </p:nvSpPr>
        <p:spPr>
          <a:xfrm>
            <a:off x="5796136" y="3933056"/>
            <a:ext cx="864096" cy="360040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Left Arrow 19"/>
          <p:cNvSpPr/>
          <p:nvPr/>
        </p:nvSpPr>
        <p:spPr>
          <a:xfrm>
            <a:off x="5796136" y="5229200"/>
            <a:ext cx="864096" cy="360040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220072" y="5229200"/>
            <a:ext cx="31304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220072" y="4581128"/>
            <a:ext cx="31304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220072" y="3923764"/>
            <a:ext cx="31304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61427" y="2998693"/>
            <a:ext cx="24750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long_term_idx</a:t>
            </a:r>
            <a:r>
              <a:rPr lang="en-US" dirty="0"/>
              <a:t>[ </a:t>
            </a:r>
            <a:r>
              <a:rPr lang="en-US" dirty="0" smtClean="0"/>
              <a:t>0</a:t>
            </a:r>
            <a:r>
              <a:rPr lang="en-US" dirty="0"/>
              <a:t> ]</a:t>
            </a:r>
            <a:r>
              <a:rPr lang="en-US" dirty="0"/>
              <a:t> </a:t>
            </a:r>
            <a:r>
              <a:rPr lang="en-US" dirty="0" smtClean="0"/>
              <a:t> = 0</a:t>
            </a:r>
          </a:p>
          <a:p>
            <a:r>
              <a:rPr lang="en-US" dirty="0" err="1"/>
              <a:t>long_term_idx</a:t>
            </a:r>
            <a:r>
              <a:rPr lang="en-US" dirty="0"/>
              <a:t>[ </a:t>
            </a:r>
            <a:r>
              <a:rPr lang="en-US" dirty="0" smtClean="0"/>
              <a:t>1</a:t>
            </a:r>
            <a:r>
              <a:rPr lang="en-US" dirty="0"/>
              <a:t> ]  = </a:t>
            </a:r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967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Step</a:t>
            </a:r>
            <a:r>
              <a:rPr lang="de-DE" dirty="0" smtClean="0"/>
              <a:t> 4: </a:t>
            </a:r>
            <a:r>
              <a:rPr lang="de-DE" dirty="0" err="1" smtClean="0"/>
              <a:t>discard</a:t>
            </a:r>
            <a:r>
              <a:rPr lang="de-DE" dirty="0" smtClean="0"/>
              <a:t> </a:t>
            </a:r>
            <a:r>
              <a:rPr lang="de-DE" dirty="0" err="1" smtClean="0"/>
              <a:t>remaining</a:t>
            </a:r>
            <a:r>
              <a:rPr lang="de-DE" dirty="0" smtClean="0"/>
              <a:t> </a:t>
            </a:r>
            <a:r>
              <a:rPr lang="de-DE" dirty="0" err="1" smtClean="0"/>
              <a:t>pictures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I0112</a:t>
            </a:r>
            <a:endParaRPr lang="de-DE"/>
          </a:p>
        </p:txBody>
      </p:sp>
      <p:sp>
        <p:nvSpPr>
          <p:cNvPr id="6" name="Rectangle 5"/>
          <p:cNvSpPr/>
          <p:nvPr/>
        </p:nvSpPr>
        <p:spPr>
          <a:xfrm>
            <a:off x="292401" y="1739684"/>
            <a:ext cx="5647751" cy="40655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611560" y="5151446"/>
            <a:ext cx="5040560" cy="50980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ourier New" pitchFamily="49" charset="0"/>
                <a:cs typeface="Courier New" pitchFamily="49" charset="0"/>
              </a:rPr>
              <a:t>POC:  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5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1560" y="3212976"/>
            <a:ext cx="5040560" cy="50980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ourier New" pitchFamily="49" charset="0"/>
                <a:cs typeface="Courier New" pitchFamily="49" charset="0"/>
              </a:rPr>
              <a:t>POC:  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7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1560" y="1916832"/>
            <a:ext cx="5046370" cy="50980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POC: 10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11560" y="3855302"/>
            <a:ext cx="5046370" cy="5098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POC:  9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11560" y="2559158"/>
            <a:ext cx="5040560" cy="50980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ourier New" pitchFamily="49" charset="0"/>
                <a:cs typeface="Courier New" pitchFamily="49" charset="0"/>
              </a:rPr>
              <a:t>POC:  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8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11560" y="4503374"/>
            <a:ext cx="5040560" cy="5098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ourier New" pitchFamily="49" charset="0"/>
                <a:cs typeface="Courier New" pitchFamily="49" charset="0"/>
              </a:rPr>
              <a:t>POC:  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804248" y="3861048"/>
            <a:ext cx="2088232" cy="19442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mark remaining pictures unused for reference</a:t>
            </a:r>
            <a:endParaRPr lang="en-US" dirty="0"/>
          </a:p>
        </p:txBody>
      </p:sp>
      <p:sp>
        <p:nvSpPr>
          <p:cNvPr id="20" name="Left Arrow 19"/>
          <p:cNvSpPr/>
          <p:nvPr/>
        </p:nvSpPr>
        <p:spPr>
          <a:xfrm>
            <a:off x="5796136" y="5229200"/>
            <a:ext cx="864096" cy="360040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Multiply 7"/>
          <p:cNvSpPr/>
          <p:nvPr/>
        </p:nvSpPr>
        <p:spPr>
          <a:xfrm>
            <a:off x="1331640" y="4941168"/>
            <a:ext cx="3744416" cy="914400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476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Syntax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I0112</a:t>
            </a:r>
            <a:endParaRPr lang="de-D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060848"/>
            <a:ext cx="8554550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486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Slice Header Syntax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I0112</a:t>
            </a:r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1700808"/>
            <a:ext cx="9112456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687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lle Vorlagen Fraunhofer HHI_united_2007">
  <a:themeElements>
    <a:clrScheme name="Fraunhofer HHI Farbschema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808284"/>
      </a:accent1>
      <a:accent2>
        <a:srgbClr val="009879"/>
      </a:accent2>
      <a:accent3>
        <a:srgbClr val="D8400A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HI Master">
  <a:themeElements>
    <a:clrScheme name="HHI - Wireless Communication and Network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21515"/>
      </a:accent1>
      <a:accent2>
        <a:srgbClr val="00BCE1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HI Master">
  <a:themeElements>
    <a:clrScheme name="HHI - Fibre Optical Sensor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59BE"/>
      </a:accent1>
      <a:accent2>
        <a:srgbClr val="C2D50B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HI Master">
  <a:themeElements>
    <a:clrScheme name="HHI - High Speed Hardware Architecture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A1A2"/>
      </a:accent1>
      <a:accent2>
        <a:srgbClr val="AD403D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HHI Master">
  <a:themeElements>
    <a:clrScheme name="HHI - Interactive Media - Human Factor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D8CD00"/>
      </a:accent1>
      <a:accent2>
        <a:srgbClr val="4045A0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HHI Master">
  <a:themeElements>
    <a:clrScheme name="HHI - Image processing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5ABE00"/>
      </a:accent1>
      <a:accent2>
        <a:srgbClr val="D8400A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HHI Master">
  <a:themeElements>
    <a:clrScheme name="HHI - Photonic Component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76B3"/>
      </a:accent1>
      <a:accent2>
        <a:srgbClr val="DECF08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HHI Master">
  <a:themeElements>
    <a:clrScheme name="HHI - Photonic Networks and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B3DF"/>
      </a:accent1>
      <a:accent2>
        <a:srgbClr val="F99D16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Alle Vorlagen Fraunhofer HHI_united_2007</Template>
  <TotalTime>126</TotalTime>
  <Words>489</Words>
  <Application>Microsoft Macintosh PowerPoint</Application>
  <PresentationFormat>On-screen Show (4:3)</PresentationFormat>
  <Paragraphs>155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Alle Vorlagen Fraunhofer HHI_united_2007</vt:lpstr>
      <vt:lpstr>1_HHI Master</vt:lpstr>
      <vt:lpstr>2_HHI Master</vt:lpstr>
      <vt:lpstr>3_HHI Master</vt:lpstr>
      <vt:lpstr>4_HHI Master</vt:lpstr>
      <vt:lpstr>5_HHI Master</vt:lpstr>
      <vt:lpstr>6_HHI Master</vt:lpstr>
      <vt:lpstr>7_HHI Master</vt:lpstr>
      <vt:lpstr>PowerPoint Presentation</vt:lpstr>
      <vt:lpstr>Proposed method</vt:lpstr>
      <vt:lpstr>Example: DPB state</vt:lpstr>
      <vt:lpstr>Step 1: Apply short-term RPS</vt:lpstr>
      <vt:lpstr>Step 2: Order remaining pictures</vt:lpstr>
      <vt:lpstr>Step 3: long-term marking</vt:lpstr>
      <vt:lpstr>Step 4: discard remaining pictures</vt:lpstr>
      <vt:lpstr>SPS Syntax</vt:lpstr>
      <vt:lpstr>Slice Header Syntax</vt:lpstr>
      <vt:lpstr>Results</vt:lpstr>
      <vt:lpstr>Results</vt:lpstr>
      <vt:lpstr>Summary</vt:lpstr>
    </vt:vector>
  </TitlesOfParts>
  <Company>united communications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PowerPoint-Template für PPT2007</dc:title>
  <dc:creator>Fraunhofer HHI</dc:creator>
  <cp:lastModifiedBy>Karsten Suehring</cp:lastModifiedBy>
  <cp:revision>368</cp:revision>
  <dcterms:created xsi:type="dcterms:W3CDTF">2010-10-12T07:03:46Z</dcterms:created>
  <dcterms:modified xsi:type="dcterms:W3CDTF">2012-04-29T10:11:27Z</dcterms:modified>
</cp:coreProperties>
</file>