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20" r:id="rId2"/>
    <p:sldId id="429" r:id="rId3"/>
    <p:sldId id="436" r:id="rId4"/>
    <p:sldId id="442" r:id="rId5"/>
    <p:sldId id="440" r:id="rId6"/>
    <p:sldId id="443" r:id="rId7"/>
    <p:sldId id="435" r:id="rId8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>
        <p:scale>
          <a:sx n="60" d="100"/>
          <a:sy n="60" d="100"/>
        </p:scale>
        <p:origin x="-348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2012-04-28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2012-04-28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JCTVC-I0076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3600" dirty="0" smtClean="0"/>
              <a:t> </a:t>
            </a:r>
            <a:r>
              <a:rPr lang="en-US" altLang="ko-KR" sz="2800" dirty="0" smtClean="0"/>
              <a:t>AHG15: Signaling Long-term Reference Picture Set </a:t>
            </a:r>
            <a:r>
              <a:rPr lang="en-US" altLang="ko-KR" sz="3600" u="sng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u="sng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Pictures that are used as LTRPs might be predictable in advanced</a:t>
            </a:r>
          </a:p>
          <a:p>
            <a:r>
              <a:rPr lang="en-US" altLang="ko-KR" dirty="0" smtClean="0"/>
              <a:t>Occurrence of LTRPs may have cycle / period</a:t>
            </a:r>
          </a:p>
          <a:p>
            <a:pPr lvl="1">
              <a:buNone/>
            </a:pPr>
            <a:endParaRPr lang="en-US" altLang="ko-KR" dirty="0" smtClean="0"/>
          </a:p>
          <a:p>
            <a:r>
              <a:rPr lang="en-US" altLang="ko-KR" b="1" u="sng" dirty="0" smtClean="0"/>
              <a:t>Proposal</a:t>
            </a:r>
            <a:r>
              <a:rPr lang="en-US" altLang="ko-KR" dirty="0" smtClean="0"/>
              <a:t>: For above case, signal long-term ref </a:t>
            </a:r>
            <a:r>
              <a:rPr lang="en-US" altLang="ko-KR" dirty="0" err="1" smtClean="0"/>
              <a:t>pic</a:t>
            </a:r>
            <a:r>
              <a:rPr lang="en-US" altLang="ko-KR" dirty="0" smtClean="0"/>
              <a:t> set rather than signaling delta POC LSB in Slice Header</a:t>
            </a:r>
          </a:p>
          <a:p>
            <a:r>
              <a:rPr lang="en-US" altLang="ko-KR" dirty="0" smtClean="0"/>
              <a:t>LTRPS:</a:t>
            </a:r>
          </a:p>
          <a:p>
            <a:pPr lvl="1"/>
            <a:r>
              <a:rPr lang="en-US" altLang="ko-KR" dirty="0" smtClean="0"/>
              <a:t>Signaled in SPS</a:t>
            </a:r>
          </a:p>
          <a:p>
            <a:pPr lvl="2"/>
            <a:r>
              <a:rPr lang="en-US" altLang="ko-KR" dirty="0" smtClean="0"/>
              <a:t>Predefined set of parameters that can be used to calculate POC of LTRP from POC of current slice</a:t>
            </a:r>
          </a:p>
          <a:p>
            <a:pPr lvl="1"/>
            <a:r>
              <a:rPr lang="en-US" altLang="ko-KR" dirty="0" smtClean="0"/>
              <a:t>Is not intended to replace current LTRP signaling method, but to complement it</a:t>
            </a:r>
          </a:p>
          <a:p>
            <a:pPr lvl="1"/>
            <a:r>
              <a:rPr lang="en-US" altLang="ko-KR" dirty="0" smtClean="0"/>
              <a:t>Do not mandate to be updated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Long-term Reference Picture Set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5661248"/>
            <a:ext cx="8784976" cy="648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altLang="ko-KR" b="1" dirty="0" smtClean="0"/>
              <a:t>POC of LTRP = ((Current POC / Cycle) * Cycle) + Offset</a:t>
            </a:r>
          </a:p>
        </p:txBody>
      </p:sp>
      <p:pic>
        <p:nvPicPr>
          <p:cNvPr id="1026" name="개체 1"/>
          <p:cNvPicPr>
            <a:picLocks noChangeArrowheads="1"/>
          </p:cNvPicPr>
          <p:nvPr/>
        </p:nvPicPr>
        <p:blipFill>
          <a:blip r:embed="rId2" cstate="print"/>
          <a:srcRect l="-110" t="-201" r="-3064" b="-381"/>
          <a:stretch>
            <a:fillRect/>
          </a:stretch>
        </p:blipFill>
        <p:spPr bwMode="auto">
          <a:xfrm>
            <a:off x="158824" y="851098"/>
            <a:ext cx="8805664" cy="4666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LTRPS -- Example</a:t>
            </a:r>
            <a:endParaRPr lang="ko-KR" altLang="en-US" dirty="0"/>
          </a:p>
        </p:txBody>
      </p:sp>
      <p:pic>
        <p:nvPicPr>
          <p:cNvPr id="2050" name="개체 1"/>
          <p:cNvPicPr>
            <a:picLocks noChangeArrowheads="1"/>
          </p:cNvPicPr>
          <p:nvPr/>
        </p:nvPicPr>
        <p:blipFill>
          <a:blip r:embed="rId2" cstate="print"/>
          <a:srcRect l="-1643" t="-15041" r="-6001" b="-23802"/>
          <a:stretch>
            <a:fillRect/>
          </a:stretch>
        </p:blipFill>
        <p:spPr bwMode="auto">
          <a:xfrm>
            <a:off x="0" y="692696"/>
            <a:ext cx="939653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179512" y="2708920"/>
            <a:ext cx="259228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342900" marR="0" lvl="0" indent="-342900" defTabSz="914400" rtl="0" eaLnBrk="0" fontAlgn="base" latinLnBrk="1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2000" b="1" i="1" noProof="0" dirty="0" smtClean="0">
                <a:latin typeface="+mn-ea"/>
                <a:ea typeface="+mn-ea"/>
              </a:rPr>
              <a:t>LTRPS 0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1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Cycle</a:t>
            </a:r>
            <a:r>
              <a:rPr kumimoji="0" lang="en-US" altLang="ko-KR" sz="2000" b="1" i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4800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1" baseline="0" noProof="0" dirty="0" smtClean="0">
                <a:latin typeface="+mn-ea"/>
                <a:ea typeface="+mn-ea"/>
              </a:rPr>
              <a:t>Offset 1192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LTRPS 1 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1" baseline="0" noProof="0" dirty="0" smtClean="0">
                <a:latin typeface="+mn-ea"/>
                <a:ea typeface="+mn-ea"/>
              </a:rPr>
              <a:t>Cycle 4800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Offset -8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1" dirty="0" smtClean="0">
                <a:latin typeface="+mn-ea"/>
              </a:rPr>
              <a:t>LTRPS 2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1" dirty="0" smtClean="0">
                <a:latin typeface="+mn-ea"/>
              </a:rPr>
              <a:t>Cycle 4800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1" dirty="0" smtClean="0">
                <a:latin typeface="+mn-ea"/>
              </a:rPr>
              <a:t>Offset -3608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1" dirty="0" smtClean="0">
                <a:latin typeface="+mn-ea"/>
              </a:rPr>
              <a:t>LTRPS 3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1" dirty="0" smtClean="0">
                <a:latin typeface="+mn-ea"/>
              </a:rPr>
              <a:t>Cycle 4800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1" dirty="0" smtClean="0">
                <a:latin typeface="+mn-ea"/>
              </a:rPr>
              <a:t>Offset -8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kumimoji="0" lang="en-US" altLang="ko-K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3059832" y="2708920"/>
            <a:ext cx="302433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342900" marR="0" lvl="0" indent="-342900" defTabSz="914400" rtl="0" eaLnBrk="0" fontAlgn="base" latinLnBrk="1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2000" b="1" noProof="0" dirty="0" smtClean="0">
                <a:latin typeface="+mn-ea"/>
                <a:ea typeface="+mn-ea"/>
              </a:rPr>
              <a:t>POC 0 ~ 1200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No LTRP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POC 1201 ~ 4792 (1192)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dirty="0" smtClean="0">
                <a:latin typeface="+mn-ea"/>
                <a:ea typeface="+mn-ea"/>
              </a:rPr>
              <a:t>Use </a:t>
            </a:r>
            <a:r>
              <a:rPr kumimoji="0" lang="en-US" altLang="ko-KR" sz="2000" b="1" dirty="0" err="1" smtClean="0">
                <a:latin typeface="+mn-ea"/>
                <a:ea typeface="+mn-ea"/>
              </a:rPr>
              <a:t>Idx</a:t>
            </a:r>
            <a:r>
              <a:rPr kumimoji="0" lang="en-US" altLang="ko-KR" sz="2000" b="1" dirty="0" smtClean="0">
                <a:latin typeface="+mn-ea"/>
                <a:ea typeface="+mn-ea"/>
              </a:rPr>
              <a:t> 0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POC 4793</a:t>
            </a:r>
            <a:r>
              <a:rPr kumimoji="0" lang="en-US" altLang="ko-KR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~ 4799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baseline="0" dirty="0" smtClean="0">
                <a:latin typeface="+mn-ea"/>
                <a:ea typeface="+mn-ea"/>
              </a:rPr>
              <a:t>No</a:t>
            </a:r>
            <a:r>
              <a:rPr kumimoji="0" lang="en-US" altLang="ko-KR" sz="2000" b="1" dirty="0" smtClean="0">
                <a:latin typeface="+mn-ea"/>
                <a:ea typeface="+mn-ea"/>
              </a:rPr>
              <a:t> LTRP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POC</a:t>
            </a:r>
            <a:r>
              <a:rPr kumimoji="0" lang="en-US" altLang="ko-KR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4800 (1192)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baseline="0" dirty="0" smtClean="0">
                <a:latin typeface="+mn-ea"/>
                <a:ea typeface="+mn-ea"/>
              </a:rPr>
              <a:t>Use</a:t>
            </a:r>
            <a:r>
              <a:rPr kumimoji="0" lang="en-US" altLang="ko-KR" sz="2000" b="1" dirty="0" smtClean="0">
                <a:latin typeface="+mn-ea"/>
                <a:ea typeface="+mn-ea"/>
              </a:rPr>
              <a:t> </a:t>
            </a:r>
            <a:r>
              <a:rPr kumimoji="0" lang="en-US" altLang="ko-KR" sz="2000" b="1" dirty="0" err="1" smtClean="0">
                <a:latin typeface="+mn-ea"/>
                <a:ea typeface="+mn-ea"/>
              </a:rPr>
              <a:t>Idx</a:t>
            </a:r>
            <a:r>
              <a:rPr kumimoji="0" lang="en-US" altLang="ko-KR" sz="2000" b="1" dirty="0" smtClean="0">
                <a:latin typeface="+mn-ea"/>
                <a:ea typeface="+mn-ea"/>
              </a:rPr>
              <a:t> 2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POC 4801 ~ 5992 (4792)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dirty="0" smtClean="0">
                <a:latin typeface="+mn-ea"/>
                <a:ea typeface="+mn-ea"/>
              </a:rPr>
              <a:t>Use </a:t>
            </a:r>
            <a:r>
              <a:rPr kumimoji="0" lang="en-US" altLang="ko-KR" sz="2000" b="1" dirty="0" err="1" smtClean="0">
                <a:latin typeface="+mn-ea"/>
                <a:ea typeface="+mn-ea"/>
              </a:rPr>
              <a:t>Idx</a:t>
            </a:r>
            <a:r>
              <a:rPr kumimoji="0" lang="en-US" altLang="ko-KR" sz="2000" b="1" dirty="0" smtClean="0">
                <a:latin typeface="+mn-ea"/>
                <a:ea typeface="+mn-ea"/>
              </a:rPr>
              <a:t> 1</a:t>
            </a:r>
            <a:endParaRPr kumimoji="0" lang="en-US" altLang="ko-K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012160" y="2708920"/>
            <a:ext cx="313184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342900" marR="0" lvl="0" indent="-342900" defTabSz="914400" rtl="0" eaLnBrk="0" fontAlgn="base" latinLnBrk="1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2000" b="1" noProof="0" dirty="0" smtClean="0">
                <a:latin typeface="+mn-ea"/>
                <a:ea typeface="+mn-ea"/>
              </a:rPr>
              <a:t>POC 5993 ~ 5999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No LTRP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POC 6000 (4792)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dirty="0" smtClean="0">
                <a:latin typeface="+mn-ea"/>
                <a:ea typeface="+mn-ea"/>
              </a:rPr>
              <a:t>Use </a:t>
            </a:r>
            <a:r>
              <a:rPr kumimoji="0" lang="en-US" altLang="ko-KR" sz="2000" b="1" dirty="0" err="1" smtClean="0">
                <a:latin typeface="+mn-ea"/>
                <a:ea typeface="+mn-ea"/>
              </a:rPr>
              <a:t>Idx</a:t>
            </a:r>
            <a:r>
              <a:rPr kumimoji="0" lang="en-US" altLang="ko-KR" sz="2000" b="1" dirty="0" smtClean="0">
                <a:latin typeface="+mn-ea"/>
                <a:ea typeface="+mn-ea"/>
              </a:rPr>
              <a:t> 2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POC 6001</a:t>
            </a:r>
            <a:r>
              <a:rPr kumimoji="0" lang="en-US" altLang="ko-KR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~ 9599 (5992)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altLang="ko-KR" sz="2000" b="1" dirty="0" smtClean="0">
                <a:latin typeface="+mn-ea"/>
                <a:ea typeface="+mn-ea"/>
              </a:rPr>
              <a:t>Use </a:t>
            </a:r>
            <a:r>
              <a:rPr kumimoji="0" lang="en-US" altLang="ko-KR" sz="2000" b="1" dirty="0" err="1" smtClean="0">
                <a:latin typeface="+mn-ea"/>
                <a:ea typeface="+mn-ea"/>
              </a:rPr>
              <a:t>Idx</a:t>
            </a:r>
            <a:r>
              <a:rPr kumimoji="0" lang="en-US" altLang="ko-KR" sz="2000" b="1" dirty="0" smtClean="0">
                <a:latin typeface="+mn-ea"/>
                <a:ea typeface="+mn-ea"/>
              </a:rPr>
              <a:t>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Bit-count saving</a:t>
            </a:r>
            <a:endParaRPr lang="ko-KR" alt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79512" y="764701"/>
          <a:ext cx="8712968" cy="5688634"/>
        </p:xfrm>
        <a:graphic>
          <a:graphicData uri="http://schemas.openxmlformats.org/drawingml/2006/table">
            <a:tbl>
              <a:tblPr/>
              <a:tblGrid>
                <a:gridCol w="4358761"/>
                <a:gridCol w="2277305"/>
                <a:gridCol w="2076902"/>
              </a:tblGrid>
              <a:tr h="26798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Case 2.6 (10s -- 30s -- 10s -- 30s -- 4800 frames)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79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Field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Required bits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798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Current method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Proposed method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SPS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PPS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0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Slice Header (1st half)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38673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6595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Slice Header (2nd half)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49270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7191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 in Slice Header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87,943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13,786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 Bit-count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87,944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13,912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Reduction (%)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84.18%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7987">
                <a:tc>
                  <a:txBody>
                    <a:bodyPr/>
                    <a:lstStyle/>
                    <a:p>
                      <a:pPr algn="l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702" marR="8702" marT="870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702" marR="8702" marT="870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702" marR="8702" marT="870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Case 2.6 (20s -- 60s -- 20s -- 60s -- 9600 frames)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79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Field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Required bits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798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Current method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Proposed method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SPS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136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PPS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Slice Header (1st half)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83875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13195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Slice Header (2nd half)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106998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14391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 in Slice Header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190,873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27,586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 Bit-count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190,874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27,722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Reduction (%)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85.48%</a:t>
                      </a:r>
                    </a:p>
                  </a:txBody>
                  <a:tcPr marL="8702" marR="8702" marT="87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Bit-count saving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79512" y="836712"/>
          <a:ext cx="8712968" cy="5616618"/>
        </p:xfrm>
        <a:graphic>
          <a:graphicData uri="http://schemas.openxmlformats.org/drawingml/2006/table">
            <a:tbl>
              <a:tblPr/>
              <a:tblGrid>
                <a:gridCol w="4358762"/>
                <a:gridCol w="2277305"/>
                <a:gridCol w="2076901"/>
              </a:tblGrid>
              <a:tr h="26745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Case 3.3 (200ms RTT -- 600 frames)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74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Field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Required bits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74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Current method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Proposed method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SPS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92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PPS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Slice Header (1st half)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5872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902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Slice Header (2nd half)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6024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900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Total in Slice Header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11,896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1,802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Total Bit-count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11,897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1,894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Reduction (%)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84.08%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797" marR="8797" marT="879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797" marR="8797" marT="879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797" marR="8797" marT="879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Case 3.3 (1000ms RTT -- 600 frames)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74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Field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Required bits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74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Current method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Proposed method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SPS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132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PPS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Slice Header (1st half)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7376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902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Slice Header (2nd half)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8220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900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 in Slice Header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15,596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1,802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Total Bit-count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15,597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1,934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Reduction (%)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87.60%</a:t>
                      </a:r>
                    </a:p>
                  </a:txBody>
                  <a:tcPr marL="8797" marR="8797" marT="87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proposed LTRPS exploits the fact that occurrence of LTRP may have pattern</a:t>
            </a:r>
          </a:p>
          <a:p>
            <a:pPr lvl="1"/>
            <a:r>
              <a:rPr lang="en-US" altLang="ko-KR" dirty="0" smtClean="0"/>
              <a:t>Similar to short term ref </a:t>
            </a:r>
            <a:r>
              <a:rPr lang="en-US" altLang="ko-KR" dirty="0" err="1" smtClean="0"/>
              <a:t>pics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If short term ref </a:t>
            </a:r>
            <a:r>
              <a:rPr lang="en-US" altLang="ko-KR" dirty="0" err="1" smtClean="0"/>
              <a:t>pics</a:t>
            </a:r>
            <a:r>
              <a:rPr lang="en-US" altLang="ko-KR" dirty="0" smtClean="0"/>
              <a:t> can have RPS, why LTRP cannot? </a:t>
            </a:r>
          </a:p>
          <a:p>
            <a:r>
              <a:rPr lang="en-US" altLang="ko-KR" dirty="0" smtClean="0"/>
              <a:t>Applicability:</a:t>
            </a:r>
          </a:p>
          <a:p>
            <a:pPr lvl="1"/>
            <a:r>
              <a:rPr lang="en-US" altLang="ko-KR" dirty="0" smtClean="0"/>
              <a:t>LTRPS does not have to be updated</a:t>
            </a:r>
          </a:p>
          <a:p>
            <a:pPr lvl="1"/>
            <a:r>
              <a:rPr lang="en-US" altLang="ko-KR" dirty="0" smtClean="0"/>
              <a:t>Friendly to applications that cannot update parameter sets</a:t>
            </a:r>
          </a:p>
          <a:p>
            <a:endParaRPr lang="en-US" altLang="ko-KR" dirty="0" smtClean="0"/>
          </a:p>
          <a:p>
            <a:r>
              <a:rPr lang="en-US" altLang="ko-KR" smtClean="0"/>
              <a:t>Request the </a:t>
            </a:r>
            <a:r>
              <a:rPr lang="en-US" altLang="ko-KR" dirty="0" smtClean="0"/>
              <a:t>JCTVC group to adopt LTRPS to complement current LTRP signaling method.</a:t>
            </a:r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30789</TotalTime>
  <Words>487</Words>
  <Application>Microsoft Office PowerPoint</Application>
  <PresentationFormat>화면 슬라이드 쇼(4:3)</PresentationFormat>
  <Paragraphs>156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JCTVC-I0076  AHG15: Signaling Long-term Reference Picture Set  </vt:lpstr>
      <vt:lpstr>Summary</vt:lpstr>
      <vt:lpstr>Long-term Reference Picture Set</vt:lpstr>
      <vt:lpstr>LTRPS -- Example</vt:lpstr>
      <vt:lpstr>Bit-count saving</vt:lpstr>
      <vt:lpstr>Bit-count saving</vt:lpstr>
      <vt:lpstr>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hendry.hendry</cp:lastModifiedBy>
  <cp:revision>1077</cp:revision>
  <dcterms:created xsi:type="dcterms:W3CDTF">2006-10-05T04:04:58Z</dcterms:created>
  <dcterms:modified xsi:type="dcterms:W3CDTF">2012-04-27T15:32:04Z</dcterms:modified>
</cp:coreProperties>
</file>