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9"/>
  </p:notesMasterIdLst>
  <p:handoutMasterIdLst>
    <p:handoutMasterId r:id="rId10"/>
  </p:handoutMasterIdLst>
  <p:sldIdLst>
    <p:sldId id="376" r:id="rId2"/>
    <p:sldId id="377" r:id="rId3"/>
    <p:sldId id="379" r:id="rId4"/>
    <p:sldId id="380" r:id="rId5"/>
    <p:sldId id="381" r:id="rId6"/>
    <p:sldId id="382" r:id="rId7"/>
    <p:sldId id="3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092" autoAdjust="0"/>
    <p:restoredTop sz="95927" autoAdjust="0"/>
  </p:normalViewPr>
  <p:slideViewPr>
    <p:cSldViewPr>
      <p:cViewPr>
        <p:scale>
          <a:sx n="100" d="100"/>
          <a:sy n="100" d="100"/>
        </p:scale>
        <p:origin x="-2820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27/04/2012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27/04/2012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eamingmedia.com/Articles/Editorial/Featured-Articles/WebM-Taking-Another-Look-81428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urope.nokia.com/find-products/devices/nokia-808-purevie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7827429" cy="369332"/>
          </a:xfrm>
        </p:spPr>
        <p:txBody>
          <a:bodyPr/>
          <a:lstStyle/>
          <a:p>
            <a:r>
              <a:rPr lang="fi-FI" dirty="0" smtClean="0"/>
              <a:t>J. Lainema, K. Ugur, M. Hannuksela, J. Ridge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CA" b="1" dirty="0"/>
              <a:t>On HEVC </a:t>
            </a:r>
            <a:r>
              <a:rPr lang="en-CA" b="1" dirty="0" smtClean="0"/>
              <a:t>profiles</a:t>
            </a:r>
            <a:br>
              <a:rPr lang="en-CA" b="1" dirty="0" smtClean="0"/>
            </a:br>
            <a:r>
              <a:rPr lang="fi-FI" dirty="0"/>
              <a:t>JCTVC-I0063</a:t>
            </a:r>
            <a:br>
              <a:rPr lang="fi-FI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Three main aspects in our contribution:</a:t>
            </a:r>
          </a:p>
          <a:p>
            <a:pPr marL="342900" indent="-342900">
              <a:buFont typeface="Arial" pitchFamily="34" charset="0"/>
              <a:buChar char="•"/>
            </a:pPr>
            <a:endParaRPr lang="fi-FI" dirty="0" smtClean="0"/>
          </a:p>
          <a:p>
            <a:pPr marL="457200" indent="-457200">
              <a:buFont typeface="+mj-lt"/>
              <a:buAutoNum type="arabicPeriod"/>
            </a:pPr>
            <a:r>
              <a:rPr lang="fi-FI" b="1" dirty="0" smtClean="0"/>
              <a:t>Keep the number of profiles small. </a:t>
            </a:r>
          </a:p>
          <a:p>
            <a:pPr marL="1084263" lvl="1" indent="-457200"/>
            <a:r>
              <a:rPr lang="fi-FI" dirty="0" smtClean="0"/>
              <a:t>No need for  separate Baseline, Main, High profiles</a:t>
            </a:r>
          </a:p>
          <a:p>
            <a:pPr marL="1084263" lvl="1" indent="-457200"/>
            <a:r>
              <a:rPr lang="fi-FI" dirty="0" smtClean="0"/>
              <a:t>No need for flexible profile definitions</a:t>
            </a:r>
          </a:p>
          <a:p>
            <a:pPr marL="457200" indent="-457200">
              <a:buFont typeface="+mj-lt"/>
              <a:buAutoNum type="arabicPeriod"/>
            </a:pPr>
            <a:endParaRPr lang="fi-FI" b="1" dirty="0" smtClean="0"/>
          </a:p>
          <a:p>
            <a:pPr marL="457200" indent="-457200">
              <a:buFont typeface="+mj-lt"/>
              <a:buAutoNum type="arabicPeriod"/>
            </a:pPr>
            <a:r>
              <a:rPr lang="fi-FI" b="1" dirty="0" smtClean="0"/>
              <a:t>Suggestions for Main Profile:</a:t>
            </a:r>
          </a:p>
          <a:p>
            <a:pPr marL="1084263" lvl="1" indent="-457200"/>
            <a:r>
              <a:rPr lang="fi-FI" dirty="0" smtClean="0"/>
              <a:t>Only include ALF if significantly simplified over </a:t>
            </a:r>
            <a:r>
              <a:rPr lang="fi-FI" smtClean="0"/>
              <a:t>current </a:t>
            </a:r>
            <a:r>
              <a:rPr lang="fi-FI" smtClean="0"/>
              <a:t>design</a:t>
            </a:r>
            <a:endParaRPr lang="fi-FI" dirty="0" smtClean="0"/>
          </a:p>
          <a:p>
            <a:pPr marL="1084263" lvl="1" indent="-457200"/>
            <a:r>
              <a:rPr lang="fi-FI" dirty="0" smtClean="0"/>
              <a:t>Consider AMP but not NSQT</a:t>
            </a:r>
          </a:p>
          <a:p>
            <a:pPr marL="1084263" lvl="1" indent="-457200"/>
            <a:r>
              <a:rPr lang="fi-FI" dirty="0" smtClean="0"/>
              <a:t>For parallelism, have a single tool/functionality</a:t>
            </a:r>
          </a:p>
          <a:p>
            <a:pPr marL="457200" indent="-457200">
              <a:buFont typeface="+mj-lt"/>
              <a:buAutoNum type="arabicPeriod"/>
            </a:pPr>
            <a:endParaRPr lang="fi-FI" b="1" dirty="0" smtClean="0"/>
          </a:p>
          <a:p>
            <a:pPr marL="457200" indent="-457200">
              <a:buFont typeface="+mj-lt"/>
              <a:buAutoNum type="arabicPeriod"/>
            </a:pPr>
            <a:r>
              <a:rPr lang="fi-FI" b="1" dirty="0" smtClean="0"/>
              <a:t>Have a profile for still picture coding</a:t>
            </a:r>
          </a:p>
          <a:p>
            <a:pPr marL="457200" indent="-457200">
              <a:buFont typeface="+mj-lt"/>
              <a:buAutoNum type="arabicPeriod"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Number of Profiles</a:t>
            </a:r>
            <a:br>
              <a:rPr lang="fi-FI" dirty="0" smtClean="0"/>
            </a:br>
            <a:r>
              <a:rPr lang="fi-FI" sz="3000" dirty="0" smtClean="0"/>
              <a:t>HEVC Application Areas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b="1" dirty="0" smtClean="0"/>
              <a:t>1. Usage </a:t>
            </a:r>
            <a:r>
              <a:rPr lang="en-CA" b="1" dirty="0"/>
              <a:t>in open environment where devices share content with </a:t>
            </a:r>
            <a:r>
              <a:rPr lang="en-CA" b="1" dirty="0" smtClean="0"/>
              <a:t>others (e.g. internet video)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A </a:t>
            </a:r>
            <a:r>
              <a:rPr lang="en-US" sz="1800" dirty="0"/>
              <a:t>widely deployed multi-purpose profile is very important as </a:t>
            </a:r>
            <a:r>
              <a:rPr lang="en-US" sz="1800" dirty="0" smtClean="0"/>
              <a:t>content creators need to </a:t>
            </a:r>
            <a:r>
              <a:rPr lang="en-US" sz="1800" dirty="0"/>
              <a:t>be confident </a:t>
            </a:r>
            <a:r>
              <a:rPr lang="en-US" sz="1800" dirty="0" smtClean="0"/>
              <a:t>all receivers are capable for playback.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Having </a:t>
            </a:r>
            <a:r>
              <a:rPr lang="en-US" sz="1800" dirty="0"/>
              <a:t>a large number of profiles </a:t>
            </a:r>
            <a:r>
              <a:rPr lang="en-US" sz="1800" dirty="0" smtClean="0"/>
              <a:t>risks fragmentation, confuses content creators.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Multiple profiles mean that in </a:t>
            </a:r>
            <a:r>
              <a:rPr lang="en-US" sz="1800" dirty="0"/>
              <a:t>practice content has to be created using the smallest subset of the coding </a:t>
            </a:r>
            <a:r>
              <a:rPr lang="en-US" sz="1800" dirty="0" smtClean="0"/>
              <a:t>tools.</a:t>
            </a:r>
          </a:p>
          <a:p>
            <a:endParaRPr lang="en-CA" sz="1800" dirty="0" smtClean="0"/>
          </a:p>
          <a:p>
            <a:r>
              <a:rPr lang="en-CA" sz="2200" b="1" dirty="0" smtClean="0"/>
              <a:t>2. Usage </a:t>
            </a:r>
            <a:r>
              <a:rPr lang="en-CA" sz="2200" b="1" dirty="0"/>
              <a:t>in systems with capability negotiation possibilities </a:t>
            </a:r>
            <a:r>
              <a:rPr lang="en-CA" sz="2200" b="1" dirty="0" smtClean="0"/>
              <a:t>(e.g. video conferencing)</a:t>
            </a:r>
          </a:p>
          <a:p>
            <a:r>
              <a:rPr lang="en-CA" sz="2200" b="1" dirty="0" smtClean="0"/>
              <a:t>3. Usage </a:t>
            </a:r>
            <a:r>
              <a:rPr lang="en-CA" sz="2200" b="1" dirty="0"/>
              <a:t>in </a:t>
            </a:r>
            <a:r>
              <a:rPr lang="en-CA" sz="2200" b="1" dirty="0" smtClean="0"/>
              <a:t>closed environment (e.g. traditional video broadcasting)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800" dirty="0" smtClean="0"/>
              <a:t>Less number of profiles in coding standard level would not have negative effects.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800" dirty="0" smtClean="0"/>
              <a:t>Make sure certain </a:t>
            </a:r>
            <a:r>
              <a:rPr lang="en-CA" sz="1800" dirty="0"/>
              <a:t>hooks are present in the </a:t>
            </a:r>
            <a:r>
              <a:rPr lang="en-CA" sz="1800" dirty="0" smtClean="0"/>
              <a:t>specification </a:t>
            </a:r>
            <a:r>
              <a:rPr lang="en-CA" sz="1800" dirty="0"/>
              <a:t>so that system standards could allow certain subset of the tools to be enabled or </a:t>
            </a:r>
            <a:r>
              <a:rPr lang="en-CA" sz="1800" dirty="0" smtClean="0"/>
              <a:t>negotiated.</a:t>
            </a:r>
            <a:endParaRPr lang="en-US" sz="1800" dirty="0"/>
          </a:p>
          <a:p>
            <a:endParaRPr lang="en-CA" dirty="0"/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2663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Number of Profiles</a:t>
            </a:r>
            <a:br>
              <a:rPr lang="fi-FI" dirty="0" smtClean="0"/>
            </a:br>
            <a:r>
              <a:rPr lang="fi-FI" sz="3000" dirty="0"/>
              <a:t>HEVC </a:t>
            </a:r>
            <a:r>
              <a:rPr lang="fi-FI" sz="3000" dirty="0" smtClean="0"/>
              <a:t>in Internet Video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Less number of profiles is especially critical in Internet environment.</a:t>
            </a:r>
          </a:p>
          <a:p>
            <a:endParaRPr lang="en-CA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Minimization of the number of profiles has been strongly encouraged e.g. by Google in their recent webcast [1]: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en-CA" u="sng" dirty="0">
                <a:hlinkClick r:id="rId3"/>
              </a:rPr>
              <a:t>http://www.streamingmedia.com/Articles/Editorial/Featured-Articles/WebM-Taking-Another-Look-81428.aspx</a:t>
            </a:r>
            <a:r>
              <a:rPr lang="en-CA" dirty="0"/>
              <a:t>, Discussion between 07:00 – 08:20 minutes and 9:30 – 10:40 minutes, March 17, 2012. </a:t>
            </a:r>
            <a:endParaRPr lang="en-CA" dirty="0" smtClean="0"/>
          </a:p>
          <a:p>
            <a:pPr lvl="1" indent="0">
              <a:buNone/>
            </a:pPr>
            <a:r>
              <a:rPr lang="en-CA" dirty="0" smtClean="0"/>
              <a:t> </a:t>
            </a:r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78038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Suggestions for Main Profile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b="1" dirty="0" smtClean="0"/>
              <a:t>Significantly simplify ALF over the current CD design:</a:t>
            </a:r>
            <a:endParaRPr lang="en-CA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Do we need separate signaling mechanisms at LCU/APS levels?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Do we need to support picture level optimizations?</a:t>
            </a:r>
          </a:p>
          <a:p>
            <a:pPr marL="342900" indent="-342900">
              <a:buFont typeface="Arial" pitchFamily="34" charset="0"/>
              <a:buChar char="•"/>
            </a:pPr>
            <a:endParaRPr lang="en-CA" dirty="0"/>
          </a:p>
          <a:p>
            <a:r>
              <a:rPr lang="en-CA" b="1" dirty="0" smtClean="0"/>
              <a:t>Consider AMP but not NSQT in Main Profile: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Our studies on developing optimized software decoder indicate that NSQT complicates the otherwise clean transform design. Inline with all previous optimized decoder implementations: </a:t>
            </a:r>
            <a:r>
              <a:rPr lang="en-US" dirty="0" smtClean="0"/>
              <a:t>H0693, G0757, G0988</a:t>
            </a:r>
            <a:r>
              <a:rPr lang="en-US" baseline="30000" dirty="0" smtClean="0"/>
              <a:t> </a:t>
            </a:r>
            <a:endParaRPr lang="en-CA" dirty="0" smtClean="0"/>
          </a:p>
          <a:p>
            <a:pPr marL="342900" indent="-342900">
              <a:buFont typeface="Arial" pitchFamily="34" charset="0"/>
              <a:buChar char="•"/>
            </a:pPr>
            <a:endParaRPr lang="en-CA" dirty="0" smtClean="0"/>
          </a:p>
          <a:p>
            <a:r>
              <a:rPr lang="en-CA" b="1" dirty="0" smtClean="0"/>
              <a:t>For parallelism tools: Have one tool / functionality.</a:t>
            </a:r>
          </a:p>
          <a:p>
            <a:pPr lvl="1" indent="0">
              <a:buNone/>
            </a:pPr>
            <a:r>
              <a:rPr lang="en-CA" dirty="0" smtClean="0"/>
              <a:t> </a:t>
            </a:r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00925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Still Picture Profile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324710"/>
          </a:xfrm>
        </p:spPr>
        <p:txBody>
          <a:bodyPr>
            <a:normAutofit fontScale="77500" lnSpcReduction="20000"/>
          </a:bodyPr>
          <a:lstStyle/>
          <a:p>
            <a:r>
              <a:rPr lang="fi-FI" sz="2600" b="1" dirty="0" smtClean="0">
                <a:solidFill>
                  <a:schemeClr val="tx1"/>
                </a:solidFill>
              </a:rPr>
              <a:t>Motivations</a:t>
            </a:r>
          </a:p>
          <a:p>
            <a:endParaRPr lang="fi-FI" dirty="0" smtClean="0"/>
          </a:p>
          <a:p>
            <a:r>
              <a:rPr lang="fi-FI" dirty="0" smtClean="0"/>
              <a:t>Still </a:t>
            </a:r>
            <a:r>
              <a:rPr lang="fi-FI" dirty="0"/>
              <a:t>picture resolutions are increasing vastly, especially on mobile devices: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en-US" dirty="0"/>
              <a:t>The Nokia </a:t>
            </a:r>
            <a:r>
              <a:rPr lang="en-US" dirty="0" err="1"/>
              <a:t>PureView</a:t>
            </a:r>
            <a:r>
              <a:rPr lang="en-US" dirty="0"/>
              <a:t> Pro imaging technology includes super high resolution sensor with an active area of 41Mpix. </a:t>
            </a:r>
            <a:endParaRPr lang="en-US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en-US" dirty="0" smtClean="0"/>
              <a:t>More </a:t>
            </a:r>
            <a:r>
              <a:rPr lang="en-US" dirty="0"/>
              <a:t>info: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europe.nokia.com/find-products/devices/nokia-808-pureview</a:t>
            </a:r>
            <a:r>
              <a:rPr lang="fi-FI" dirty="0" smtClean="0"/>
              <a:t> </a:t>
            </a:r>
          </a:p>
          <a:p>
            <a:endParaRPr lang="fi-FI" dirty="0" smtClean="0"/>
          </a:p>
          <a:p>
            <a:r>
              <a:rPr lang="fi-FI" dirty="0" smtClean="0"/>
              <a:t>HEVC could be very well suited for coding still pictures: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Impressive coding performance (~56% </a:t>
            </a:r>
            <a:r>
              <a:rPr lang="fi-FI" dirty="0"/>
              <a:t>gain over JPEG and </a:t>
            </a:r>
            <a:r>
              <a:rPr lang="fi-FI" dirty="0" smtClean="0"/>
              <a:t>~34% </a:t>
            </a:r>
            <a:r>
              <a:rPr lang="fi-FI" dirty="0"/>
              <a:t>gain over JPEG-XR</a:t>
            </a:r>
            <a:r>
              <a:rPr lang="fi-FI" dirty="0" smtClean="0"/>
              <a:t>)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More details at JCTVC-I0461 (also subjective viewing could be arranged offline)</a:t>
            </a:r>
            <a:endParaRPr lang="fi-FI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Using tiles/slices, HEVC allows </a:t>
            </a:r>
            <a:r>
              <a:rPr lang="en-CA" dirty="0"/>
              <a:t>fast decoding of specific parts </a:t>
            </a:r>
            <a:r>
              <a:rPr lang="en-CA" dirty="0" smtClean="0"/>
              <a:t>large images </a:t>
            </a:r>
            <a:r>
              <a:rPr lang="en-CA" dirty="0"/>
              <a:t>without the need to decode the whole </a:t>
            </a:r>
            <a:r>
              <a:rPr lang="en-CA" dirty="0" smtClean="0"/>
              <a:t>image.</a:t>
            </a:r>
            <a:endParaRPr lang="fi-FI" dirty="0"/>
          </a:p>
          <a:p>
            <a:pPr marL="969963" lvl="1" indent="-342900">
              <a:buFont typeface="Arial" pitchFamily="34" charset="0"/>
              <a:buChar char="•"/>
            </a:pPr>
            <a:endParaRPr lang="fi-FI" dirty="0" smtClean="0"/>
          </a:p>
          <a:p>
            <a:r>
              <a:rPr lang="fi-FI" dirty="0" smtClean="0"/>
              <a:t>There are alternative ways to code a still picture better than JPEG but much worse than HEVC (e.g. WebP, JPEG-XR)</a:t>
            </a:r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73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Still Picture Profile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Identical to Main Profile with following restrictions:</a:t>
            </a:r>
          </a:p>
          <a:p>
            <a:pPr marL="342900" lvl="0" indent="-342900" hangingPunct="0">
              <a:buFont typeface="Arial" pitchFamily="34" charset="0"/>
              <a:buChar char="•"/>
            </a:pPr>
            <a:r>
              <a:rPr lang="en-CA" dirty="0" smtClean="0"/>
              <a:t>Sequence </a:t>
            </a:r>
            <a:r>
              <a:rPr lang="en-CA" dirty="0"/>
              <a:t>contains one picture which consists of I slices </a:t>
            </a:r>
            <a:r>
              <a:rPr lang="en-CA" dirty="0" smtClean="0"/>
              <a:t>only</a:t>
            </a:r>
          </a:p>
          <a:p>
            <a:pPr marL="342900" lvl="0" indent="-342900" hangingPunct="0">
              <a:buFont typeface="Arial" pitchFamily="34" charset="0"/>
              <a:buChar char="•"/>
            </a:pPr>
            <a:endParaRPr lang="en-CA" dirty="0" smtClean="0"/>
          </a:p>
          <a:p>
            <a:pPr marL="342900" lvl="0" indent="-342900" hangingPunct="0">
              <a:buFont typeface="Arial" pitchFamily="34" charset="0"/>
              <a:buChar char="•"/>
            </a:pPr>
            <a:r>
              <a:rPr lang="en-CA" dirty="0" smtClean="0"/>
              <a:t>Every </a:t>
            </a:r>
            <a:r>
              <a:rPr lang="en-CA" dirty="0"/>
              <a:t>tile contains one and only one </a:t>
            </a:r>
            <a:r>
              <a:rPr lang="en-CA" dirty="0" smtClean="0"/>
              <a:t>slice and every slice contain one and only one tile.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/>
              <a:t>To make ”random access within picture” feature easy.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73822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1212</TotalTime>
  <Words>553</Words>
  <Application>Microsoft Office PowerPoint</Application>
  <PresentationFormat>On-screen Show (4:3)</PresentationFormat>
  <Paragraphs>75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Nokia-Short-v1</vt:lpstr>
      <vt:lpstr>On HEVC profiles JCTVC-I0063 </vt:lpstr>
      <vt:lpstr>Summary</vt:lpstr>
      <vt:lpstr>Number of Profiles HEVC Application Areas</vt:lpstr>
      <vt:lpstr>Number of Profiles HEVC in Internet Video</vt:lpstr>
      <vt:lpstr>Suggestions for Main Profile</vt:lpstr>
      <vt:lpstr>Still Picture Profile</vt:lpstr>
      <vt:lpstr>Still Picture Profile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HEVC profiles</dc:title>
  <dc:creator>Ugur Kemal</dc:creator>
  <cp:lastModifiedBy>Ugur Kemal</cp:lastModifiedBy>
  <cp:revision>10</cp:revision>
  <dcterms:created xsi:type="dcterms:W3CDTF">2012-04-25T12:00:28Z</dcterms:created>
  <dcterms:modified xsi:type="dcterms:W3CDTF">2012-04-28T13:41:13Z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1a17fada-b0a6-4bae-9085-a65c94dbb7c3</vt:lpwstr>
  </property>
  <property fmtid="{D5CDD505-2E9C-101B-9397-08002B2CF9AE}" pid="3" name="NokiaConfidentiality">
    <vt:lpwstr>Public</vt:lpwstr>
  </property>
</Properties>
</file>