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1"/>
  </p:sldMasterIdLst>
  <p:notesMasterIdLst>
    <p:notesMasterId r:id="rId10"/>
  </p:notesMasterIdLst>
  <p:handoutMasterIdLst>
    <p:handoutMasterId r:id="rId11"/>
  </p:handoutMasterIdLst>
  <p:sldIdLst>
    <p:sldId id="332" r:id="rId2"/>
    <p:sldId id="347" r:id="rId3"/>
    <p:sldId id="338" r:id="rId4"/>
    <p:sldId id="344" r:id="rId5"/>
    <p:sldId id="346" r:id="rId6"/>
    <p:sldId id="345" r:id="rId7"/>
    <p:sldId id="343" r:id="rId8"/>
    <p:sldId id="315" r:id="rId9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作成者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50B"/>
    <a:srgbClr val="F48F97"/>
    <a:srgbClr val="006600"/>
    <a:srgbClr val="B7BDBD"/>
    <a:srgbClr val="001738"/>
    <a:srgbClr val="010712"/>
    <a:srgbClr val="919191"/>
    <a:srgbClr val="DAD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96296" autoAdjust="0"/>
  </p:normalViewPr>
  <p:slideViewPr>
    <p:cSldViewPr snapToGrid="0" snapToObjects="1">
      <p:cViewPr>
        <p:scale>
          <a:sx n="100" d="100"/>
          <a:sy n="100" d="100"/>
        </p:scale>
        <p:origin x="-1620" y="-804"/>
      </p:cViewPr>
      <p:guideLst>
        <p:guide orient="horz" pos="228"/>
        <p:guide orient="horz" pos="1290"/>
        <p:guide orient="horz" pos="2154"/>
        <p:guide orient="horz" pos="119"/>
        <p:guide pos="56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BF4F8D44-AB41-4F53-AFFC-635DDA4B1CC5}" type="datetime1">
              <a:rPr lang="ja-JP" altLang="en-US"/>
              <a:pPr>
                <a:defRPr/>
              </a:pPr>
              <a:t>2012/4/25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40D9B57B-060B-4162-B92D-318F430665B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920722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E177C0DB-4DE5-46AB-809F-7820C5EACC3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345238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6" descr="16_9_logo位置0902w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318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Arial Black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Arial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Arial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Arial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sp>
        <p:nvSpPr>
          <p:cNvPr id="35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25413" y="6534150"/>
            <a:ext cx="25241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052CEE3B-EB69-471D-9F02-F150901253F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1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5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cxnSp>
        <p:nvCxnSpPr>
          <p:cNvPr id="6" name="直線コネクタ 25"/>
          <p:cNvCxnSpPr/>
          <p:nvPr userDrawn="1"/>
        </p:nvCxnSpPr>
        <p:spPr>
          <a:xfrm rot="5400000">
            <a:off x="323057" y="6641306"/>
            <a:ext cx="215900" cy="1587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36" descr="16_9_logo位置0902w"/>
          <p:cNvPicPr>
            <a:picLocks noChangeAspect="1" noChangeArrowheads="1"/>
          </p:cNvPicPr>
          <p:nvPr userDrawn="1"/>
        </p:nvPicPr>
        <p:blipFill>
          <a:blip r:embed="rId2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>
                <a:solidFill>
                  <a:srgbClr val="000000"/>
                </a:solidFill>
                <a:latin typeface="Arial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•"/>
              <a:defRPr baseline="0">
                <a:solidFill>
                  <a:srgbClr val="000000"/>
                </a:solidFill>
                <a:latin typeface="Arial"/>
              </a:defRPr>
            </a:lvl1pPr>
            <a:lvl2pPr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•"/>
              <a:defRPr baseline="0">
                <a:solidFill>
                  <a:srgbClr val="000000"/>
                </a:solidFill>
                <a:latin typeface="Arial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5413" y="6534150"/>
            <a:ext cx="25241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052CEE3B-EB69-471D-9F02-F150901253F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16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kumimoji="0"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cxnSp>
        <p:nvCxnSpPr>
          <p:cNvPr id="7" name="直線コネクタ 18"/>
          <p:cNvCxnSpPr/>
          <p:nvPr userDrawn="1"/>
        </p:nvCxnSpPr>
        <p:spPr>
          <a:xfrm rot="5400000">
            <a:off x="323057" y="6641306"/>
            <a:ext cx="215900" cy="1587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36" descr="16_9_logo位置0902w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>
                <a:solidFill>
                  <a:srgbClr val="FFFFFF"/>
                </a:solidFill>
                <a:latin typeface="Arial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Arial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Arial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25413" y="6534150"/>
            <a:ext cx="25241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7E02E9CB-8184-41E9-A6A1-BF945053E963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pic>
        <p:nvPicPr>
          <p:cNvPr id="3" name="Picture 36" descr="16_9_logo位置0902w"/>
          <p:cNvPicPr>
            <a:picLocks noChangeAspect="1" noChangeArrowheads="1"/>
          </p:cNvPicPr>
          <p:nvPr userDrawn="1"/>
        </p:nvPicPr>
        <p:blipFill>
          <a:blip r:embed="rId2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pic>
        <p:nvPicPr>
          <p:cNvPr id="3" name="図 9" descr="mblogo_w.pd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600450" y="3114675"/>
            <a:ext cx="1943100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60363" y="6011863"/>
            <a:ext cx="8423275" cy="685800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lang="en-US" altLang="ja-JP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E9B676-D7F7-4A8E-AB9E-D626F7B19471}" type="datetime1">
              <a:rPr lang="ja-JP" altLang="en-US"/>
              <a:pPr>
                <a:defRPr/>
              </a:pPr>
              <a:t>2012/4/25</a:t>
            </a:fld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技術開発本部　共通要素技術部門　信号処理技術１部</a:t>
            </a: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BF176-B2DF-4C2F-9431-976F7376550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300" y="539750"/>
            <a:ext cx="8542338" cy="7207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59675" y="6534150"/>
            <a:ext cx="1081088" cy="2159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8300" y="6534150"/>
            <a:ext cx="7199313" cy="2159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フッタ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0763" y="6534150"/>
            <a:ext cx="287337" cy="215900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439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4_StbBsc_SDG90_UB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8300" y="539750"/>
            <a:ext cx="8542338" cy="720725"/>
          </a:xfrm>
          <a:prstGeom prst="rect">
            <a:avLst/>
          </a:prstGeom>
        </p:spPr>
        <p:txBody>
          <a:bodyPr/>
          <a:lstStyle/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0"/>
          </p:nvPr>
        </p:nvSpPr>
        <p:spPr>
          <a:xfrm>
            <a:off x="368300" y="6534150"/>
            <a:ext cx="7199313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フッタ</a:t>
            </a:r>
            <a:endParaRPr lang="en-US" altLang="ja-JP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1"/>
          </p:nvPr>
        </p:nvSpPr>
        <p:spPr>
          <a:xfrm>
            <a:off x="7559675" y="6534150"/>
            <a:ext cx="1081088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40763" y="6534150"/>
            <a:ext cx="287337" cy="215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3974A-0141-435D-89E9-338FDFFAEDB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pic>
        <p:nvPicPr>
          <p:cNvPr id="7" name="Picture 40" descr="japanese_naka_hi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6426" y="6089651"/>
            <a:ext cx="684212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54582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23" descr="GBM_top_4-3.jpg"/>
          <p:cNvPicPr>
            <a:picLocks noChangeAspect="1"/>
          </p:cNvPicPr>
          <p:nvPr userDrawn="1"/>
        </p:nvPicPr>
        <p:blipFill>
          <a:blip r:embed="rId11"/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9" r:id="rId1"/>
    <p:sldLayoutId id="2147484040" r:id="rId2"/>
    <p:sldLayoutId id="2147484041" r:id="rId3"/>
    <p:sldLayoutId id="2147484042" r:id="rId4"/>
    <p:sldLayoutId id="2147484043" r:id="rId5"/>
    <p:sldLayoutId id="2147484044" r:id="rId6"/>
    <p:sldLayoutId id="2147484045" r:id="rId7"/>
    <p:sldLayoutId id="2147484046" r:id="rId8"/>
    <p:sldLayoutId id="2147484047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sz="2800" b="1" dirty="0" smtClean="0"/>
              <a:t>Frame </a:t>
            </a:r>
            <a:r>
              <a:rPr lang="en-US" altLang="ja-JP" sz="2800" b="1" dirty="0"/>
              <a:t>packing arrangement </a:t>
            </a:r>
            <a:r>
              <a:rPr lang="en-US" altLang="ja-JP" sz="2800" b="1" dirty="0" err="1" smtClean="0"/>
              <a:t>SEI</a:t>
            </a:r>
            <a:r>
              <a:rPr lang="ja-JP" altLang="en-US" sz="2800" b="1" dirty="0" smtClean="0"/>
              <a:t> </a:t>
            </a:r>
            <a:r>
              <a:rPr lang="en-US" altLang="ja-JP" sz="2800" b="1" dirty="0" smtClean="0"/>
              <a:t>extension for </a:t>
            </a:r>
            <a:r>
              <a:rPr lang="en-US" altLang="ja-JP" sz="2800" b="1" dirty="0" err="1" smtClean="0"/>
              <a:t>HEVC</a:t>
            </a:r>
            <a:endParaRPr kumimoji="1" lang="ja-JP" altLang="en-US" sz="2800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JCTVC-I0057</a:t>
            </a: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ja-JP" sz="2000" dirty="0">
                <a:solidFill>
                  <a:schemeClr val="bg1"/>
                </a:solidFill>
              </a:rPr>
              <a:t>O. </a:t>
            </a:r>
            <a:r>
              <a:rPr lang="en-US" altLang="ja-JP" sz="2000" smtClean="0">
                <a:solidFill>
                  <a:schemeClr val="bg1"/>
                </a:solidFill>
              </a:rPr>
              <a:t>Nakagami and </a:t>
            </a:r>
            <a:r>
              <a:rPr lang="en-US" altLang="ja-JP" sz="2000" dirty="0">
                <a:solidFill>
                  <a:schemeClr val="bg1"/>
                </a:solidFill>
              </a:rPr>
              <a:t>T. </a:t>
            </a:r>
            <a:r>
              <a:rPr lang="en-US" altLang="ja-JP" sz="2000" dirty="0" smtClean="0">
                <a:solidFill>
                  <a:schemeClr val="bg1"/>
                </a:solidFill>
              </a:rPr>
              <a:t>Suzuki</a:t>
            </a:r>
            <a:endParaRPr lang="en-US" altLang="ja-JP" sz="2000" dirty="0">
              <a:solidFill>
                <a:schemeClr val="bg1"/>
              </a:solidFill>
            </a:endParaRPr>
          </a:p>
          <a:p>
            <a:r>
              <a:rPr lang="en-US" altLang="ja-JP" sz="2000" dirty="0"/>
              <a:t>Sony </a:t>
            </a:r>
            <a:r>
              <a:rPr lang="en-US" altLang="ja-JP" sz="2000" dirty="0" smtClean="0"/>
              <a:t>Corporation</a:t>
            </a:r>
            <a:endParaRPr kumimoji="1" lang="ja-JP" altLang="en-US" sz="2000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/>
              <a:t>Joint Collaborative Team on Video Coding (</a:t>
            </a:r>
            <a:r>
              <a:rPr lang="en-US" altLang="ja-JP" dirty="0" err="1"/>
              <a:t>JCT</a:t>
            </a:r>
            <a:r>
              <a:rPr lang="en-US" altLang="ja-JP" dirty="0"/>
              <a:t>-VC</a:t>
            </a:r>
            <a:r>
              <a:rPr lang="en-US" altLang="ja-JP" dirty="0" smtClean="0"/>
              <a:t>) of </a:t>
            </a:r>
            <a:r>
              <a:rPr lang="en-US" altLang="ja-JP" dirty="0" err="1"/>
              <a:t>ITU</a:t>
            </a:r>
            <a:r>
              <a:rPr lang="en-US" altLang="ja-JP" dirty="0"/>
              <a:t>-T </a:t>
            </a:r>
            <a:r>
              <a:rPr lang="en-US" altLang="ja-JP" dirty="0" err="1"/>
              <a:t>SG</a:t>
            </a:r>
            <a:r>
              <a:rPr lang="en-US" altLang="ja-JP" dirty="0"/>
              <a:t> 16 WP 3 and ISO/</a:t>
            </a:r>
            <a:r>
              <a:rPr lang="en-US" altLang="ja-JP" dirty="0" err="1"/>
              <a:t>IEC</a:t>
            </a:r>
            <a:r>
              <a:rPr lang="en-US" altLang="ja-JP" dirty="0"/>
              <a:t> </a:t>
            </a:r>
            <a:r>
              <a:rPr lang="en-US" altLang="ja-JP" dirty="0" err="1"/>
              <a:t>JTC</a:t>
            </a:r>
            <a:r>
              <a:rPr lang="en-US" altLang="ja-JP" dirty="0"/>
              <a:t> 1/SC 29/</a:t>
            </a:r>
            <a:r>
              <a:rPr lang="en-US" altLang="ja-JP" dirty="0" err="1"/>
              <a:t>WG</a:t>
            </a:r>
            <a:r>
              <a:rPr lang="en-US" altLang="ja-JP" dirty="0"/>
              <a:t> 11</a:t>
            </a:r>
          </a:p>
          <a:p>
            <a:r>
              <a:rPr lang="en-US" altLang="ja-JP" dirty="0"/>
              <a:t>9th Meeting: Geneva, CH, 27 April – 7 May </a:t>
            </a:r>
            <a:r>
              <a:rPr lang="en-US" altLang="ja-JP" dirty="0" smtClean="0"/>
              <a:t>2012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0" y="6534150"/>
            <a:ext cx="252413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4459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カギ線コネクタ 15"/>
          <p:cNvCxnSpPr>
            <a:stCxn id="12" idx="1"/>
            <a:endCxn id="13" idx="1"/>
          </p:cNvCxnSpPr>
          <p:nvPr/>
        </p:nvCxnSpPr>
        <p:spPr>
          <a:xfrm rot="10800000" flipV="1">
            <a:off x="7391948" y="2415546"/>
            <a:ext cx="10969" cy="1518047"/>
          </a:xfrm>
          <a:prstGeom prst="bentConnector3">
            <a:avLst>
              <a:gd name="adj1" fmla="val 8696727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6000" y="1224000"/>
            <a:ext cx="5043750" cy="4881526"/>
          </a:xfrm>
        </p:spPr>
        <p:txBody>
          <a:bodyPr>
            <a:normAutofit/>
          </a:bodyPr>
          <a:lstStyle/>
          <a:p>
            <a:r>
              <a:rPr lang="en-US" altLang="ja-JP" sz="2000" dirty="0" smtClean="0"/>
              <a:t>Frame </a:t>
            </a:r>
            <a:r>
              <a:rPr lang="en-US" altLang="ja-JP" sz="2000" dirty="0"/>
              <a:t>packing arrangement </a:t>
            </a:r>
            <a:r>
              <a:rPr lang="en-US" altLang="ja-JP" sz="2000" dirty="0" err="1" smtClean="0"/>
              <a:t>SEI</a:t>
            </a:r>
            <a:r>
              <a:rPr lang="en-US" altLang="ja-JP" sz="2000" dirty="0" smtClean="0"/>
              <a:t> (</a:t>
            </a:r>
            <a:r>
              <a:rPr lang="en-US" altLang="ja-JP" sz="2000" dirty="0" err="1" smtClean="0"/>
              <a:t>FPA_SEI</a:t>
            </a:r>
            <a:r>
              <a:rPr lang="en-US" altLang="ja-JP" sz="2000" dirty="0" smtClean="0"/>
              <a:t>) </a:t>
            </a:r>
            <a:r>
              <a:rPr kumimoji="1" lang="en-US" altLang="ja-JP" sz="2000" dirty="0" smtClean="0"/>
              <a:t>is used fo</a:t>
            </a:r>
            <a:r>
              <a:rPr lang="en-US" altLang="ja-JP" sz="2000" dirty="0" smtClean="0"/>
              <a:t>r spatially/temporally packing stereo 3D coding. </a:t>
            </a:r>
          </a:p>
          <a:p>
            <a:r>
              <a:rPr lang="en-US" altLang="ja-JP" sz="2000" dirty="0"/>
              <a:t>In the current draft, </a:t>
            </a:r>
            <a:r>
              <a:rPr lang="en-US" altLang="ja-JP" sz="2000" dirty="0" err="1" smtClean="0"/>
              <a:t>FPA_SEI</a:t>
            </a:r>
            <a:r>
              <a:rPr lang="en-US" altLang="ja-JP" sz="2000" dirty="0" smtClean="0"/>
              <a:t> </a:t>
            </a:r>
            <a:r>
              <a:rPr lang="en-US" altLang="ja-JP" sz="2000" dirty="0"/>
              <a:t>is defined as the same as </a:t>
            </a:r>
            <a:r>
              <a:rPr lang="en-US" altLang="ja-JP" sz="2000" dirty="0" err="1"/>
              <a:t>SEI</a:t>
            </a:r>
            <a:r>
              <a:rPr lang="en-US" altLang="ja-JP" sz="2000" dirty="0"/>
              <a:t> defined in </a:t>
            </a:r>
            <a:r>
              <a:rPr lang="en-US" altLang="ja-JP" sz="2000" dirty="0" err="1" smtClean="0"/>
              <a:t>AVC</a:t>
            </a:r>
            <a:endParaRPr lang="en-US" altLang="ja-JP" sz="2000" dirty="0" smtClean="0"/>
          </a:p>
          <a:p>
            <a:r>
              <a:rPr kumimoji="1" lang="en-US" altLang="ja-JP" sz="2000" dirty="0" smtClean="0"/>
              <a:t>This contribution proposes to modify </a:t>
            </a:r>
            <a:r>
              <a:rPr kumimoji="1" lang="en-US" altLang="ja-JP" sz="2000" dirty="0" err="1" smtClean="0"/>
              <a:t>FPA_SEI</a:t>
            </a:r>
            <a:r>
              <a:rPr kumimoji="1" lang="en-US" altLang="ja-JP" sz="2000" dirty="0" smtClean="0"/>
              <a:t> to support </a:t>
            </a:r>
            <a:r>
              <a:rPr kumimoji="1" lang="en-US" altLang="ja-JP" sz="2000" dirty="0" err="1" smtClean="0"/>
              <a:t>HEVC</a:t>
            </a:r>
            <a:r>
              <a:rPr kumimoji="1" lang="en-US" altLang="ja-JP" sz="2000" dirty="0" smtClean="0"/>
              <a:t> coding tools in order to enhance usability for the stereo 3D coding.</a:t>
            </a:r>
            <a:endParaRPr kumimoji="1" lang="ja-JP" altLang="en-US" sz="2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  <p:sp>
        <p:nvSpPr>
          <p:cNvPr id="5" name="正方形/長方形 4"/>
          <p:cNvSpPr/>
          <p:nvPr/>
        </p:nvSpPr>
        <p:spPr>
          <a:xfrm>
            <a:off x="6557963" y="1390420"/>
            <a:ext cx="639112" cy="528637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/>
              <a:t>Left</a:t>
            </a:r>
            <a:endParaRPr kumimoji="1" lang="ja-JP" altLang="en-US" sz="1800" dirty="0"/>
          </a:p>
        </p:txBody>
      </p:sp>
      <p:sp>
        <p:nvSpPr>
          <p:cNvPr id="6" name="正方形/長方形 5"/>
          <p:cNvSpPr/>
          <p:nvPr/>
        </p:nvSpPr>
        <p:spPr>
          <a:xfrm>
            <a:off x="7497619" y="1390420"/>
            <a:ext cx="639112" cy="528637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/>
              <a:t>Right</a:t>
            </a:r>
            <a:endParaRPr kumimoji="1" lang="ja-JP" altLang="en-US" sz="1600" dirty="0"/>
          </a:p>
        </p:txBody>
      </p:sp>
      <p:sp>
        <p:nvSpPr>
          <p:cNvPr id="7" name="正方形/長方形 6"/>
          <p:cNvSpPr/>
          <p:nvPr/>
        </p:nvSpPr>
        <p:spPr>
          <a:xfrm>
            <a:off x="7027791" y="2926327"/>
            <a:ext cx="639112" cy="528637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 smtClean="0"/>
              <a:t>Stereo</a:t>
            </a:r>
            <a:endParaRPr kumimoji="1" lang="ja-JP" altLang="en-US" sz="1400" dirty="0"/>
          </a:p>
        </p:txBody>
      </p:sp>
      <p:sp>
        <p:nvSpPr>
          <p:cNvPr id="8" name="下矢印 7"/>
          <p:cNvSpPr/>
          <p:nvPr/>
        </p:nvSpPr>
        <p:spPr>
          <a:xfrm>
            <a:off x="7208044" y="2090507"/>
            <a:ext cx="278606" cy="650081"/>
          </a:xfrm>
          <a:prstGeom prst="downArrow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6568932" y="4383651"/>
            <a:ext cx="639112" cy="528637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/>
              <a:t>Left</a:t>
            </a:r>
            <a:endParaRPr kumimoji="1" lang="ja-JP" altLang="en-US" sz="1800" dirty="0"/>
          </a:p>
        </p:txBody>
      </p:sp>
      <p:sp>
        <p:nvSpPr>
          <p:cNvPr id="10" name="正方形/長方形 9"/>
          <p:cNvSpPr/>
          <p:nvPr/>
        </p:nvSpPr>
        <p:spPr>
          <a:xfrm>
            <a:off x="7497619" y="4383649"/>
            <a:ext cx="639112" cy="528637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/>
              <a:t>Right</a:t>
            </a:r>
            <a:endParaRPr kumimoji="1" lang="ja-JP" altLang="en-US" sz="1600" dirty="0"/>
          </a:p>
        </p:txBody>
      </p:sp>
      <p:sp>
        <p:nvSpPr>
          <p:cNvPr id="11" name="下矢印 10"/>
          <p:cNvSpPr/>
          <p:nvPr/>
        </p:nvSpPr>
        <p:spPr>
          <a:xfrm>
            <a:off x="7208044" y="3608554"/>
            <a:ext cx="278606" cy="650081"/>
          </a:xfrm>
          <a:prstGeom prst="downArrow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402916" y="2261658"/>
            <a:ext cx="583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Pack</a:t>
            </a:r>
            <a:endParaRPr kumimoji="1" lang="ja-JP" altLang="en-US" sz="1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391947" y="3779705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Unpack</a:t>
            </a:r>
            <a:endParaRPr kumimoji="1" lang="ja-JP" altLang="en-US" sz="1400" dirty="0"/>
          </a:p>
        </p:txBody>
      </p:sp>
      <p:sp>
        <p:nvSpPr>
          <p:cNvPr id="14" name="角丸四角形 13"/>
          <p:cNvSpPr/>
          <p:nvPr/>
        </p:nvSpPr>
        <p:spPr>
          <a:xfrm>
            <a:off x="6015038" y="3019196"/>
            <a:ext cx="798187" cy="342900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 err="1" smtClean="0"/>
              <a:t>FPA_SEI</a:t>
            </a:r>
            <a:endParaRPr kumimoji="1" lang="ja-JP" altLang="en-US" sz="12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562506" y="2959812"/>
            <a:ext cx="848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 smtClean="0"/>
              <a:t>2D</a:t>
            </a:r>
          </a:p>
          <a:p>
            <a:pPr algn="ctr"/>
            <a:r>
              <a:rPr lang="en-US" altLang="ja-JP" sz="1200" dirty="0" smtClean="0"/>
              <a:t>(1view)</a:t>
            </a:r>
            <a:endParaRPr kumimoji="1" lang="ja-JP" altLang="en-US" sz="12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635742" y="933287"/>
            <a:ext cx="848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 smtClean="0"/>
              <a:t>3D</a:t>
            </a:r>
          </a:p>
          <a:p>
            <a:pPr algn="ctr"/>
            <a:r>
              <a:rPr lang="en-US" altLang="ja-JP" sz="1200" dirty="0" smtClean="0"/>
              <a:t>(2 views)</a:t>
            </a:r>
            <a:endParaRPr kumimoji="1" lang="ja-JP" altLang="en-US" sz="12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35742" y="4912288"/>
            <a:ext cx="848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 smtClean="0"/>
              <a:t>3D</a:t>
            </a:r>
          </a:p>
          <a:p>
            <a:pPr algn="ctr"/>
            <a:r>
              <a:rPr lang="en-US" altLang="ja-JP" sz="1200" dirty="0" smtClean="0"/>
              <a:t>(2 views)</a:t>
            </a:r>
            <a:endParaRPr kumimoji="1" lang="ja-JP" altLang="en-US" sz="1200" dirty="0"/>
          </a:p>
        </p:txBody>
      </p:sp>
      <p:sp>
        <p:nvSpPr>
          <p:cNvPr id="15" name="正方形/長方形 14"/>
          <p:cNvSpPr/>
          <p:nvPr/>
        </p:nvSpPr>
        <p:spPr>
          <a:xfrm>
            <a:off x="5940160" y="5525283"/>
            <a:ext cx="25378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600" u="sng" dirty="0"/>
              <a:t>stereo 3D </a:t>
            </a:r>
            <a:r>
              <a:rPr lang="en-US" altLang="ja-JP" sz="1600" u="sng" dirty="0" smtClean="0"/>
              <a:t>coding</a:t>
            </a:r>
          </a:p>
          <a:p>
            <a:pPr algn="ctr"/>
            <a:r>
              <a:rPr lang="en-US" altLang="ja-JP" sz="1600" u="sng" dirty="0" smtClean="0"/>
              <a:t>based on the current draft</a:t>
            </a:r>
            <a:endParaRPr lang="ja-JP" altLang="en-US" sz="1600" u="sng" dirty="0"/>
          </a:p>
        </p:txBody>
      </p:sp>
    </p:spTree>
    <p:extLst>
      <p:ext uri="{BB962C8B-B14F-4D97-AF65-F5344CB8AC3E}">
        <p14:creationId xmlns:p14="http://schemas.microsoft.com/office/powerpoint/2010/main" val="270949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ja-JP" dirty="0" err="1" smtClean="0"/>
              <a:t>HEVC</a:t>
            </a:r>
            <a:r>
              <a:rPr lang="en-US" altLang="ja-JP" dirty="0" smtClean="0"/>
              <a:t> coding tools for stereo 3D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1985925"/>
          </a:xfrm>
        </p:spPr>
        <p:txBody>
          <a:bodyPr>
            <a:normAutofit fontScale="62500" lnSpcReduction="20000"/>
          </a:bodyPr>
          <a:lstStyle/>
          <a:p>
            <a:r>
              <a:rPr lang="en-US" altLang="ja-JP" dirty="0"/>
              <a:t>Temporal_id and tile </a:t>
            </a:r>
            <a:r>
              <a:rPr lang="en-US" altLang="ja-JP" dirty="0" smtClean="0"/>
              <a:t>are </a:t>
            </a:r>
            <a:r>
              <a:rPr lang="en-US" altLang="ja-JP" dirty="0"/>
              <a:t>beneficial coding tools for </a:t>
            </a:r>
            <a:r>
              <a:rPr lang="en-US" altLang="ja-JP" dirty="0" smtClean="0"/>
              <a:t>frame </a:t>
            </a:r>
            <a:r>
              <a:rPr lang="en-US" altLang="ja-JP" dirty="0"/>
              <a:t>packing stereo 3D. </a:t>
            </a:r>
          </a:p>
          <a:p>
            <a:r>
              <a:rPr lang="en-US" altLang="ja-JP" dirty="0"/>
              <a:t>Two syntax extensions </a:t>
            </a:r>
            <a:r>
              <a:rPr lang="en-US" altLang="ja-JP" dirty="0" smtClean="0"/>
              <a:t>to </a:t>
            </a:r>
            <a:r>
              <a:rPr lang="en-US" altLang="ja-JP" dirty="0" err="1" smtClean="0"/>
              <a:t>FPA_SEI</a:t>
            </a:r>
            <a:r>
              <a:rPr lang="en-US" altLang="ja-JP" dirty="0" smtClean="0"/>
              <a:t> </a:t>
            </a:r>
            <a:r>
              <a:rPr lang="en-US" altLang="ja-JP" dirty="0"/>
              <a:t>are proposed. </a:t>
            </a:r>
          </a:p>
          <a:p>
            <a:pPr marL="0" indent="0">
              <a:buNone/>
            </a:pPr>
            <a:r>
              <a:rPr lang="en-US" altLang="ja-JP" dirty="0" smtClean="0"/>
              <a:t>	1. Frame </a:t>
            </a:r>
            <a:r>
              <a:rPr lang="en-US" altLang="ja-JP" dirty="0"/>
              <a:t>sequential </a:t>
            </a:r>
            <a:r>
              <a:rPr lang="en-US" altLang="ja-JP" dirty="0" smtClean="0"/>
              <a:t>coding </a:t>
            </a:r>
            <a:r>
              <a:rPr lang="en-US" altLang="ja-JP" dirty="0"/>
              <a:t>using </a:t>
            </a:r>
            <a:r>
              <a:rPr lang="en-US" altLang="ja-JP" dirty="0" err="1"/>
              <a:t>temporal_id</a:t>
            </a:r>
            <a:r>
              <a:rPr lang="en-US" altLang="ja-JP" dirty="0"/>
              <a:t>.</a:t>
            </a:r>
          </a:p>
          <a:p>
            <a:pPr marL="0" indent="0">
              <a:buNone/>
            </a:pPr>
            <a:r>
              <a:rPr lang="en-US" altLang="ja-JP" dirty="0" smtClean="0"/>
              <a:t>	2. Frame </a:t>
            </a:r>
            <a:r>
              <a:rPr lang="en-US" altLang="ja-JP" dirty="0"/>
              <a:t>packing </a:t>
            </a:r>
            <a:r>
              <a:rPr lang="en-US" altLang="ja-JP" dirty="0" smtClean="0"/>
              <a:t>coding </a:t>
            </a:r>
            <a:r>
              <a:rPr lang="en-US" altLang="ja-JP" dirty="0"/>
              <a:t>using Tile.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AF473C8D-5E6E-4CFA-B8E7-1AF6D2B864DF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5" name="正方形/長方形 4"/>
          <p:cNvSpPr/>
          <p:nvPr/>
        </p:nvSpPr>
        <p:spPr>
          <a:xfrm>
            <a:off x="5911206" y="3557528"/>
            <a:ext cx="995550" cy="1490704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/>
              <a:t>Left</a:t>
            </a:r>
          </a:p>
          <a:p>
            <a:pPr algn="ctr"/>
            <a:endParaRPr lang="en-US" altLang="ja-JP" sz="1400" dirty="0"/>
          </a:p>
          <a:p>
            <a:pPr algn="ctr"/>
            <a:r>
              <a:rPr kumimoji="1" lang="en-US" altLang="ja-JP" sz="1400" dirty="0" err="1" smtClean="0"/>
              <a:t>tile_ID</a:t>
            </a:r>
            <a:r>
              <a:rPr kumimoji="1" lang="en-US" altLang="ja-JP" sz="1400" dirty="0" smtClean="0"/>
              <a:t> 1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6906756" y="3551352"/>
            <a:ext cx="995550" cy="1490704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Right</a:t>
            </a:r>
          </a:p>
          <a:p>
            <a:pPr algn="ctr"/>
            <a:endParaRPr lang="en-US" altLang="ja-JP" sz="1400" dirty="0"/>
          </a:p>
          <a:p>
            <a:pPr algn="ctr"/>
            <a:r>
              <a:rPr lang="en-US" altLang="ja-JP" sz="1400" dirty="0" err="1" smtClean="0"/>
              <a:t>tile_ID</a:t>
            </a:r>
            <a:r>
              <a:rPr lang="en-US" altLang="ja-JP" sz="1400" dirty="0"/>
              <a:t> </a:t>
            </a:r>
            <a:r>
              <a:rPr lang="en-US" altLang="ja-JP" sz="1400" dirty="0" smtClean="0"/>
              <a:t>2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613192" y="5993594"/>
            <a:ext cx="3009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u="sng" dirty="0" smtClean="0"/>
              <a:t>side-by-side coding using tile</a:t>
            </a:r>
            <a:endParaRPr kumimoji="1" lang="ja-JP" altLang="en-US" sz="1600" u="sng" dirty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1010345" y="3239672"/>
            <a:ext cx="365361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正方形/長方形 30"/>
          <p:cNvSpPr/>
          <p:nvPr/>
        </p:nvSpPr>
        <p:spPr>
          <a:xfrm>
            <a:off x="1074634" y="3298914"/>
            <a:ext cx="532021" cy="402484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 smtClean="0"/>
              <a:t>Left</a:t>
            </a:r>
          </a:p>
          <a:p>
            <a:pPr algn="ctr"/>
            <a:r>
              <a:rPr lang="en-US" altLang="ja-JP" sz="1000" dirty="0" smtClean="0"/>
              <a:t>POC0</a:t>
            </a:r>
            <a:endParaRPr kumimoji="1" lang="en-US" altLang="ja-JP" sz="1000" dirty="0" smtClean="0"/>
          </a:p>
        </p:txBody>
      </p:sp>
      <p:sp>
        <p:nvSpPr>
          <p:cNvPr id="32" name="正方形/長方形 31"/>
          <p:cNvSpPr/>
          <p:nvPr/>
        </p:nvSpPr>
        <p:spPr>
          <a:xfrm>
            <a:off x="1587205" y="4434493"/>
            <a:ext cx="532021" cy="402484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000" dirty="0" smtClean="0"/>
              <a:t>Right</a:t>
            </a:r>
          </a:p>
          <a:p>
            <a:pPr algn="ctr"/>
            <a:r>
              <a:rPr lang="en-US" altLang="ja-JP" sz="1000" dirty="0" smtClean="0"/>
              <a:t>POC1</a:t>
            </a:r>
            <a:endParaRPr lang="en-US" altLang="ja-JP" sz="1000" dirty="0"/>
          </a:p>
        </p:txBody>
      </p:sp>
      <p:sp>
        <p:nvSpPr>
          <p:cNvPr id="33" name="正方形/長方形 32"/>
          <p:cNvSpPr/>
          <p:nvPr/>
        </p:nvSpPr>
        <p:spPr>
          <a:xfrm>
            <a:off x="2208496" y="3880723"/>
            <a:ext cx="532021" cy="402484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 smtClean="0"/>
              <a:t>Left</a:t>
            </a:r>
          </a:p>
          <a:p>
            <a:pPr algn="ctr"/>
            <a:r>
              <a:rPr lang="en-US" altLang="ja-JP" sz="1000" dirty="0" smtClean="0"/>
              <a:t>POC2</a:t>
            </a:r>
            <a:endParaRPr lang="en-US" altLang="ja-JP" sz="1000" dirty="0"/>
          </a:p>
        </p:txBody>
      </p:sp>
      <p:sp>
        <p:nvSpPr>
          <p:cNvPr id="44" name="正方形/長方形 43"/>
          <p:cNvSpPr/>
          <p:nvPr/>
        </p:nvSpPr>
        <p:spPr>
          <a:xfrm>
            <a:off x="3820294" y="4625489"/>
            <a:ext cx="532021" cy="402484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000" dirty="0" smtClean="0"/>
              <a:t>Right</a:t>
            </a:r>
          </a:p>
          <a:p>
            <a:pPr algn="ctr"/>
            <a:r>
              <a:rPr lang="en-US" altLang="ja-JP" sz="1000" dirty="0" smtClean="0"/>
              <a:t>POC5</a:t>
            </a:r>
            <a:endParaRPr lang="en-US" altLang="ja-JP" sz="1000" dirty="0"/>
          </a:p>
        </p:txBody>
      </p:sp>
      <p:sp>
        <p:nvSpPr>
          <p:cNvPr id="45" name="正方形/長方形 44"/>
          <p:cNvSpPr/>
          <p:nvPr/>
        </p:nvSpPr>
        <p:spPr>
          <a:xfrm>
            <a:off x="2746014" y="5002434"/>
            <a:ext cx="532021" cy="402484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000" dirty="0" smtClean="0"/>
              <a:t>Right</a:t>
            </a:r>
          </a:p>
          <a:p>
            <a:pPr algn="ctr"/>
            <a:r>
              <a:rPr lang="en-US" altLang="ja-JP" sz="1000" dirty="0" smtClean="0"/>
              <a:t>POC3</a:t>
            </a:r>
            <a:endParaRPr lang="en-US" altLang="ja-JP" sz="1000" dirty="0"/>
          </a:p>
        </p:txBody>
      </p:sp>
      <p:sp>
        <p:nvSpPr>
          <p:cNvPr id="47" name="正方形/長方形 46"/>
          <p:cNvSpPr/>
          <p:nvPr/>
        </p:nvSpPr>
        <p:spPr>
          <a:xfrm>
            <a:off x="3231295" y="3471470"/>
            <a:ext cx="532021" cy="402484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 smtClean="0"/>
              <a:t>Left</a:t>
            </a:r>
          </a:p>
          <a:p>
            <a:pPr algn="ctr"/>
            <a:r>
              <a:rPr lang="en-US" altLang="ja-JP" sz="1000" dirty="0" smtClean="0"/>
              <a:t>POC4</a:t>
            </a:r>
            <a:endParaRPr lang="en-US" altLang="ja-JP" sz="1000" dirty="0"/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10345" y="3239672"/>
            <a:ext cx="0" cy="24268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414446" y="5590665"/>
            <a:ext cx="1320376" cy="292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err="1" smtClean="0"/>
              <a:t>temporal_id</a:t>
            </a:r>
            <a:endParaRPr kumimoji="1" lang="ja-JP" altLang="en-US" sz="1600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630572" y="3070395"/>
            <a:ext cx="7756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err="1" smtClean="0"/>
              <a:t>POC</a:t>
            </a:r>
            <a:endParaRPr kumimoji="1" lang="ja-JP" altLang="en-US" sz="1600" dirty="0"/>
          </a:p>
        </p:txBody>
      </p:sp>
      <p:cxnSp>
        <p:nvCxnSpPr>
          <p:cNvPr id="20" name="直線コネクタ 19"/>
          <p:cNvCxnSpPr/>
          <p:nvPr/>
        </p:nvCxnSpPr>
        <p:spPr>
          <a:xfrm>
            <a:off x="1033506" y="4353321"/>
            <a:ext cx="3441339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58738" y="4076041"/>
            <a:ext cx="888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err="1" smtClean="0"/>
              <a:t>temporal_id_left</a:t>
            </a:r>
            <a:endParaRPr kumimoji="1" lang="ja-JP" altLang="en-US" sz="1200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014087" y="5993594"/>
            <a:ext cx="40710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u="sng" dirty="0" smtClean="0"/>
              <a:t>frame sequential coding using </a:t>
            </a:r>
            <a:r>
              <a:rPr lang="en-US" altLang="ja-JP" sz="1600" u="sng" dirty="0" err="1" smtClean="0"/>
              <a:t>temporal_id</a:t>
            </a:r>
            <a:endParaRPr kumimoji="1" lang="ja-JP" altLang="en-US" sz="1600" u="sng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8738" y="5112885"/>
            <a:ext cx="888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err="1" smtClean="0"/>
              <a:t>temporal_id_right</a:t>
            </a:r>
            <a:endParaRPr kumimoji="1" lang="ja-JP" altLang="en-US" sz="1200" dirty="0"/>
          </a:p>
        </p:txBody>
      </p:sp>
      <p:cxnSp>
        <p:nvCxnSpPr>
          <p:cNvPr id="23" name="直線コネクタ 22"/>
          <p:cNvCxnSpPr/>
          <p:nvPr/>
        </p:nvCxnSpPr>
        <p:spPr>
          <a:xfrm>
            <a:off x="1087186" y="5472998"/>
            <a:ext cx="3441339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687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/>
              <a:t>Frame sequential </a:t>
            </a:r>
            <a:r>
              <a:rPr lang="en-US" altLang="ja-JP" sz="2800" dirty="0" smtClean="0"/>
              <a:t>coding </a:t>
            </a:r>
            <a:r>
              <a:rPr lang="en-US" altLang="ja-JP" sz="2800" dirty="0"/>
              <a:t>using </a:t>
            </a:r>
            <a:r>
              <a:rPr lang="en-US" altLang="ja-JP" sz="2800" dirty="0" smtClean="0"/>
              <a:t>temporal_id</a:t>
            </a:r>
            <a:endParaRPr kumimoji="1" lang="ja-JP" altLang="en-US" sz="28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6001" y="1224000"/>
            <a:ext cx="4535278" cy="5040000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Motivation</a:t>
            </a:r>
          </a:p>
          <a:p>
            <a:pPr lvl="1"/>
            <a:r>
              <a:rPr lang="en-US" altLang="ja-JP" dirty="0" smtClean="0"/>
              <a:t>Decoders can identify that a decoded frame is base view or not by temporal_id in </a:t>
            </a:r>
            <a:r>
              <a:rPr lang="en-US" altLang="ja-JP" dirty="0" err="1" smtClean="0"/>
              <a:t>NAL</a:t>
            </a:r>
            <a:r>
              <a:rPr lang="en-US" altLang="ja-JP" dirty="0" smtClean="0"/>
              <a:t>.</a:t>
            </a:r>
          </a:p>
          <a:p>
            <a:pPr lvl="1"/>
            <a:r>
              <a:rPr lang="en-US" altLang="ja-JP" dirty="0" smtClean="0"/>
              <a:t>Decoders can decode base view only by dropping AU which temporal_id is more than frame0_max_temporal_id_minus1.</a:t>
            </a:r>
          </a:p>
          <a:p>
            <a:r>
              <a:rPr lang="en-US" altLang="ja-JP" dirty="0" smtClean="0"/>
              <a:t>Proposed extension</a:t>
            </a:r>
            <a:endParaRPr lang="en-US" altLang="ja-JP" dirty="0"/>
          </a:p>
          <a:p>
            <a:pPr lvl="1"/>
            <a:r>
              <a:rPr lang="en-US" altLang="ja-JP" dirty="0"/>
              <a:t>maximum temporal id for each view</a:t>
            </a:r>
          </a:p>
          <a:p>
            <a:pPr lvl="2"/>
            <a:r>
              <a:rPr lang="en-US" altLang="ja-JP" sz="1800" dirty="0"/>
              <a:t>frame0_max_temporal_id_minus1</a:t>
            </a:r>
          </a:p>
          <a:p>
            <a:pPr lvl="3"/>
            <a:r>
              <a:rPr lang="en-US" altLang="ja-JP" sz="1400" dirty="0"/>
              <a:t>Base view</a:t>
            </a:r>
          </a:p>
          <a:p>
            <a:pPr lvl="2"/>
            <a:r>
              <a:rPr lang="en-US" altLang="ja-JP" sz="1800" dirty="0"/>
              <a:t>frame1_max_temporal_id_minus1</a:t>
            </a:r>
          </a:p>
          <a:p>
            <a:pPr lvl="3"/>
            <a:r>
              <a:rPr lang="en-US" altLang="ja-JP" sz="1400" dirty="0"/>
              <a:t>Both (</a:t>
            </a:r>
            <a:r>
              <a:rPr lang="en-US" altLang="ja-JP" sz="1400" dirty="0" err="1"/>
              <a:t>base+additional</a:t>
            </a:r>
            <a:r>
              <a:rPr lang="en-US" altLang="ja-JP" sz="1400" dirty="0"/>
              <a:t>) view</a:t>
            </a:r>
          </a:p>
          <a:p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grpSp>
        <p:nvGrpSpPr>
          <p:cNvPr id="21" name="グループ化 20"/>
          <p:cNvGrpSpPr/>
          <p:nvPr/>
        </p:nvGrpSpPr>
        <p:grpSpPr>
          <a:xfrm>
            <a:off x="5033150" y="1941630"/>
            <a:ext cx="3911617" cy="2458612"/>
            <a:chOff x="3331928" y="1463081"/>
            <a:chExt cx="4987826" cy="3135053"/>
          </a:xfrm>
        </p:grpSpPr>
        <p:cxnSp>
          <p:nvCxnSpPr>
            <p:cNvPr id="22" name="直線矢印コネクタ 21"/>
            <p:cNvCxnSpPr/>
            <p:nvPr/>
          </p:nvCxnSpPr>
          <p:spPr>
            <a:xfrm>
              <a:off x="4666139" y="1965945"/>
              <a:ext cx="365361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正方形/長方形 22"/>
            <p:cNvSpPr/>
            <p:nvPr/>
          </p:nvSpPr>
          <p:spPr>
            <a:xfrm>
              <a:off x="4730428" y="2025187"/>
              <a:ext cx="532021" cy="402484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700" dirty="0" smtClean="0"/>
                <a:t>Left</a:t>
              </a:r>
            </a:p>
            <a:p>
              <a:pPr algn="ctr"/>
              <a:r>
                <a:rPr lang="en-US" altLang="ja-JP" sz="700" dirty="0" smtClean="0"/>
                <a:t>POC0</a:t>
              </a:r>
              <a:endParaRPr kumimoji="1" lang="en-US" altLang="ja-JP" sz="700" dirty="0" smtClean="0"/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5242999" y="3160766"/>
              <a:ext cx="532021" cy="402484"/>
            </a:xfrm>
            <a:prstGeom prst="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700" dirty="0" smtClean="0"/>
                <a:t>Right</a:t>
              </a:r>
            </a:p>
            <a:p>
              <a:pPr algn="ctr"/>
              <a:r>
                <a:rPr lang="en-US" altLang="ja-JP" sz="700" dirty="0" smtClean="0"/>
                <a:t>POC1</a:t>
              </a:r>
              <a:endParaRPr lang="en-US" altLang="ja-JP" sz="700" dirty="0"/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5864290" y="2606996"/>
              <a:ext cx="532021" cy="402484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700" dirty="0" smtClean="0"/>
                <a:t>Left</a:t>
              </a:r>
            </a:p>
            <a:p>
              <a:pPr algn="ctr"/>
              <a:r>
                <a:rPr lang="en-US" altLang="ja-JP" sz="700" dirty="0" smtClean="0"/>
                <a:t>POC2</a:t>
              </a:r>
              <a:endParaRPr lang="en-US" altLang="ja-JP" sz="700" dirty="0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7476088" y="3351762"/>
              <a:ext cx="532021" cy="402484"/>
            </a:xfrm>
            <a:prstGeom prst="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700" dirty="0" smtClean="0"/>
                <a:t>Right</a:t>
              </a:r>
            </a:p>
            <a:p>
              <a:pPr algn="ctr"/>
              <a:r>
                <a:rPr lang="en-US" altLang="ja-JP" sz="700" dirty="0" smtClean="0"/>
                <a:t>POC5</a:t>
              </a:r>
              <a:endParaRPr lang="en-US" altLang="ja-JP" sz="700" dirty="0"/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6401808" y="3728707"/>
              <a:ext cx="532021" cy="402484"/>
            </a:xfrm>
            <a:prstGeom prst="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ja-JP" sz="700" dirty="0" smtClean="0"/>
                <a:t>Right</a:t>
              </a:r>
            </a:p>
            <a:p>
              <a:pPr algn="ctr"/>
              <a:r>
                <a:rPr lang="en-US" altLang="ja-JP" sz="700" dirty="0" smtClean="0"/>
                <a:t>POC3</a:t>
              </a:r>
              <a:endParaRPr lang="en-US" altLang="ja-JP" sz="700" dirty="0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6887089" y="2197743"/>
              <a:ext cx="532021" cy="402484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700" dirty="0" smtClean="0"/>
                <a:t>Left</a:t>
              </a:r>
            </a:p>
            <a:p>
              <a:pPr algn="ctr"/>
              <a:r>
                <a:rPr lang="en-US" altLang="ja-JP" sz="700" dirty="0" smtClean="0"/>
                <a:t>POC4</a:t>
              </a:r>
              <a:endParaRPr lang="en-US" altLang="ja-JP" sz="700" dirty="0"/>
            </a:p>
          </p:txBody>
        </p:sp>
        <p:cxnSp>
          <p:nvCxnSpPr>
            <p:cNvPr id="29" name="直線矢印コネクタ 28"/>
            <p:cNvCxnSpPr/>
            <p:nvPr/>
          </p:nvCxnSpPr>
          <p:spPr>
            <a:xfrm>
              <a:off x="4666139" y="1965945"/>
              <a:ext cx="0" cy="223332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テキスト ボックス 29"/>
            <p:cNvSpPr txBox="1"/>
            <p:nvPr/>
          </p:nvSpPr>
          <p:spPr>
            <a:xfrm>
              <a:off x="4008647" y="4264547"/>
              <a:ext cx="1320376" cy="333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 err="1" smtClean="0"/>
                <a:t>temporal_id</a:t>
              </a:r>
              <a:endParaRPr kumimoji="1" lang="ja-JP" altLang="en-US" sz="1100" dirty="0"/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7510675" y="1463081"/>
              <a:ext cx="775690" cy="333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 err="1" smtClean="0"/>
                <a:t>POC</a:t>
              </a:r>
              <a:endParaRPr kumimoji="1" lang="ja-JP" altLang="en-US" sz="1100" dirty="0"/>
            </a:p>
          </p:txBody>
        </p:sp>
        <p:cxnSp>
          <p:nvCxnSpPr>
            <p:cNvPr id="32" name="直線コネクタ 31"/>
            <p:cNvCxnSpPr/>
            <p:nvPr/>
          </p:nvCxnSpPr>
          <p:spPr>
            <a:xfrm>
              <a:off x="4689300" y="3079594"/>
              <a:ext cx="3441339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3" name="テキスト ボックス 32"/>
            <p:cNvSpPr txBox="1"/>
            <p:nvPr/>
          </p:nvSpPr>
          <p:spPr>
            <a:xfrm>
              <a:off x="3396218" y="2792839"/>
              <a:ext cx="1334211" cy="7358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50" dirty="0"/>
                <a:t>frame0_max_temporal_id_minus1</a:t>
              </a:r>
              <a:endParaRPr kumimoji="1" lang="ja-JP" altLang="en-US" sz="1050" dirty="0"/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3331928" y="3747901"/>
              <a:ext cx="1334211" cy="7358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50" dirty="0" smtClean="0"/>
                <a:t>frame1_max_temporal_id_minus1</a:t>
              </a:r>
              <a:endParaRPr kumimoji="1" lang="ja-JP" altLang="en-US" sz="1050" dirty="0"/>
            </a:p>
          </p:txBody>
        </p:sp>
        <p:cxnSp>
          <p:nvCxnSpPr>
            <p:cNvPr id="37" name="直線コネクタ 36"/>
            <p:cNvCxnSpPr/>
            <p:nvPr/>
          </p:nvCxnSpPr>
          <p:spPr>
            <a:xfrm>
              <a:off x="4668834" y="4199272"/>
              <a:ext cx="3441339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4" name="テキスト ボックス 33"/>
          <p:cNvSpPr txBox="1"/>
          <p:nvPr/>
        </p:nvSpPr>
        <p:spPr>
          <a:xfrm>
            <a:off x="5647332" y="4496798"/>
            <a:ext cx="3160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u="sng" dirty="0" smtClean="0"/>
              <a:t>frame sequential coding using </a:t>
            </a:r>
            <a:r>
              <a:rPr lang="en-US" altLang="ja-JP" sz="1200" u="sng" dirty="0" err="1" smtClean="0"/>
              <a:t>temporal_id</a:t>
            </a:r>
            <a:endParaRPr kumimoji="1" lang="ja-JP" altLang="en-US" sz="1200" u="sng" dirty="0"/>
          </a:p>
        </p:txBody>
      </p:sp>
    </p:spTree>
    <p:extLst>
      <p:ext uri="{BB962C8B-B14F-4D97-AF65-F5344CB8AC3E}">
        <p14:creationId xmlns:p14="http://schemas.microsoft.com/office/powerpoint/2010/main" val="384506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Frame packing </a:t>
            </a:r>
            <a:r>
              <a:rPr lang="en-US" altLang="ja-JP" dirty="0" smtClean="0"/>
              <a:t>coding </a:t>
            </a:r>
            <a:r>
              <a:rPr lang="en-US" altLang="ja-JP" dirty="0"/>
              <a:t>using </a:t>
            </a:r>
            <a:r>
              <a:rPr lang="en-US" altLang="ja-JP" dirty="0" smtClean="0"/>
              <a:t>Tile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5999" y="1223999"/>
            <a:ext cx="5110426" cy="5119651"/>
          </a:xfrm>
        </p:spPr>
        <p:txBody>
          <a:bodyPr wrap="square">
            <a:normAutofit fontScale="62500" lnSpcReduction="20000"/>
          </a:bodyPr>
          <a:lstStyle/>
          <a:p>
            <a:r>
              <a:rPr lang="en-US" altLang="ja-JP" dirty="0" smtClean="0"/>
              <a:t>Motivation </a:t>
            </a:r>
          </a:p>
          <a:p>
            <a:pPr lvl="1"/>
            <a:r>
              <a:rPr lang="en-US" altLang="ja-JP" dirty="0" smtClean="0"/>
              <a:t>In </a:t>
            </a:r>
            <a:r>
              <a:rPr lang="en-US" altLang="ja-JP" dirty="0" err="1" smtClean="0"/>
              <a:t>AVC</a:t>
            </a:r>
            <a:r>
              <a:rPr lang="en-US" altLang="ja-JP" dirty="0" smtClean="0"/>
              <a:t>, view information is send as (x, y) position. In </a:t>
            </a:r>
            <a:r>
              <a:rPr lang="en-US" altLang="ja-JP" dirty="0" smtClean="0"/>
              <a:t>proposal, 1-bit </a:t>
            </a:r>
            <a:r>
              <a:rPr lang="en-US" altLang="ja-JP" dirty="0" smtClean="0"/>
              <a:t>for each tile and no pixel position.</a:t>
            </a:r>
          </a:p>
          <a:p>
            <a:pPr lvl="1"/>
            <a:r>
              <a:rPr lang="en-US" altLang="ja-JP" dirty="0" smtClean="0"/>
              <a:t>Combining with JCTVC-I0056, which propose a </a:t>
            </a:r>
            <a:r>
              <a:rPr lang="en-US" altLang="ja-JP" dirty="0" err="1" smtClean="0"/>
              <a:t>bitstream</a:t>
            </a:r>
            <a:r>
              <a:rPr lang="en-US" altLang="ja-JP" dirty="0" smtClean="0"/>
              <a:t> restriction flag to enable tile split, decoders can decode base-view only if necessary.</a:t>
            </a:r>
          </a:p>
          <a:p>
            <a:r>
              <a:rPr lang="en-US" altLang="ja-JP" dirty="0" smtClean="0"/>
              <a:t>Proposed extension</a:t>
            </a:r>
            <a:endParaRPr lang="en-US" altLang="ja-JP" dirty="0"/>
          </a:p>
          <a:p>
            <a:pPr lvl="1"/>
            <a:r>
              <a:rPr lang="en-US" altLang="ja-JP" dirty="0"/>
              <a:t>Add </a:t>
            </a:r>
            <a:r>
              <a:rPr lang="en-US" altLang="ja-JP" dirty="0" smtClean="0"/>
              <a:t>the following syntax </a:t>
            </a:r>
            <a:r>
              <a:rPr lang="en-US" altLang="ja-JP" dirty="0"/>
              <a:t>to link tile and </a:t>
            </a:r>
            <a:r>
              <a:rPr lang="en-US" altLang="ja-JP" dirty="0" smtClean="0"/>
              <a:t>view</a:t>
            </a:r>
            <a:endParaRPr lang="en-US" altLang="ja-JP" dirty="0"/>
          </a:p>
          <a:p>
            <a:pPr marL="457200" lvl="1" indent="0">
              <a:buNone/>
            </a:pPr>
            <a:endParaRPr lang="en-US" altLang="ja-JP" dirty="0" smtClean="0"/>
          </a:p>
          <a:p>
            <a:pPr marL="457200" lvl="1" indent="0">
              <a:buNone/>
            </a:pPr>
            <a:r>
              <a:rPr lang="en-US" altLang="ja-JP" dirty="0" smtClean="0"/>
              <a:t> </a:t>
            </a:r>
          </a:p>
          <a:p>
            <a:pPr lvl="1"/>
            <a:endParaRPr lang="en-US" altLang="ja-JP" dirty="0" smtClean="0"/>
          </a:p>
          <a:p>
            <a:pPr lvl="1"/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824428"/>
              </p:ext>
            </p:extLst>
          </p:nvPr>
        </p:nvGraphicFramePr>
        <p:xfrm>
          <a:off x="449580" y="4962894"/>
          <a:ext cx="5236845" cy="8802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36845"/>
              </a:tblGrid>
              <a:tr h="0">
                <a:tc>
                  <a:txBody>
                    <a:bodyPr/>
                    <a:lstStyle/>
                    <a:p>
                      <a:pPr indent="421005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6525" algn="l"/>
                          <a:tab pos="228600" algn="l"/>
                          <a:tab pos="273685" algn="l"/>
                          <a:tab pos="410210" algn="l"/>
                          <a:tab pos="457200" algn="l"/>
                          <a:tab pos="547370" algn="l"/>
                          <a:tab pos="685800" algn="l"/>
                          <a:tab pos="824230" algn="l"/>
                          <a:tab pos="914400" algn="l"/>
                          <a:tab pos="961390" algn="l"/>
                          <a:tab pos="1097915" algn="l"/>
                          <a:tab pos="1235075" algn="l"/>
                          <a:tab pos="1371600" algn="l"/>
                        </a:tabLst>
                      </a:pPr>
                      <a:r>
                        <a:rPr lang="en-US" sz="1100" b="1" dirty="0" err="1" smtClean="0">
                          <a:effectLst/>
                          <a:highlight>
                            <a:srgbClr val="FFFF00"/>
                          </a:highlight>
                        </a:rPr>
                        <a:t>tile_coding_flag</a:t>
                      </a:r>
                      <a:r>
                        <a:rPr lang="en-US" sz="1100" baseline="0" dirty="0" smtClean="0">
                          <a:effectLst/>
                          <a:highlight>
                            <a:srgbClr val="FFFF00"/>
                          </a:highlight>
                        </a:rPr>
                        <a:t>                                                                       </a:t>
                      </a:r>
                      <a:r>
                        <a:rPr lang="en-US" sz="1100" baseline="0" dirty="0" smtClean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 u(1)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139700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6525" algn="l"/>
                          <a:tab pos="228600" algn="l"/>
                          <a:tab pos="273685" algn="l"/>
                          <a:tab pos="410210" algn="l"/>
                          <a:tab pos="457200" algn="l"/>
                          <a:tab pos="547370" algn="l"/>
                          <a:tab pos="685800" algn="l"/>
                          <a:tab pos="824230" algn="l"/>
                          <a:tab pos="914400" algn="l"/>
                          <a:tab pos="961390" algn="l"/>
                          <a:tab pos="1097915" algn="l"/>
                          <a:tab pos="1235075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			</a:t>
                      </a: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if( </a:t>
                      </a:r>
                      <a:r>
                        <a:rPr lang="en-US" sz="1100" dirty="0" err="1">
                          <a:effectLst/>
                          <a:highlight>
                            <a:srgbClr val="FFFF00"/>
                          </a:highlight>
                        </a:rPr>
                        <a:t>tile_coding_flag</a:t>
                      </a: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 )</a:t>
                      </a:r>
                      <a:endParaRPr lang="ja-JP" sz="1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6525" algn="l"/>
                          <a:tab pos="228600" algn="l"/>
                          <a:tab pos="273685" algn="l"/>
                          <a:tab pos="410210" algn="l"/>
                          <a:tab pos="457200" algn="l"/>
                          <a:tab pos="547370" algn="l"/>
                          <a:tab pos="685800" algn="l"/>
                          <a:tab pos="824230" algn="l"/>
                          <a:tab pos="914400" algn="l"/>
                          <a:tab pos="961390" algn="l"/>
                          <a:tab pos="1097915" algn="l"/>
                          <a:tab pos="1235075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					</a:t>
                      </a: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for( j = 0, </a:t>
                      </a:r>
                      <a:r>
                        <a:rPr lang="en-US" sz="1100" dirty="0" err="1">
                          <a:effectLst/>
                          <a:highlight>
                            <a:srgbClr val="FFFF00"/>
                          </a:highlight>
                        </a:rPr>
                        <a:t>tileId</a:t>
                      </a: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 = 0; j &lt;= num_tile_columns_minus1; j++ )</a:t>
                      </a:r>
                      <a:endParaRPr lang="ja-JP" sz="1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558800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6525" algn="l"/>
                          <a:tab pos="228600" algn="l"/>
                          <a:tab pos="273685" algn="l"/>
                          <a:tab pos="410210" algn="l"/>
                          <a:tab pos="457200" algn="l"/>
                          <a:tab pos="547370" algn="l"/>
                          <a:tab pos="685800" algn="l"/>
                          <a:tab pos="824230" algn="l"/>
                          <a:tab pos="914400" algn="l"/>
                          <a:tab pos="961390" algn="l"/>
                          <a:tab pos="1097915" algn="l"/>
                          <a:tab pos="1235075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	</a:t>
                      </a: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for( </a:t>
                      </a:r>
                      <a:r>
                        <a:rPr lang="en-US" sz="11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 = 0; </a:t>
                      </a:r>
                      <a:r>
                        <a:rPr lang="en-US" sz="11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 &lt;= num_tile_rows_minus1; </a:t>
                      </a:r>
                      <a:r>
                        <a:rPr lang="en-US" sz="11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++, </a:t>
                      </a:r>
                      <a:r>
                        <a:rPr lang="en-US" sz="1100" dirty="0" err="1">
                          <a:effectLst/>
                          <a:highlight>
                            <a:srgbClr val="FFFF00"/>
                          </a:highlight>
                        </a:rPr>
                        <a:t>tileId</a:t>
                      </a: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++ )</a:t>
                      </a:r>
                      <a:endParaRPr lang="ja-JP" sz="1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</a:tr>
              <a:tr h="209709">
                <a:tc>
                  <a:txBody>
                    <a:bodyPr/>
                    <a:lstStyle/>
                    <a:p>
                      <a:pPr indent="701040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6525" algn="l"/>
                          <a:tab pos="228600" algn="l"/>
                          <a:tab pos="273685" algn="l"/>
                          <a:tab pos="410210" algn="l"/>
                          <a:tab pos="457200" algn="l"/>
                          <a:tab pos="547370" algn="l"/>
                          <a:tab pos="683895" algn="l"/>
                          <a:tab pos="824230" algn="l"/>
                          <a:tab pos="914400" algn="l"/>
                          <a:tab pos="961390" algn="l"/>
                          <a:tab pos="1097915" algn="l"/>
                          <a:tab pos="1235075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			</a:t>
                      </a:r>
                      <a:r>
                        <a:rPr lang="en-US" sz="1100" dirty="0" smtClean="0">
                          <a:effectLst/>
                        </a:rPr>
                        <a:t>        </a:t>
                      </a:r>
                      <a:r>
                        <a:rPr lang="en-US" sz="1100" b="1" dirty="0" err="1" smtClean="0">
                          <a:effectLst/>
                          <a:highlight>
                            <a:srgbClr val="FFFF00"/>
                          </a:highlight>
                        </a:rPr>
                        <a:t>frame_id</a:t>
                      </a:r>
                      <a:r>
                        <a:rPr lang="en-US" sz="1100" dirty="0" smtClean="0">
                          <a:effectLst/>
                          <a:highlight>
                            <a:srgbClr val="FFFF00"/>
                          </a:highlight>
                        </a:rPr>
                        <a:t>    //</a:t>
                      </a:r>
                      <a:r>
                        <a:rPr lang="en-US" sz="1100" baseline="0" dirty="0" smtClean="0">
                          <a:effectLst/>
                          <a:highlight>
                            <a:srgbClr val="FFFF00"/>
                          </a:highlight>
                        </a:rPr>
                        <a:t> base-view or not for each tile            </a:t>
                      </a:r>
                      <a:r>
                        <a:rPr lang="en-US" altLang="ja-JP" sz="1100" baseline="0" dirty="0" smtClean="0">
                          <a:effectLst/>
                          <a:highlight>
                            <a:srgbClr val="FFFF00"/>
                          </a:highlight>
                        </a:rPr>
                        <a:t> </a:t>
                      </a:r>
                      <a:r>
                        <a:rPr lang="en-US" altLang="ja-JP" sz="1100" baseline="0" dirty="0" smtClean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u(1)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正方形/長方形 10"/>
          <p:cNvSpPr/>
          <p:nvPr/>
        </p:nvSpPr>
        <p:spPr>
          <a:xfrm>
            <a:off x="6408981" y="1650825"/>
            <a:ext cx="995550" cy="1490704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/>
              <a:t>Left</a:t>
            </a:r>
          </a:p>
          <a:p>
            <a:pPr algn="ctr"/>
            <a:endParaRPr lang="en-US" altLang="ja-JP" sz="1400" dirty="0"/>
          </a:p>
          <a:p>
            <a:pPr algn="ctr"/>
            <a:r>
              <a:rPr kumimoji="1" lang="en-US" altLang="ja-JP" sz="1400" dirty="0" err="1" smtClean="0"/>
              <a:t>tile_ID</a:t>
            </a:r>
            <a:r>
              <a:rPr kumimoji="1" lang="en-US" altLang="ja-JP" sz="1400" dirty="0" smtClean="0"/>
              <a:t> 1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7404531" y="1644649"/>
            <a:ext cx="995550" cy="1490704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Right</a:t>
            </a:r>
          </a:p>
          <a:p>
            <a:pPr algn="ctr"/>
            <a:endParaRPr lang="en-US" altLang="ja-JP" sz="1400" dirty="0"/>
          </a:p>
          <a:p>
            <a:pPr algn="ctr"/>
            <a:r>
              <a:rPr lang="en-US" altLang="ja-JP" sz="1400" dirty="0" err="1" smtClean="0"/>
              <a:t>tile_ID</a:t>
            </a:r>
            <a:r>
              <a:rPr lang="en-US" altLang="ja-JP" sz="1400" dirty="0"/>
              <a:t> </a:t>
            </a:r>
            <a:r>
              <a:rPr lang="en-US" altLang="ja-JP" sz="1400" dirty="0" smtClean="0"/>
              <a:t>2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081261" y="3210591"/>
            <a:ext cx="3009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u="sng" dirty="0" smtClean="0"/>
              <a:t>side-by-side coding using tile</a:t>
            </a:r>
            <a:endParaRPr kumimoji="1" lang="ja-JP" altLang="en-US" sz="1600" u="sng" dirty="0"/>
          </a:p>
        </p:txBody>
      </p:sp>
      <p:sp>
        <p:nvSpPr>
          <p:cNvPr id="14" name="正方形/長方形 13"/>
          <p:cNvSpPr/>
          <p:nvPr/>
        </p:nvSpPr>
        <p:spPr>
          <a:xfrm>
            <a:off x="6408981" y="4022550"/>
            <a:ext cx="1991100" cy="745352"/>
          </a:xfrm>
          <a:prstGeom prst="rect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/>
              <a:t>Left</a:t>
            </a:r>
            <a:endParaRPr lang="en-US" altLang="ja-JP" sz="1400" dirty="0"/>
          </a:p>
          <a:p>
            <a:pPr algn="ctr"/>
            <a:r>
              <a:rPr kumimoji="1" lang="en-US" altLang="ja-JP" sz="1400" dirty="0" err="1" smtClean="0"/>
              <a:t>tile_ID</a:t>
            </a:r>
            <a:r>
              <a:rPr kumimoji="1" lang="en-US" altLang="ja-JP" sz="1400" dirty="0" smtClean="0"/>
              <a:t> 1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6408981" y="4767902"/>
            <a:ext cx="1991100" cy="745352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/>
              <a:t>Right</a:t>
            </a:r>
            <a:endParaRPr lang="en-US" altLang="ja-JP" sz="1400" dirty="0"/>
          </a:p>
          <a:p>
            <a:pPr algn="ctr"/>
            <a:r>
              <a:rPr lang="en-US" altLang="ja-JP" sz="1400" dirty="0" err="1" smtClean="0"/>
              <a:t>tile_ID</a:t>
            </a:r>
            <a:r>
              <a:rPr lang="en-US" altLang="ja-JP" sz="1400" dirty="0"/>
              <a:t> </a:t>
            </a:r>
            <a:r>
              <a:rPr lang="en-US" altLang="ja-JP" sz="1400" dirty="0" smtClean="0"/>
              <a:t>2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081261" y="5673886"/>
            <a:ext cx="2834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u="sng" dirty="0" smtClean="0"/>
              <a:t>top-bottom coding using tile</a:t>
            </a:r>
            <a:endParaRPr kumimoji="1" lang="ja-JP" altLang="en-US" sz="1600" u="sng" dirty="0"/>
          </a:p>
        </p:txBody>
      </p:sp>
    </p:spTree>
    <p:extLst>
      <p:ext uri="{BB962C8B-B14F-4D97-AF65-F5344CB8AC3E}">
        <p14:creationId xmlns:p14="http://schemas.microsoft.com/office/powerpoint/2010/main" val="71373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Minimum expression for </a:t>
            </a:r>
            <a:r>
              <a:rPr kumimoji="1" lang="en-US" altLang="ja-JP" dirty="0" smtClean="0"/>
              <a:t>the </a:t>
            </a:r>
            <a:r>
              <a:rPr kumimoji="1" lang="en-US" altLang="ja-JP" dirty="0" err="1" smtClean="0"/>
              <a:t>FPA_SEI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5999" y="1223999"/>
            <a:ext cx="8352000" cy="1090575"/>
          </a:xfrm>
        </p:spPr>
        <p:txBody>
          <a:bodyPr/>
          <a:lstStyle/>
          <a:p>
            <a:r>
              <a:rPr kumimoji="1" lang="en-US" altLang="ja-JP" sz="1800" dirty="0" smtClean="0"/>
              <a:t>The proposed </a:t>
            </a:r>
            <a:r>
              <a:rPr kumimoji="1" lang="en-US" altLang="ja-JP" sz="1800" dirty="0" err="1" smtClean="0"/>
              <a:t>SEI</a:t>
            </a:r>
            <a:r>
              <a:rPr kumimoji="1" lang="en-US" altLang="ja-JP" sz="1800" dirty="0" smtClean="0"/>
              <a:t> extensions make </a:t>
            </a:r>
            <a:r>
              <a:rPr kumimoji="1" lang="en-US" altLang="ja-JP" sz="1800" dirty="0" smtClean="0"/>
              <a:t>a link between view information and coding structure. It enables to minimize </a:t>
            </a:r>
            <a:r>
              <a:rPr kumimoji="1" lang="en-US" altLang="ja-JP" sz="1800" dirty="0" err="1" smtClean="0"/>
              <a:t>SEI</a:t>
            </a:r>
            <a:r>
              <a:rPr kumimoji="1" lang="en-US" altLang="ja-JP" sz="1800" dirty="0" smtClean="0"/>
              <a:t> message in the </a:t>
            </a:r>
            <a:r>
              <a:rPr kumimoji="1" lang="en-US" altLang="ja-JP" sz="1800" dirty="0" err="1" smtClean="0"/>
              <a:t>bitstream</a:t>
            </a:r>
            <a:r>
              <a:rPr kumimoji="1" lang="en-US" altLang="ja-JP" sz="1800" dirty="0" smtClean="0"/>
              <a:t>.</a:t>
            </a:r>
          </a:p>
          <a:p>
            <a:endParaRPr lang="en-US" altLang="ja-JP" sz="1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  <p:sp>
        <p:nvSpPr>
          <p:cNvPr id="10" name="正方形/長方形 9"/>
          <p:cNvSpPr/>
          <p:nvPr/>
        </p:nvSpPr>
        <p:spPr>
          <a:xfrm>
            <a:off x="1298569" y="5530175"/>
            <a:ext cx="648072" cy="43669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058873" y="5486912"/>
            <a:ext cx="155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Access Unit for Left view</a:t>
            </a:r>
            <a:endParaRPr kumimoji="1" lang="ja-JP" altLang="en-US" sz="1400" dirty="0" err="1" smtClean="0"/>
          </a:p>
        </p:txBody>
      </p:sp>
      <p:sp>
        <p:nvSpPr>
          <p:cNvPr id="12" name="正方形/長方形 11"/>
          <p:cNvSpPr/>
          <p:nvPr/>
        </p:nvSpPr>
        <p:spPr>
          <a:xfrm>
            <a:off x="6137065" y="5530175"/>
            <a:ext cx="648072" cy="43669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897370" y="5486912"/>
            <a:ext cx="131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err="1" smtClean="0"/>
              <a:t>NAL</a:t>
            </a:r>
            <a:r>
              <a:rPr kumimoji="1" lang="en-US" altLang="ja-JP" sz="1400" dirty="0" smtClean="0"/>
              <a:t> Unit for </a:t>
            </a:r>
            <a:r>
              <a:rPr kumimoji="1" lang="en-US" altLang="ja-JP" sz="1400" dirty="0" err="1" smtClean="0"/>
              <a:t>FPA_SEI</a:t>
            </a:r>
            <a:endParaRPr kumimoji="1" lang="ja-JP" altLang="en-US" sz="1400" dirty="0" err="1" smtClean="0"/>
          </a:p>
        </p:txBody>
      </p:sp>
      <p:grpSp>
        <p:nvGrpSpPr>
          <p:cNvPr id="5" name="グループ化 4"/>
          <p:cNvGrpSpPr/>
          <p:nvPr/>
        </p:nvGrpSpPr>
        <p:grpSpPr>
          <a:xfrm>
            <a:off x="954640" y="2529568"/>
            <a:ext cx="7024426" cy="2227625"/>
            <a:chOff x="288649" y="1910983"/>
            <a:chExt cx="8441761" cy="2677098"/>
          </a:xfrm>
        </p:grpSpPr>
        <p:sp>
          <p:nvSpPr>
            <p:cNvPr id="6" name="正方形/長方形 5"/>
            <p:cNvSpPr/>
            <p:nvPr/>
          </p:nvSpPr>
          <p:spPr>
            <a:xfrm>
              <a:off x="2771800" y="2591269"/>
              <a:ext cx="1080120" cy="64807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3563888" y="2660954"/>
              <a:ext cx="216024" cy="50870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4344955" y="2591269"/>
              <a:ext cx="1080120" cy="648072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5148064" y="2660953"/>
              <a:ext cx="216024" cy="508703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5796136" y="2591269"/>
              <a:ext cx="1080120" cy="64807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6588224" y="2647809"/>
              <a:ext cx="216024" cy="508703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288649" y="2684472"/>
              <a:ext cx="1840139" cy="4438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Conventional</a:t>
              </a:r>
              <a:endParaRPr kumimoji="1" lang="ja-JP" altLang="en-US" sz="1800" dirty="0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504410" y="4033213"/>
              <a:ext cx="1408617" cy="4438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/>
                <a:t>Proposed</a:t>
              </a:r>
              <a:endParaRPr kumimoji="1" lang="ja-JP" altLang="en-US" sz="1800" dirty="0"/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2771800" y="3940009"/>
              <a:ext cx="1080120" cy="64807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3563888" y="4009694"/>
              <a:ext cx="216024" cy="50870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4344955" y="3940009"/>
              <a:ext cx="1080120" cy="648072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5796136" y="3940009"/>
              <a:ext cx="1080120" cy="64807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5" name="直線矢印コネクタ 24"/>
            <p:cNvCxnSpPr/>
            <p:nvPr/>
          </p:nvCxnSpPr>
          <p:spPr>
            <a:xfrm>
              <a:off x="2430780" y="2311093"/>
              <a:ext cx="519891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テキスト ボックス 25"/>
            <p:cNvSpPr txBox="1"/>
            <p:nvPr/>
          </p:nvSpPr>
          <p:spPr>
            <a:xfrm>
              <a:off x="7629696" y="1910983"/>
              <a:ext cx="1100714" cy="480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 smtClean="0"/>
                <a:t>time</a:t>
              </a:r>
              <a:endParaRPr kumimoji="1" lang="ja-JP" altLang="en-US" sz="2000" dirty="0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7093669" y="2694847"/>
              <a:ext cx="646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dirty="0" smtClean="0"/>
                <a:t>・・・</a:t>
              </a:r>
              <a:endParaRPr kumimoji="1" lang="ja-JP" altLang="en-US" dirty="0"/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7093668" y="4029399"/>
              <a:ext cx="646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dirty="0" smtClean="0"/>
                <a:t>・・・</a:t>
              </a:r>
              <a:endParaRPr kumimoji="1" lang="ja-JP" altLang="en-US" dirty="0"/>
            </a:p>
          </p:txBody>
        </p:sp>
      </p:grpSp>
      <p:sp>
        <p:nvSpPr>
          <p:cNvPr id="29" name="正方形/長方形 28"/>
          <p:cNvSpPr/>
          <p:nvPr/>
        </p:nvSpPr>
        <p:spPr>
          <a:xfrm>
            <a:off x="3667719" y="5530175"/>
            <a:ext cx="648072" cy="43669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466853" y="5486912"/>
            <a:ext cx="13805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Access Unit for Right view</a:t>
            </a:r>
            <a:endParaRPr kumimoji="1" lang="ja-JP" altLang="en-US" sz="1400" dirty="0" err="1" smtClean="0"/>
          </a:p>
        </p:txBody>
      </p:sp>
    </p:spTree>
    <p:extLst>
      <p:ext uri="{BB962C8B-B14F-4D97-AF65-F5344CB8AC3E}">
        <p14:creationId xmlns:p14="http://schemas.microsoft.com/office/powerpoint/2010/main" val="352041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It is </a:t>
            </a:r>
            <a:r>
              <a:rPr lang="en-US" altLang="ja-JP" dirty="0" smtClean="0"/>
              <a:t>p</a:t>
            </a:r>
            <a:r>
              <a:rPr kumimoji="1" lang="en-US" altLang="ja-JP" dirty="0" smtClean="0"/>
              <a:t>roposed to </a:t>
            </a:r>
            <a:r>
              <a:rPr kumimoji="1" lang="en-US" altLang="ja-JP" dirty="0" smtClean="0"/>
              <a:t>modify the </a:t>
            </a:r>
            <a:r>
              <a:rPr lang="en-US" altLang="ja-JP" dirty="0"/>
              <a:t>f</a:t>
            </a:r>
            <a:r>
              <a:rPr kumimoji="1" lang="en-US" altLang="ja-JP" dirty="0" smtClean="0"/>
              <a:t>rame packing arrangement </a:t>
            </a:r>
            <a:r>
              <a:rPr kumimoji="1" lang="en-US" altLang="ja-JP" dirty="0" err="1" smtClean="0"/>
              <a:t>SEI</a:t>
            </a:r>
            <a:r>
              <a:rPr kumimoji="1" lang="en-US" altLang="ja-JP" dirty="0" smtClean="0"/>
              <a:t> for </a:t>
            </a:r>
            <a:r>
              <a:rPr kumimoji="1" lang="en-US" altLang="ja-JP" dirty="0" err="1" smtClean="0"/>
              <a:t>HEVC</a:t>
            </a:r>
            <a:r>
              <a:rPr kumimoji="1" lang="en-US" altLang="ja-JP" dirty="0" smtClean="0"/>
              <a:t> to support tile and </a:t>
            </a:r>
            <a:r>
              <a:rPr kumimoji="1" lang="en-US" altLang="ja-JP" dirty="0" smtClean="0"/>
              <a:t>temporal_id</a:t>
            </a:r>
            <a:r>
              <a:rPr lang="en-US" altLang="ja-JP" dirty="0" smtClean="0"/>
              <a:t>.</a:t>
            </a:r>
            <a:endParaRPr lang="en-US" altLang="ja-JP" dirty="0"/>
          </a:p>
          <a:p>
            <a:endParaRPr lang="en-US" altLang="ja-JP" dirty="0"/>
          </a:p>
          <a:p>
            <a:r>
              <a:rPr lang="en-US" altLang="ja-JP" dirty="0" smtClean="0"/>
              <a:t>It is asserted that the proposed extension enhances the usability of the frame packing stereo 3D coding by </a:t>
            </a:r>
            <a:r>
              <a:rPr lang="en-US" altLang="ja-JP" dirty="0" err="1" smtClean="0"/>
              <a:t>HEVC</a:t>
            </a:r>
            <a:r>
              <a:rPr lang="en-US" altLang="ja-JP" dirty="0" smtClean="0"/>
              <a:t> version1.</a:t>
            </a:r>
          </a:p>
          <a:p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3170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66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461</Words>
  <Application>Microsoft Office PowerPoint</Application>
  <PresentationFormat>画面に合わせる (4:3)</PresentationFormat>
  <Paragraphs>128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GBM_Master</vt:lpstr>
      <vt:lpstr>Frame packing arrangement SEI extension for HEVC</vt:lpstr>
      <vt:lpstr>Introduction</vt:lpstr>
      <vt:lpstr>HEVC coding tools for stereo 3D</vt:lpstr>
      <vt:lpstr>Frame sequential coding using temporal_id</vt:lpstr>
      <vt:lpstr>Frame packing coding using Tile</vt:lpstr>
      <vt:lpstr>Minimum expression for the FPA_SEI</vt:lpstr>
      <vt:lpstr>Conclusion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6</cp:revision>
  <dcterms:created xsi:type="dcterms:W3CDTF">2010-06-25T05:44:48Z</dcterms:created>
  <dcterms:modified xsi:type="dcterms:W3CDTF">2012-04-25T04:38:09Z</dcterms:modified>
  <cp:contentStatus>fix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0x0101020010AEFE09DCD06140A9660BDD0E512771</vt:lpwstr>
  </property>
  <property fmtid="{D5CDD505-2E9C-101B-9397-08002B2CF9AE}" pid="3" name="ImageCreateDate">
    <vt:lpwstr/>
  </property>
  <property fmtid="{D5CDD505-2E9C-101B-9397-08002B2CF9AE}" pid="4" name="Description">
    <vt:lpwstr/>
  </property>
</Properties>
</file>