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1"/>
  </p:sldMasterIdLst>
  <p:notesMasterIdLst>
    <p:notesMasterId r:id="rId12"/>
  </p:notesMasterIdLst>
  <p:handoutMasterIdLst>
    <p:handoutMasterId r:id="rId13"/>
  </p:handoutMasterIdLst>
  <p:sldIdLst>
    <p:sldId id="332" r:id="rId2"/>
    <p:sldId id="338" r:id="rId3"/>
    <p:sldId id="343" r:id="rId4"/>
    <p:sldId id="339" r:id="rId5"/>
    <p:sldId id="342" r:id="rId6"/>
    <p:sldId id="340" r:id="rId7"/>
    <p:sldId id="344" r:id="rId8"/>
    <p:sldId id="345" r:id="rId9"/>
    <p:sldId id="341" r:id="rId10"/>
    <p:sldId id="315" r:id="rId11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8F97"/>
    <a:srgbClr val="006600"/>
    <a:srgbClr val="B7BDBD"/>
    <a:srgbClr val="001738"/>
    <a:srgbClr val="00050B"/>
    <a:srgbClr val="010712"/>
    <a:srgbClr val="919191"/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6296" autoAdjust="0"/>
  </p:normalViewPr>
  <p:slideViewPr>
    <p:cSldViewPr snapToGrid="0" snapToObjects="1">
      <p:cViewPr varScale="1">
        <p:scale>
          <a:sx n="89" d="100"/>
          <a:sy n="89" d="100"/>
        </p:scale>
        <p:origin x="-120" y="-954"/>
      </p:cViewPr>
      <p:guideLst>
        <p:guide orient="horz" pos="228"/>
        <p:guide orient="horz" pos="2406"/>
        <p:guide orient="horz" pos="2154"/>
        <p:guide orient="horz" pos="119"/>
        <p:guide pos="56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F4F8D44-AB41-4F53-AFFC-635DDA4B1CC5}" type="datetime1">
              <a:rPr lang="ja-JP" altLang="en-US"/>
              <a:pPr>
                <a:defRPr/>
              </a:pPr>
              <a:t>2012/4/25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0D9B57B-060B-4162-B92D-318F430665B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92072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177C0DB-4DE5-46AB-809F-7820C5EACC3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3452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6" descr="16_9_logo位置0902w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318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Arial Black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Arial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Arial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Arial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sp>
        <p:nvSpPr>
          <p:cNvPr id="3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6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36" descr="16_9_logo位置0902w"/>
          <p:cNvPicPr>
            <a:picLocks noChangeAspect="1" noChangeArrowheads="1"/>
          </p:cNvPicPr>
          <p:nvPr userDrawn="1"/>
        </p:nvPicPr>
        <p:blipFill>
          <a:blip r:embed="rId2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000000"/>
                </a:solidFill>
                <a:latin typeface="Arial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/>
              </a:defRPr>
            </a:lvl1pPr>
            <a:lvl2pPr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6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kumimoji="0"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cxnSp>
        <p:nvCxnSpPr>
          <p:cNvPr id="7" name="直線コネクタ 18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36" descr="16_9_logo位置0902w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FFFFFF"/>
                </a:solidFill>
                <a:latin typeface="Arial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Arial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Arial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7E02E9CB-8184-41E9-A6A1-BF945053E96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" name="Picture 36" descr="16_9_logo位置0902w"/>
          <p:cNvPicPr>
            <a:picLocks noChangeAspect="1" noChangeArrowheads="1"/>
          </p:cNvPicPr>
          <p:nvPr userDrawn="1"/>
        </p:nvPicPr>
        <p:blipFill>
          <a:blip r:embed="rId2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" name="図 9" descr="mblogo_w.pd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600450" y="3114675"/>
            <a:ext cx="19431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60363" y="6011863"/>
            <a:ext cx="8423275" cy="6858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lang="en-US" altLang="ja-JP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9B676-D7F7-4A8E-AB9E-D626F7B19471}" type="datetime1">
              <a:rPr lang="ja-JP" altLang="en-US"/>
              <a:pPr>
                <a:defRPr/>
              </a:pPr>
              <a:t>2012/4/25</a:t>
            </a:fld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技術開発本部　共通要素技術部門　信号処理技術１部</a:t>
            </a: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BF176-B2DF-4C2F-9431-976F7376550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539750"/>
            <a:ext cx="8542338" cy="7207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59675" y="6534150"/>
            <a:ext cx="1081088" cy="2159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300" y="6534150"/>
            <a:ext cx="7199313" cy="2159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フッタ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34150"/>
            <a:ext cx="287337" cy="215900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39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4_StbBsc_SDG90_UB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8300" y="539750"/>
            <a:ext cx="8542338" cy="720725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368300" y="6534150"/>
            <a:ext cx="7199313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フッタ</a:t>
            </a:r>
            <a:endParaRPr lang="en-US" altLang="ja-JP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7559675" y="6534150"/>
            <a:ext cx="1081088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40763" y="6534150"/>
            <a:ext cx="287337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3974A-0141-435D-89E9-338FDFFAEDB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pic>
        <p:nvPicPr>
          <p:cNvPr id="7" name="Picture 40" descr="japanese_naka_hi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6426" y="6089651"/>
            <a:ext cx="684212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4582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23" descr="GBM_top_4-3.jpg"/>
          <p:cNvPicPr>
            <a:picLocks noChangeAspect="1"/>
          </p:cNvPicPr>
          <p:nvPr userDrawn="1"/>
        </p:nvPicPr>
        <p:blipFill>
          <a:blip r:embed="rId11"/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Bitstream restriction flag to enable tile </a:t>
            </a:r>
            <a:r>
              <a:rPr lang="en-US" altLang="ja-JP" dirty="0" smtClean="0"/>
              <a:t>split</a:t>
            </a:r>
            <a:endParaRPr kumimoji="1" lang="ja-JP" altLang="en-US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JCTVC-I0056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sz="2000" dirty="0"/>
              <a:t>O. Nakagami and T. Suzuki</a:t>
            </a:r>
          </a:p>
          <a:p>
            <a:r>
              <a:rPr lang="en-US" altLang="ja-JP" sz="2000" dirty="0"/>
              <a:t>Sony </a:t>
            </a:r>
            <a:r>
              <a:rPr lang="en-US" altLang="ja-JP" sz="2000" dirty="0" smtClean="0"/>
              <a:t>Corporation</a:t>
            </a:r>
            <a:endParaRPr kumimoji="1" lang="ja-JP" altLang="en-US" sz="2000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/>
              <a:t>Joint Collaborative Team on Video Coding (</a:t>
            </a:r>
            <a:r>
              <a:rPr lang="en-US" altLang="ja-JP" dirty="0" err="1"/>
              <a:t>JCT</a:t>
            </a:r>
            <a:r>
              <a:rPr lang="en-US" altLang="ja-JP" dirty="0"/>
              <a:t>-VC</a:t>
            </a:r>
            <a:r>
              <a:rPr lang="en-US" altLang="ja-JP" dirty="0" smtClean="0"/>
              <a:t>) of </a:t>
            </a:r>
            <a:r>
              <a:rPr lang="en-US" altLang="ja-JP" dirty="0" err="1"/>
              <a:t>ITU</a:t>
            </a:r>
            <a:r>
              <a:rPr lang="en-US" altLang="ja-JP" dirty="0"/>
              <a:t>-T </a:t>
            </a:r>
            <a:r>
              <a:rPr lang="en-US" altLang="ja-JP" dirty="0" err="1"/>
              <a:t>SG</a:t>
            </a:r>
            <a:r>
              <a:rPr lang="en-US" altLang="ja-JP" dirty="0"/>
              <a:t> 16 WP 3 and ISO/</a:t>
            </a:r>
            <a:r>
              <a:rPr lang="en-US" altLang="ja-JP" dirty="0" err="1"/>
              <a:t>IEC</a:t>
            </a:r>
            <a:r>
              <a:rPr lang="en-US" altLang="ja-JP" dirty="0"/>
              <a:t> </a:t>
            </a:r>
            <a:r>
              <a:rPr lang="en-US" altLang="ja-JP" dirty="0" err="1"/>
              <a:t>JTC</a:t>
            </a:r>
            <a:r>
              <a:rPr lang="en-US" altLang="ja-JP" dirty="0"/>
              <a:t> 1/SC 29/</a:t>
            </a:r>
            <a:r>
              <a:rPr lang="en-US" altLang="ja-JP" dirty="0" err="1"/>
              <a:t>WG</a:t>
            </a:r>
            <a:r>
              <a:rPr lang="en-US" altLang="ja-JP" dirty="0"/>
              <a:t> 11</a:t>
            </a:r>
          </a:p>
          <a:p>
            <a:r>
              <a:rPr lang="en-US" altLang="ja-JP" dirty="0"/>
              <a:t>9th Meeting: Geneva, CH, 27 April – 7 May </a:t>
            </a:r>
            <a:r>
              <a:rPr lang="en-US" altLang="ja-JP" dirty="0" smtClean="0"/>
              <a:t>2012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0" y="6534150"/>
            <a:ext cx="252413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4459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dirty="0"/>
              <a:t>In the current draft, tile can be </a:t>
            </a:r>
            <a:r>
              <a:rPr lang="en-US" altLang="ja-JP" sz="2000" dirty="0" smtClean="0"/>
              <a:t>split </a:t>
            </a:r>
            <a:r>
              <a:rPr lang="en-US" altLang="ja-JP" sz="2000" dirty="0"/>
              <a:t>when </a:t>
            </a:r>
            <a:r>
              <a:rPr lang="en-US" altLang="ja-JP" sz="2000" dirty="0" smtClean="0"/>
              <a:t>some </a:t>
            </a:r>
            <a:r>
              <a:rPr lang="en-US" altLang="ja-JP" sz="2000" dirty="0" err="1" smtClean="0"/>
              <a:t>bitstream</a:t>
            </a:r>
            <a:r>
              <a:rPr lang="en-US" altLang="ja-JP" sz="2000" dirty="0" smtClean="0"/>
              <a:t> restrictions </a:t>
            </a:r>
            <a:r>
              <a:rPr lang="en-US" altLang="ja-JP" sz="2000" dirty="0"/>
              <a:t>are satisfied</a:t>
            </a:r>
            <a:r>
              <a:rPr lang="en-US" altLang="ja-JP" sz="2000" dirty="0" smtClean="0"/>
              <a:t>.</a:t>
            </a:r>
          </a:p>
          <a:p>
            <a:endParaRPr lang="en-US" altLang="ja-JP" sz="2000" dirty="0"/>
          </a:p>
          <a:p>
            <a:endParaRPr lang="en-US" altLang="ja-JP" sz="2000" dirty="0" smtClean="0"/>
          </a:p>
          <a:p>
            <a:endParaRPr lang="en-US" altLang="ja-JP" sz="2000" dirty="0"/>
          </a:p>
          <a:p>
            <a:endParaRPr lang="en-US" altLang="ja-JP" sz="2000" dirty="0" smtClean="0"/>
          </a:p>
          <a:p>
            <a:endParaRPr lang="en-US" altLang="ja-JP" sz="2000" dirty="0"/>
          </a:p>
          <a:p>
            <a:r>
              <a:rPr lang="en-US" altLang="ja-JP" sz="2000" dirty="0" smtClean="0"/>
              <a:t>By sending a 1-bit flag to indicate the restrictions for the </a:t>
            </a:r>
            <a:r>
              <a:rPr lang="en-US" altLang="ja-JP" sz="2000" dirty="0" err="1" smtClean="0"/>
              <a:t>bitstream</a:t>
            </a:r>
            <a:r>
              <a:rPr lang="en-US" altLang="ja-JP" sz="2000" dirty="0" smtClean="0"/>
              <a:t> or for each tile, </a:t>
            </a:r>
            <a:r>
              <a:rPr lang="en-US" altLang="ja-JP" sz="2000" dirty="0"/>
              <a:t>decoder can decode only the required tile. </a:t>
            </a:r>
            <a:r>
              <a:rPr lang="en-US" altLang="ja-JP" sz="2000" dirty="0" smtClean="0"/>
              <a:t>It is asserted such </a:t>
            </a:r>
            <a:r>
              <a:rPr lang="en-US" altLang="ja-JP" sz="2000" dirty="0"/>
              <a:t>flag enhances usability of tile coding in some application field. </a:t>
            </a:r>
            <a:r>
              <a:rPr lang="en-US" altLang="ja-JP" sz="2000" dirty="0" err="1"/>
              <a:t>Eg</a:t>
            </a:r>
            <a:r>
              <a:rPr lang="en-US" altLang="ja-JP" sz="2000" dirty="0"/>
              <a:t>. Frame packing </a:t>
            </a:r>
            <a:r>
              <a:rPr lang="en-US" altLang="ja-JP" sz="2000" dirty="0" smtClean="0"/>
              <a:t>3D stereo coding</a:t>
            </a:r>
            <a:r>
              <a:rPr lang="en-US" altLang="ja-JP" sz="2000" dirty="0"/>
              <a:t>, TV-conference </a:t>
            </a:r>
            <a:r>
              <a:rPr lang="en-US" altLang="ja-JP" sz="2000" dirty="0" smtClean="0"/>
              <a:t>systems etc.</a:t>
            </a:r>
            <a:endParaRPr lang="en-US" altLang="ja-JP" sz="2000" dirty="0"/>
          </a:p>
          <a:p>
            <a:endParaRPr lang="en-US" altLang="ja-JP" sz="2000" dirty="0"/>
          </a:p>
          <a:p>
            <a:endParaRPr kumimoji="1" lang="ja-JP" altLang="en-US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AF473C8D-5E6E-4CFA-B8E7-1AF6D2B864DF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grpSp>
        <p:nvGrpSpPr>
          <p:cNvPr id="9" name="グループ化 8"/>
          <p:cNvGrpSpPr/>
          <p:nvPr/>
        </p:nvGrpSpPr>
        <p:grpSpPr>
          <a:xfrm>
            <a:off x="1695792" y="2572440"/>
            <a:ext cx="1450819" cy="1086205"/>
            <a:chOff x="1579764" y="3227435"/>
            <a:chExt cx="2454140" cy="1837374"/>
          </a:xfrm>
        </p:grpSpPr>
        <p:sp>
          <p:nvSpPr>
            <p:cNvPr id="5" name="正方形/長方形 4"/>
            <p:cNvSpPr/>
            <p:nvPr/>
          </p:nvSpPr>
          <p:spPr>
            <a:xfrm>
              <a:off x="1579764" y="3227435"/>
              <a:ext cx="1227070" cy="92883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err="1" smtClean="0"/>
                <a:t>TileID</a:t>
              </a:r>
              <a:endParaRPr kumimoji="1" lang="en-US" altLang="ja-JP" sz="1200" dirty="0" smtClean="0"/>
            </a:p>
            <a:p>
              <a:pPr algn="ctr"/>
              <a:r>
                <a:rPr kumimoji="1" lang="en-US" altLang="ja-JP" sz="1200" dirty="0" smtClean="0"/>
                <a:t>1</a:t>
              </a:r>
              <a:endParaRPr kumimoji="1" lang="ja-JP" altLang="en-US" sz="1200" dirty="0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2806834" y="3227435"/>
              <a:ext cx="1227070" cy="92883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/>
                <a:t>TileID</a:t>
              </a:r>
              <a:endParaRPr lang="en-US" altLang="ja-JP" sz="1200" dirty="0"/>
            </a:p>
            <a:p>
              <a:pPr algn="ctr"/>
              <a:r>
                <a:rPr lang="en-US" altLang="ja-JP" sz="1200" dirty="0" smtClean="0"/>
                <a:t>2</a:t>
              </a:r>
              <a:endParaRPr lang="ja-JP" altLang="en-US" sz="1200" dirty="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1579764" y="4135974"/>
              <a:ext cx="1227070" cy="92883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err="1" smtClean="0"/>
                <a:t>TileID</a:t>
              </a:r>
              <a:endParaRPr kumimoji="1" lang="en-US" altLang="ja-JP" sz="1200" dirty="0" smtClean="0"/>
            </a:p>
            <a:p>
              <a:pPr algn="ctr"/>
              <a:r>
                <a:rPr kumimoji="1" lang="en-US" altLang="ja-JP" sz="1200" dirty="0" smtClean="0"/>
                <a:t>3</a:t>
              </a:r>
              <a:endParaRPr kumimoji="1" lang="ja-JP" altLang="en-US" sz="1200" dirty="0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2806834" y="4135974"/>
              <a:ext cx="1227070" cy="92883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/>
                <a:t>TileID</a:t>
              </a:r>
              <a:endParaRPr lang="en-US" altLang="ja-JP" sz="1200" dirty="0"/>
            </a:p>
            <a:p>
              <a:pPr algn="ctr"/>
              <a:r>
                <a:rPr lang="en-US" altLang="ja-JP" sz="1200" dirty="0" smtClean="0"/>
                <a:t>4</a:t>
              </a:r>
              <a:endParaRPr lang="ja-JP" altLang="en-US" sz="1200" dirty="0"/>
            </a:p>
          </p:txBody>
        </p:sp>
      </p:grpSp>
      <p:sp>
        <p:nvSpPr>
          <p:cNvPr id="18" name="正方形/長方形 17"/>
          <p:cNvSpPr/>
          <p:nvPr/>
        </p:nvSpPr>
        <p:spPr>
          <a:xfrm>
            <a:off x="4592711" y="2379894"/>
            <a:ext cx="725410" cy="5491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/>
              <a:t>stream</a:t>
            </a:r>
          </a:p>
          <a:p>
            <a:pPr algn="ctr"/>
            <a:r>
              <a:rPr kumimoji="1" lang="en-US" altLang="ja-JP" sz="1200" dirty="0" smtClean="0"/>
              <a:t>1</a:t>
            </a:r>
            <a:endParaRPr kumimoji="1" lang="ja-JP" altLang="en-US" sz="1200" dirty="0"/>
          </a:p>
        </p:txBody>
      </p:sp>
      <p:sp>
        <p:nvSpPr>
          <p:cNvPr id="19" name="正方形/長方形 18"/>
          <p:cNvSpPr/>
          <p:nvPr/>
        </p:nvSpPr>
        <p:spPr>
          <a:xfrm>
            <a:off x="5715662" y="2379894"/>
            <a:ext cx="725410" cy="5491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stream</a:t>
            </a:r>
            <a:endParaRPr lang="en-US" altLang="ja-JP" sz="1200" dirty="0"/>
          </a:p>
          <a:p>
            <a:pPr algn="ctr"/>
            <a:r>
              <a:rPr lang="en-US" altLang="ja-JP" sz="1200" dirty="0" smtClean="0"/>
              <a:t>2</a:t>
            </a:r>
            <a:endParaRPr lang="ja-JP" altLang="en-US" sz="1200" dirty="0"/>
          </a:p>
        </p:txBody>
      </p:sp>
      <p:sp>
        <p:nvSpPr>
          <p:cNvPr id="20" name="正方形/長方形 19"/>
          <p:cNvSpPr/>
          <p:nvPr/>
        </p:nvSpPr>
        <p:spPr>
          <a:xfrm>
            <a:off x="4592711" y="3347829"/>
            <a:ext cx="725410" cy="5491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stream</a:t>
            </a:r>
            <a:endParaRPr kumimoji="1" lang="en-US" altLang="ja-JP" sz="1200" dirty="0" smtClean="0"/>
          </a:p>
          <a:p>
            <a:pPr algn="ctr"/>
            <a:r>
              <a:rPr kumimoji="1" lang="en-US" altLang="ja-JP" sz="1200" dirty="0" smtClean="0"/>
              <a:t>3</a:t>
            </a:r>
            <a:endParaRPr kumimoji="1" lang="ja-JP" altLang="en-US" sz="1200" dirty="0"/>
          </a:p>
        </p:txBody>
      </p:sp>
      <p:sp>
        <p:nvSpPr>
          <p:cNvPr id="21" name="正方形/長方形 20"/>
          <p:cNvSpPr/>
          <p:nvPr/>
        </p:nvSpPr>
        <p:spPr>
          <a:xfrm>
            <a:off x="5715662" y="3347829"/>
            <a:ext cx="725410" cy="5491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stream</a:t>
            </a:r>
            <a:endParaRPr lang="en-US" altLang="ja-JP" sz="1200" dirty="0"/>
          </a:p>
          <a:p>
            <a:pPr algn="ctr"/>
            <a:r>
              <a:rPr lang="en-US" altLang="ja-JP" sz="1200" dirty="0" smtClean="0"/>
              <a:t>4</a:t>
            </a:r>
            <a:endParaRPr lang="ja-JP" altLang="en-US" sz="1200" dirty="0"/>
          </a:p>
        </p:txBody>
      </p:sp>
      <p:sp>
        <p:nvSpPr>
          <p:cNvPr id="22" name="右矢印 21"/>
          <p:cNvSpPr/>
          <p:nvPr/>
        </p:nvSpPr>
        <p:spPr>
          <a:xfrm>
            <a:off x="3490601" y="2928040"/>
            <a:ext cx="740229" cy="380010"/>
          </a:xfrm>
          <a:prstGeom prst="righ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490601" y="238777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split</a:t>
            </a:r>
            <a:endParaRPr kumimoji="1" lang="ja-JP" altLang="en-US" sz="1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1975311" y="3658645"/>
            <a:ext cx="8913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smtClean="0"/>
              <a:t>stream A</a:t>
            </a:r>
            <a:endParaRPr lang="en-US" altLang="ja-JP" sz="1400" dirty="0"/>
          </a:p>
        </p:txBody>
      </p:sp>
      <p:sp>
        <p:nvSpPr>
          <p:cNvPr id="31" name="円/楕円 30"/>
          <p:cNvSpPr/>
          <p:nvPr/>
        </p:nvSpPr>
        <p:spPr>
          <a:xfrm>
            <a:off x="5506867" y="2209307"/>
            <a:ext cx="1143000" cy="90873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右矢印 31"/>
          <p:cNvSpPr/>
          <p:nvPr/>
        </p:nvSpPr>
        <p:spPr>
          <a:xfrm>
            <a:off x="6903585" y="2470893"/>
            <a:ext cx="740229" cy="380010"/>
          </a:xfrm>
          <a:prstGeom prst="righ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776726" y="2032753"/>
            <a:ext cx="1128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decodable</a:t>
            </a:r>
            <a:endParaRPr kumimoji="1" lang="ja-JP" altLang="en-US" sz="16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409309" y="3435266"/>
            <a:ext cx="9028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/>
              <a:t>r</a:t>
            </a:r>
            <a:r>
              <a:rPr kumimoji="1" lang="en-US" altLang="ja-JP" sz="1800" dirty="0" smtClean="0"/>
              <a:t>ewrite</a:t>
            </a:r>
          </a:p>
          <a:p>
            <a:r>
              <a:rPr kumimoji="1" lang="en-US" altLang="ja-JP" sz="1800" dirty="0" smtClean="0"/>
              <a:t>header</a:t>
            </a:r>
          </a:p>
          <a:p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156878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Bitstream </a:t>
            </a:r>
            <a:r>
              <a:rPr lang="en-US" altLang="ja-JP" dirty="0"/>
              <a:t>restrictions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T</a:t>
            </a:r>
            <a:r>
              <a:rPr lang="en-US" altLang="ja-JP" dirty="0" smtClean="0"/>
              <a:t>ile </a:t>
            </a:r>
            <a:r>
              <a:rPr lang="en-US" altLang="ja-JP" dirty="0"/>
              <a:t>structure is kept through the sequence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en-US" altLang="ja-JP" dirty="0" smtClean="0"/>
              <a:t>For a slice in each tile, the slice size is equal to the tile size.</a:t>
            </a:r>
            <a:endParaRPr lang="en-US" altLang="ja-JP" dirty="0"/>
          </a:p>
          <a:p>
            <a:r>
              <a:rPr lang="en-US" altLang="ja-JP" dirty="0" err="1" smtClean="0">
                <a:solidFill>
                  <a:schemeClr val="tx1"/>
                </a:solidFill>
              </a:rPr>
              <a:t>temporal_mv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is not used in the different tile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sp>
        <p:nvSpPr>
          <p:cNvPr id="6" name="正方形/長方形 5"/>
          <p:cNvSpPr/>
          <p:nvPr/>
        </p:nvSpPr>
        <p:spPr>
          <a:xfrm>
            <a:off x="2014371" y="3223566"/>
            <a:ext cx="1019203" cy="7714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err="1" smtClean="0"/>
              <a:t>TileID</a:t>
            </a:r>
            <a:endParaRPr kumimoji="1" lang="en-US" altLang="ja-JP" sz="1100" dirty="0" smtClean="0"/>
          </a:p>
          <a:p>
            <a:pPr algn="ctr"/>
            <a:r>
              <a:rPr kumimoji="1" lang="en-US" altLang="ja-JP" sz="1100" dirty="0" smtClean="0"/>
              <a:t>1</a:t>
            </a:r>
            <a:endParaRPr kumimoji="1" lang="ja-JP" altLang="en-US" sz="1100" dirty="0"/>
          </a:p>
        </p:txBody>
      </p:sp>
      <p:sp>
        <p:nvSpPr>
          <p:cNvPr id="7" name="正方形/長方形 6"/>
          <p:cNvSpPr/>
          <p:nvPr/>
        </p:nvSpPr>
        <p:spPr>
          <a:xfrm>
            <a:off x="3033573" y="3223566"/>
            <a:ext cx="1019203" cy="7714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err="1"/>
              <a:t>TileID</a:t>
            </a:r>
            <a:endParaRPr lang="en-US" altLang="ja-JP" sz="1100" dirty="0"/>
          </a:p>
          <a:p>
            <a:pPr algn="ctr"/>
            <a:r>
              <a:rPr lang="en-US" altLang="ja-JP" sz="1100" dirty="0" smtClean="0"/>
              <a:t>2</a:t>
            </a:r>
            <a:endParaRPr lang="ja-JP" altLang="en-US" sz="1100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922837" y="5145682"/>
            <a:ext cx="67089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2014371" y="3978197"/>
            <a:ext cx="1019203" cy="7714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err="1" smtClean="0"/>
              <a:t>TileID</a:t>
            </a:r>
            <a:endParaRPr kumimoji="1" lang="en-US" altLang="ja-JP" sz="1100" dirty="0" smtClean="0"/>
          </a:p>
          <a:p>
            <a:pPr algn="ctr"/>
            <a:r>
              <a:rPr kumimoji="1" lang="en-US" altLang="ja-JP" sz="1100" dirty="0" smtClean="0"/>
              <a:t>3</a:t>
            </a:r>
            <a:endParaRPr kumimoji="1" lang="ja-JP" altLang="en-US" sz="1100" dirty="0"/>
          </a:p>
        </p:txBody>
      </p:sp>
      <p:sp>
        <p:nvSpPr>
          <p:cNvPr id="10" name="正方形/長方形 9"/>
          <p:cNvSpPr/>
          <p:nvPr/>
        </p:nvSpPr>
        <p:spPr>
          <a:xfrm>
            <a:off x="3033573" y="3978197"/>
            <a:ext cx="1019203" cy="7714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err="1"/>
              <a:t>TileID</a:t>
            </a:r>
            <a:endParaRPr lang="en-US" altLang="ja-JP" sz="1100" dirty="0"/>
          </a:p>
          <a:p>
            <a:pPr algn="ctr"/>
            <a:r>
              <a:rPr lang="en-US" altLang="ja-JP" sz="1100" dirty="0" smtClean="0"/>
              <a:t>4</a:t>
            </a:r>
            <a:endParaRPr lang="ja-JP" altLang="en-US" sz="1100" dirty="0"/>
          </a:p>
        </p:txBody>
      </p:sp>
      <p:sp>
        <p:nvSpPr>
          <p:cNvPr id="11" name="正方形/長方形 10"/>
          <p:cNvSpPr/>
          <p:nvPr/>
        </p:nvSpPr>
        <p:spPr>
          <a:xfrm>
            <a:off x="4714584" y="3237938"/>
            <a:ext cx="1019203" cy="7714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err="1" smtClean="0"/>
              <a:t>TileID</a:t>
            </a:r>
            <a:endParaRPr kumimoji="1" lang="en-US" altLang="ja-JP" sz="1100" dirty="0" smtClean="0"/>
          </a:p>
          <a:p>
            <a:pPr algn="ctr"/>
            <a:r>
              <a:rPr kumimoji="1" lang="en-US" altLang="ja-JP" sz="1100" dirty="0" smtClean="0"/>
              <a:t>1</a:t>
            </a:r>
            <a:endParaRPr kumimoji="1" lang="ja-JP" altLang="en-US" sz="1100" dirty="0"/>
          </a:p>
        </p:txBody>
      </p:sp>
      <p:sp>
        <p:nvSpPr>
          <p:cNvPr id="12" name="正方形/長方形 11"/>
          <p:cNvSpPr/>
          <p:nvPr/>
        </p:nvSpPr>
        <p:spPr>
          <a:xfrm>
            <a:off x="5733786" y="3237938"/>
            <a:ext cx="1019203" cy="7714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err="1"/>
              <a:t>TileID</a:t>
            </a:r>
            <a:endParaRPr lang="en-US" altLang="ja-JP" sz="1100" dirty="0"/>
          </a:p>
          <a:p>
            <a:pPr algn="ctr"/>
            <a:r>
              <a:rPr lang="en-US" altLang="ja-JP" sz="1100" dirty="0" smtClean="0"/>
              <a:t>2</a:t>
            </a:r>
            <a:endParaRPr lang="ja-JP" altLang="en-US" sz="1100" dirty="0"/>
          </a:p>
        </p:txBody>
      </p:sp>
      <p:sp>
        <p:nvSpPr>
          <p:cNvPr id="13" name="正方形/長方形 12"/>
          <p:cNvSpPr/>
          <p:nvPr/>
        </p:nvSpPr>
        <p:spPr>
          <a:xfrm>
            <a:off x="4714584" y="3994442"/>
            <a:ext cx="1019203" cy="7714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err="1" smtClean="0"/>
              <a:t>TileID</a:t>
            </a:r>
            <a:endParaRPr kumimoji="1" lang="en-US" altLang="ja-JP" sz="1100" dirty="0" smtClean="0"/>
          </a:p>
          <a:p>
            <a:pPr algn="ctr"/>
            <a:r>
              <a:rPr kumimoji="1" lang="en-US" altLang="ja-JP" sz="1100" dirty="0" smtClean="0"/>
              <a:t>3</a:t>
            </a:r>
            <a:endParaRPr kumimoji="1" lang="ja-JP" altLang="en-US" sz="1100" dirty="0"/>
          </a:p>
        </p:txBody>
      </p:sp>
      <p:sp>
        <p:nvSpPr>
          <p:cNvPr id="14" name="正方形/長方形 13"/>
          <p:cNvSpPr/>
          <p:nvPr/>
        </p:nvSpPr>
        <p:spPr>
          <a:xfrm>
            <a:off x="5733786" y="3994442"/>
            <a:ext cx="1019203" cy="7714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100" dirty="0" err="1"/>
              <a:t>TileID</a:t>
            </a:r>
            <a:endParaRPr lang="en-US" altLang="ja-JP" sz="1100" dirty="0"/>
          </a:p>
          <a:p>
            <a:pPr algn="ctr"/>
            <a:r>
              <a:rPr lang="en-US" altLang="ja-JP" sz="1100" dirty="0" smtClean="0"/>
              <a:t>4</a:t>
            </a:r>
            <a:endParaRPr lang="ja-JP" altLang="en-US" sz="11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338696" y="5272266"/>
            <a:ext cx="586105" cy="306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ＰＯＣ</a:t>
            </a:r>
          </a:p>
        </p:txBody>
      </p:sp>
      <p:cxnSp>
        <p:nvCxnSpPr>
          <p:cNvPr id="16" name="直線コネクタ 15"/>
          <p:cNvCxnSpPr/>
          <p:nvPr/>
        </p:nvCxnSpPr>
        <p:spPr>
          <a:xfrm>
            <a:off x="3033573" y="5082391"/>
            <a:ext cx="0" cy="189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5796291" y="5082391"/>
            <a:ext cx="0" cy="189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2847037" y="5335557"/>
            <a:ext cx="373073" cy="306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t-1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656298" y="5290349"/>
            <a:ext cx="217293" cy="306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</a:t>
            </a:r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5733786" y="3995055"/>
            <a:ext cx="189875" cy="189875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/>
          </a:p>
        </p:txBody>
      </p:sp>
      <p:sp>
        <p:nvSpPr>
          <p:cNvPr id="22" name="正方形/長方形 21"/>
          <p:cNvSpPr/>
          <p:nvPr/>
        </p:nvSpPr>
        <p:spPr>
          <a:xfrm>
            <a:off x="2838827" y="3778785"/>
            <a:ext cx="189875" cy="1898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 smtClean="0"/>
          </a:p>
        </p:txBody>
      </p:sp>
      <p:cxnSp>
        <p:nvCxnSpPr>
          <p:cNvPr id="23" name="直線矢印コネクタ 22"/>
          <p:cNvCxnSpPr/>
          <p:nvPr/>
        </p:nvCxnSpPr>
        <p:spPr>
          <a:xfrm flipH="1" flipV="1">
            <a:off x="5447284" y="3788323"/>
            <a:ext cx="381440" cy="284812"/>
          </a:xfrm>
          <a:prstGeom prst="straightConnector1">
            <a:avLst/>
          </a:prstGeom>
          <a:ln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523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800" dirty="0" err="1" smtClean="0"/>
              <a:t>Bitstream</a:t>
            </a:r>
            <a:r>
              <a:rPr kumimoji="1" lang="en-US" altLang="ja-JP" sz="2800" dirty="0" smtClean="0"/>
              <a:t> restriction for </a:t>
            </a:r>
            <a:r>
              <a:rPr lang="en-US" altLang="ja-JP" sz="2800" dirty="0"/>
              <a:t>m</a:t>
            </a:r>
            <a:r>
              <a:rPr kumimoji="1" lang="en-US" altLang="ja-JP" sz="2800" dirty="0" smtClean="0"/>
              <a:t>otion </a:t>
            </a:r>
            <a:r>
              <a:rPr lang="en-US" altLang="ja-JP" sz="2800" dirty="0"/>
              <a:t>v</a:t>
            </a:r>
            <a:r>
              <a:rPr kumimoji="1" lang="en-US" altLang="ja-JP" sz="2800" dirty="0" smtClean="0"/>
              <a:t>ector length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5999" y="1224001"/>
            <a:ext cx="8348925" cy="2313104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For </a:t>
            </a:r>
            <a:r>
              <a:rPr lang="en-US" altLang="ja-JP" dirty="0"/>
              <a:t>all </a:t>
            </a:r>
            <a:r>
              <a:rPr lang="en-US" altLang="ja-JP" dirty="0" smtClean="0"/>
              <a:t>CU </a:t>
            </a:r>
            <a:r>
              <a:rPr lang="en-US" altLang="ja-JP" dirty="0"/>
              <a:t>in a tile, no sample outside the current tile boundaries and no sample at a fractional sample position for which the sample value is derived using one or more samples outside the current tile boundaries is used for inter prediction of any sample</a:t>
            </a:r>
            <a:r>
              <a:rPr lang="en-US" altLang="ja-JP" dirty="0" smtClean="0"/>
              <a:t>.</a:t>
            </a:r>
          </a:p>
          <a:p>
            <a:pPr marL="0" indent="0">
              <a:buNone/>
            </a:pPr>
            <a:r>
              <a:rPr lang="en-US" altLang="ja-JP" sz="2500" dirty="0" smtClean="0"/>
              <a:t>NOTE - similar </a:t>
            </a:r>
            <a:r>
              <a:rPr lang="en-US" altLang="ja-JP" sz="2500" dirty="0"/>
              <a:t>to the definition of </a:t>
            </a:r>
            <a:r>
              <a:rPr lang="en-GB" altLang="ja-JP" sz="2500" b="1" dirty="0" err="1"/>
              <a:t>motion_vectors_over_pic_boundaries_flag</a:t>
            </a:r>
            <a:endParaRPr lang="en-US" altLang="ja-JP" sz="2500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5" name="正方形/長方形 4"/>
          <p:cNvSpPr/>
          <p:nvPr/>
        </p:nvSpPr>
        <p:spPr>
          <a:xfrm>
            <a:off x="4505697" y="3786412"/>
            <a:ext cx="1549906" cy="17643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sz="1600" dirty="0" smtClean="0"/>
          </a:p>
          <a:p>
            <a:pPr algn="ctr"/>
            <a:endParaRPr lang="en-US" altLang="ja-JP" sz="1600" dirty="0"/>
          </a:p>
          <a:p>
            <a:pPr algn="ctr"/>
            <a:r>
              <a:rPr kumimoji="1" lang="en-US" altLang="ja-JP" sz="1600" dirty="0" err="1" smtClean="0"/>
              <a:t>TileID</a:t>
            </a:r>
            <a:endParaRPr kumimoji="1" lang="en-US" altLang="ja-JP" sz="1600" dirty="0" smtClean="0"/>
          </a:p>
          <a:p>
            <a:pPr algn="ctr"/>
            <a:r>
              <a:rPr kumimoji="1" lang="en-US" altLang="ja-JP" sz="1600" dirty="0" err="1" smtClean="0"/>
              <a:t>i</a:t>
            </a:r>
            <a:endParaRPr kumimoji="1" lang="ja-JP" altLang="en-US" sz="1600" dirty="0"/>
          </a:p>
        </p:txBody>
      </p:sp>
      <p:sp>
        <p:nvSpPr>
          <p:cNvPr id="13" name="フローチャート: 処理 12"/>
          <p:cNvSpPr/>
          <p:nvPr/>
        </p:nvSpPr>
        <p:spPr>
          <a:xfrm>
            <a:off x="5338392" y="3932706"/>
            <a:ext cx="427641" cy="42281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</a:rPr>
              <a:t>CU</a:t>
            </a:r>
            <a:endParaRPr kumimoji="1" lang="ja-JP" altLang="en-US" sz="1400" dirty="0" smtClean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955791" y="3786411"/>
            <a:ext cx="1549906" cy="17643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sz="1600" dirty="0" smtClean="0"/>
          </a:p>
          <a:p>
            <a:pPr algn="ctr"/>
            <a:endParaRPr lang="en-US" altLang="ja-JP" sz="1600" dirty="0"/>
          </a:p>
          <a:p>
            <a:pPr algn="ctr"/>
            <a:r>
              <a:rPr kumimoji="1" lang="en-US" altLang="ja-JP" sz="1600" dirty="0" err="1" smtClean="0"/>
              <a:t>TileID</a:t>
            </a:r>
            <a:endParaRPr kumimoji="1" lang="en-US" altLang="ja-JP" sz="1600" dirty="0" smtClean="0"/>
          </a:p>
          <a:p>
            <a:pPr algn="ctr"/>
            <a:r>
              <a:rPr kumimoji="1" lang="en-US" altLang="ja-JP" sz="1600" dirty="0" smtClean="0"/>
              <a:t>i-1</a:t>
            </a:r>
            <a:endParaRPr kumimoji="1" lang="ja-JP" altLang="en-US" sz="1600" dirty="0"/>
          </a:p>
        </p:txBody>
      </p:sp>
      <p:cxnSp>
        <p:nvCxnSpPr>
          <p:cNvPr id="7" name="直線矢印コネクタ 6"/>
          <p:cNvCxnSpPr/>
          <p:nvPr/>
        </p:nvCxnSpPr>
        <p:spPr>
          <a:xfrm flipH="1">
            <a:off x="4695232" y="3932706"/>
            <a:ext cx="643161" cy="2899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H="1">
            <a:off x="3520460" y="3932706"/>
            <a:ext cx="1817932" cy="181179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3161551" y="377478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NG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489196" y="4175011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chemeClr val="accent2"/>
                </a:solidFill>
              </a:rPr>
              <a:t>OK</a:t>
            </a:r>
            <a:endParaRPr kumimoji="1" lang="ja-JP" altLang="en-US" sz="1800" dirty="0">
              <a:solidFill>
                <a:schemeClr val="accent2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054017" y="5694435"/>
            <a:ext cx="2903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motion vector restriction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9548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Bitstream </a:t>
            </a:r>
            <a:r>
              <a:rPr lang="en-US" altLang="ja-JP" dirty="0"/>
              <a:t>restrictions for </a:t>
            </a:r>
            <a:r>
              <a:rPr lang="en-US" altLang="ja-JP" dirty="0" smtClean="0"/>
              <a:t>loop filter parameters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/>
              <a:t>loop_filters</a:t>
            </a:r>
            <a:r>
              <a:rPr lang="en-US" altLang="ja-JP" dirty="0"/>
              <a:t> are disabled between tiles</a:t>
            </a:r>
            <a:r>
              <a:rPr lang="en-US" altLang="ja-JP" dirty="0" smtClean="0"/>
              <a:t>.</a:t>
            </a:r>
            <a:endParaRPr kumimoji="1" lang="en-US" altLang="ja-JP" dirty="0" smtClean="0"/>
          </a:p>
          <a:p>
            <a:pPr lvl="1"/>
            <a:r>
              <a:rPr lang="en-US" altLang="ja-JP" dirty="0" err="1"/>
              <a:t>loop_filter_across_tiles_enabled_flag</a:t>
            </a:r>
            <a:r>
              <a:rPr lang="en-US" altLang="ja-JP" dirty="0"/>
              <a:t>==</a:t>
            </a:r>
            <a:r>
              <a:rPr lang="en-US" altLang="ja-JP" dirty="0" smtClean="0"/>
              <a:t>0</a:t>
            </a:r>
            <a:endParaRPr kumimoji="1" lang="en-US" altLang="ja-JP" dirty="0" smtClean="0"/>
          </a:p>
          <a:p>
            <a:r>
              <a:rPr kumimoji="1" lang="en-US" altLang="ja-JP" dirty="0" smtClean="0"/>
              <a:t>For SAO/ALF, n</a:t>
            </a:r>
            <a:r>
              <a:rPr lang="en-US" altLang="ja-JP" dirty="0" smtClean="0"/>
              <a:t>o parameter copy between tiles.</a:t>
            </a:r>
          </a:p>
          <a:p>
            <a:pPr lvl="1"/>
            <a:r>
              <a:rPr lang="en-GB" altLang="ja-JP" dirty="0" err="1" smtClean="0"/>
              <a:t>sao_offset_vlc</a:t>
            </a:r>
            <a:r>
              <a:rPr lang="en-GB" altLang="ja-JP" dirty="0" smtClean="0"/>
              <a:t>(), </a:t>
            </a:r>
            <a:r>
              <a:rPr lang="en-GB" altLang="ja-JP" dirty="0" err="1" smtClean="0"/>
              <a:t>alf_unit</a:t>
            </a:r>
            <a:r>
              <a:rPr lang="en-GB" altLang="ja-JP" dirty="0" smtClean="0"/>
              <a:t>() should be used at the tile boundary.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sp>
        <p:nvSpPr>
          <p:cNvPr id="6" name="正方形/長方形 5"/>
          <p:cNvSpPr/>
          <p:nvPr/>
        </p:nvSpPr>
        <p:spPr>
          <a:xfrm>
            <a:off x="4505697" y="3786412"/>
            <a:ext cx="1549906" cy="17643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sz="1600" dirty="0" smtClean="0"/>
          </a:p>
          <a:p>
            <a:pPr algn="ctr"/>
            <a:endParaRPr lang="en-US" altLang="ja-JP" sz="1600" dirty="0"/>
          </a:p>
          <a:p>
            <a:pPr algn="ctr"/>
            <a:r>
              <a:rPr kumimoji="1" lang="en-US" altLang="ja-JP" sz="1600" dirty="0" err="1" smtClean="0"/>
              <a:t>TileID</a:t>
            </a:r>
            <a:endParaRPr kumimoji="1" lang="en-US" altLang="ja-JP" sz="1600" dirty="0" smtClean="0"/>
          </a:p>
          <a:p>
            <a:pPr algn="ctr"/>
            <a:r>
              <a:rPr kumimoji="1" lang="en-US" altLang="ja-JP" sz="1600" dirty="0" err="1" smtClean="0"/>
              <a:t>i</a:t>
            </a:r>
            <a:endParaRPr kumimoji="1" lang="ja-JP" altLang="en-US" sz="1600" dirty="0"/>
          </a:p>
        </p:txBody>
      </p:sp>
      <p:sp>
        <p:nvSpPr>
          <p:cNvPr id="8" name="正方形/長方形 7"/>
          <p:cNvSpPr/>
          <p:nvPr/>
        </p:nvSpPr>
        <p:spPr>
          <a:xfrm>
            <a:off x="2955791" y="3786411"/>
            <a:ext cx="1549906" cy="17643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sz="1600" dirty="0" smtClean="0"/>
          </a:p>
          <a:p>
            <a:pPr algn="ctr"/>
            <a:endParaRPr lang="en-US" altLang="ja-JP" sz="1600" dirty="0"/>
          </a:p>
          <a:p>
            <a:pPr algn="ctr"/>
            <a:r>
              <a:rPr kumimoji="1" lang="en-US" altLang="ja-JP" sz="1600" dirty="0" err="1" smtClean="0"/>
              <a:t>TileID</a:t>
            </a:r>
            <a:endParaRPr kumimoji="1" lang="en-US" altLang="ja-JP" sz="1600" dirty="0" smtClean="0"/>
          </a:p>
          <a:p>
            <a:pPr algn="ctr"/>
            <a:r>
              <a:rPr kumimoji="1" lang="en-US" altLang="ja-JP" sz="1600" dirty="0" smtClean="0"/>
              <a:t>i-1</a:t>
            </a:r>
            <a:endParaRPr kumimoji="1" lang="ja-JP" altLang="en-US" sz="1600" dirty="0"/>
          </a:p>
        </p:txBody>
      </p:sp>
      <p:sp>
        <p:nvSpPr>
          <p:cNvPr id="13" name="正方形/長方形 12"/>
          <p:cNvSpPr/>
          <p:nvPr/>
        </p:nvSpPr>
        <p:spPr>
          <a:xfrm>
            <a:off x="4120738" y="3786411"/>
            <a:ext cx="384959" cy="36995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4505697" y="3786412"/>
            <a:ext cx="384959" cy="36995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曲線コネクタ 15"/>
          <p:cNvCxnSpPr>
            <a:stCxn id="13" idx="0"/>
            <a:endCxn id="14" idx="0"/>
          </p:cNvCxnSpPr>
          <p:nvPr/>
        </p:nvCxnSpPr>
        <p:spPr>
          <a:xfrm rot="16200000" flipH="1">
            <a:off x="4505696" y="3593932"/>
            <a:ext cx="1" cy="384959"/>
          </a:xfrm>
          <a:prstGeom prst="curvedConnector3">
            <a:avLst>
              <a:gd name="adj1" fmla="val -22860000000"/>
            </a:avLst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4283528" y="313351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NG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55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800" dirty="0" smtClean="0"/>
              <a:t>Proposed syntax modification</a:t>
            </a:r>
            <a:br>
              <a:rPr kumimoji="1" lang="en-US" altLang="ja-JP" sz="2800" dirty="0" smtClean="0"/>
            </a:br>
            <a:r>
              <a:rPr kumimoji="1" lang="en-US" altLang="ja-JP" sz="2800" dirty="0" smtClean="0"/>
              <a:t>Method</a:t>
            </a:r>
            <a:r>
              <a:rPr lang="en-US" altLang="ja-JP" sz="2800" dirty="0" smtClean="0"/>
              <a:t>1 Send 1-bit flag to represent all tile </a:t>
            </a:r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1682709"/>
            <a:ext cx="5868987" cy="414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グループ化 6"/>
          <p:cNvGrpSpPr/>
          <p:nvPr/>
        </p:nvGrpSpPr>
        <p:grpSpPr>
          <a:xfrm>
            <a:off x="6754156" y="1682709"/>
            <a:ext cx="1450819" cy="1086205"/>
            <a:chOff x="1579764" y="3227435"/>
            <a:chExt cx="2454140" cy="1837374"/>
          </a:xfrm>
        </p:grpSpPr>
        <p:sp>
          <p:nvSpPr>
            <p:cNvPr id="8" name="正方形/長方形 7"/>
            <p:cNvSpPr/>
            <p:nvPr/>
          </p:nvSpPr>
          <p:spPr>
            <a:xfrm>
              <a:off x="1579764" y="3227435"/>
              <a:ext cx="1227070" cy="92883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err="1" smtClean="0"/>
                <a:t>TileID</a:t>
              </a:r>
              <a:endParaRPr kumimoji="1" lang="en-US" altLang="ja-JP" sz="1200" dirty="0" smtClean="0"/>
            </a:p>
            <a:p>
              <a:pPr algn="ctr"/>
              <a:r>
                <a:rPr kumimoji="1" lang="en-US" altLang="ja-JP" sz="1200" dirty="0" smtClean="0"/>
                <a:t>1</a:t>
              </a:r>
              <a:endParaRPr kumimoji="1" lang="ja-JP" altLang="en-US" sz="1200" dirty="0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2806834" y="3227435"/>
              <a:ext cx="1227070" cy="92883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/>
                <a:t>TileID</a:t>
              </a:r>
              <a:endParaRPr lang="en-US" altLang="ja-JP" sz="1200" dirty="0"/>
            </a:p>
            <a:p>
              <a:pPr algn="ctr"/>
              <a:r>
                <a:rPr lang="en-US" altLang="ja-JP" sz="1200" dirty="0" smtClean="0"/>
                <a:t>2</a:t>
              </a:r>
              <a:endParaRPr lang="ja-JP" altLang="en-US" sz="1200" dirty="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1579764" y="4135974"/>
              <a:ext cx="1227070" cy="92883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err="1" smtClean="0"/>
                <a:t>TileID</a:t>
              </a:r>
              <a:endParaRPr kumimoji="1" lang="en-US" altLang="ja-JP" sz="1200" dirty="0" smtClean="0"/>
            </a:p>
            <a:p>
              <a:pPr algn="ctr"/>
              <a:r>
                <a:rPr kumimoji="1" lang="en-US" altLang="ja-JP" sz="1200" dirty="0" smtClean="0"/>
                <a:t>3</a:t>
              </a:r>
              <a:endParaRPr kumimoji="1" lang="ja-JP" altLang="en-US" sz="1200" dirty="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2806834" y="4135974"/>
              <a:ext cx="1227070" cy="92883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/>
                <a:t>TileID</a:t>
              </a:r>
              <a:endParaRPr lang="en-US" altLang="ja-JP" sz="1200" dirty="0"/>
            </a:p>
            <a:p>
              <a:pPr algn="ctr"/>
              <a:r>
                <a:rPr lang="en-US" altLang="ja-JP" sz="1200" dirty="0" smtClean="0"/>
                <a:t>4</a:t>
              </a:r>
              <a:endParaRPr lang="ja-JP" altLang="en-US" sz="1200" dirty="0"/>
            </a:p>
          </p:txBody>
        </p:sp>
      </p:grpSp>
      <p:sp>
        <p:nvSpPr>
          <p:cNvPr id="12" name="正方形/長方形 11"/>
          <p:cNvSpPr/>
          <p:nvPr/>
        </p:nvSpPr>
        <p:spPr>
          <a:xfrm>
            <a:off x="6617049" y="4273961"/>
            <a:ext cx="725410" cy="5491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/>
              <a:t>stream</a:t>
            </a:r>
          </a:p>
          <a:p>
            <a:pPr algn="ctr"/>
            <a:r>
              <a:rPr kumimoji="1" lang="en-US" altLang="ja-JP" sz="1200" dirty="0" smtClean="0"/>
              <a:t>1</a:t>
            </a:r>
            <a:endParaRPr kumimoji="1" lang="ja-JP" altLang="en-US" sz="1200" dirty="0"/>
          </a:p>
        </p:txBody>
      </p:sp>
      <p:sp>
        <p:nvSpPr>
          <p:cNvPr id="13" name="正方形/長方形 12"/>
          <p:cNvSpPr/>
          <p:nvPr/>
        </p:nvSpPr>
        <p:spPr>
          <a:xfrm>
            <a:off x="7740000" y="4273961"/>
            <a:ext cx="725410" cy="5491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stream</a:t>
            </a:r>
            <a:endParaRPr lang="en-US" altLang="ja-JP" sz="1200" dirty="0"/>
          </a:p>
          <a:p>
            <a:pPr algn="ctr"/>
            <a:r>
              <a:rPr lang="en-US" altLang="ja-JP" sz="1200" dirty="0" smtClean="0"/>
              <a:t>2</a:t>
            </a:r>
            <a:endParaRPr lang="ja-JP" altLang="en-US" sz="1200" dirty="0"/>
          </a:p>
        </p:txBody>
      </p:sp>
      <p:sp>
        <p:nvSpPr>
          <p:cNvPr id="14" name="正方形/長方形 13"/>
          <p:cNvSpPr/>
          <p:nvPr/>
        </p:nvSpPr>
        <p:spPr>
          <a:xfrm>
            <a:off x="6617049" y="5241896"/>
            <a:ext cx="725410" cy="5491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stream</a:t>
            </a:r>
            <a:endParaRPr kumimoji="1" lang="en-US" altLang="ja-JP" sz="1200" dirty="0" smtClean="0"/>
          </a:p>
          <a:p>
            <a:pPr algn="ctr"/>
            <a:r>
              <a:rPr kumimoji="1" lang="en-US" altLang="ja-JP" sz="1200" dirty="0" smtClean="0"/>
              <a:t>3</a:t>
            </a:r>
            <a:endParaRPr kumimoji="1" lang="ja-JP" altLang="en-US" sz="1200" dirty="0"/>
          </a:p>
        </p:txBody>
      </p:sp>
      <p:sp>
        <p:nvSpPr>
          <p:cNvPr id="15" name="正方形/長方形 14"/>
          <p:cNvSpPr/>
          <p:nvPr/>
        </p:nvSpPr>
        <p:spPr>
          <a:xfrm>
            <a:off x="7740000" y="5241896"/>
            <a:ext cx="725410" cy="5491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stream</a:t>
            </a:r>
            <a:endParaRPr lang="en-US" altLang="ja-JP" sz="1200" dirty="0"/>
          </a:p>
          <a:p>
            <a:pPr algn="ctr"/>
            <a:r>
              <a:rPr lang="en-US" altLang="ja-JP" sz="1200" dirty="0" smtClean="0"/>
              <a:t>4</a:t>
            </a:r>
            <a:endParaRPr lang="ja-JP" altLang="en-US" sz="1200" dirty="0"/>
          </a:p>
        </p:txBody>
      </p:sp>
      <p:sp>
        <p:nvSpPr>
          <p:cNvPr id="16" name="右矢印 15"/>
          <p:cNvSpPr/>
          <p:nvPr/>
        </p:nvSpPr>
        <p:spPr>
          <a:xfrm rot="5400000">
            <a:off x="7179880" y="3431426"/>
            <a:ext cx="740229" cy="380010"/>
          </a:xfrm>
          <a:prstGeom prst="righ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699766" y="3383477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split</a:t>
            </a:r>
            <a:endParaRPr kumimoji="1" lang="ja-JP" altLang="en-US" sz="1800" dirty="0"/>
          </a:p>
        </p:txBody>
      </p:sp>
      <p:sp>
        <p:nvSpPr>
          <p:cNvPr id="18" name="正方形/長方形 17"/>
          <p:cNvSpPr/>
          <p:nvPr/>
        </p:nvSpPr>
        <p:spPr>
          <a:xfrm>
            <a:off x="7033675" y="2768914"/>
            <a:ext cx="8913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smtClean="0"/>
              <a:t>stream A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19313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Proposed </a:t>
            </a:r>
            <a:r>
              <a:rPr lang="en-US" altLang="ja-JP" sz="2800" dirty="0" smtClean="0"/>
              <a:t>syntax </a:t>
            </a:r>
            <a:r>
              <a:rPr lang="en-US" altLang="ja-JP" sz="2800" dirty="0"/>
              <a:t>modification</a:t>
            </a:r>
            <a:br>
              <a:rPr lang="en-US" altLang="ja-JP" sz="2800" dirty="0"/>
            </a:br>
            <a:r>
              <a:rPr lang="en-US" altLang="ja-JP" sz="2800" dirty="0" smtClean="0"/>
              <a:t>Method2 Send flags </a:t>
            </a:r>
            <a:r>
              <a:rPr lang="en-US" altLang="ja-JP" sz="2800" dirty="0"/>
              <a:t>to </a:t>
            </a:r>
            <a:r>
              <a:rPr lang="en-US" altLang="ja-JP" sz="2800" dirty="0" smtClean="0"/>
              <a:t>represent each </a:t>
            </a:r>
            <a:r>
              <a:rPr lang="en-US" altLang="ja-JP" sz="2800" dirty="0"/>
              <a:t>tile </a:t>
            </a:r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1116725"/>
            <a:ext cx="5868987" cy="527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グループ化 5"/>
          <p:cNvGrpSpPr/>
          <p:nvPr/>
        </p:nvGrpSpPr>
        <p:grpSpPr>
          <a:xfrm>
            <a:off x="6754156" y="1682709"/>
            <a:ext cx="1450819" cy="1086205"/>
            <a:chOff x="1579764" y="3227435"/>
            <a:chExt cx="2454140" cy="1837374"/>
          </a:xfrm>
        </p:grpSpPr>
        <p:sp>
          <p:nvSpPr>
            <p:cNvPr id="7" name="正方形/長方形 6"/>
            <p:cNvSpPr/>
            <p:nvPr/>
          </p:nvSpPr>
          <p:spPr>
            <a:xfrm>
              <a:off x="1579764" y="3227435"/>
              <a:ext cx="1227070" cy="92883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err="1" smtClean="0"/>
                <a:t>TileID</a:t>
              </a:r>
              <a:endParaRPr kumimoji="1" lang="en-US" altLang="ja-JP" sz="1200" dirty="0" smtClean="0"/>
            </a:p>
            <a:p>
              <a:pPr algn="ctr"/>
              <a:r>
                <a:rPr kumimoji="1" lang="en-US" altLang="ja-JP" sz="1200" dirty="0" smtClean="0"/>
                <a:t>1</a:t>
              </a:r>
              <a:endParaRPr kumimoji="1" lang="ja-JP" altLang="en-US" sz="1200" dirty="0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2806834" y="3227435"/>
              <a:ext cx="1227070" cy="92883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/>
                <a:t>TileID</a:t>
              </a:r>
              <a:endParaRPr lang="en-US" altLang="ja-JP" sz="1200" dirty="0"/>
            </a:p>
            <a:p>
              <a:pPr algn="ctr"/>
              <a:r>
                <a:rPr lang="en-US" altLang="ja-JP" sz="1200" dirty="0" smtClean="0"/>
                <a:t>2</a:t>
              </a:r>
              <a:endParaRPr lang="ja-JP" altLang="en-US" sz="1200" dirty="0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1579764" y="4135974"/>
              <a:ext cx="1227070" cy="92883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err="1" smtClean="0"/>
                <a:t>TileID</a:t>
              </a:r>
              <a:endParaRPr kumimoji="1" lang="en-US" altLang="ja-JP" sz="1200" dirty="0" smtClean="0"/>
            </a:p>
            <a:p>
              <a:pPr algn="ctr"/>
              <a:r>
                <a:rPr kumimoji="1" lang="en-US" altLang="ja-JP" sz="1200" dirty="0" smtClean="0"/>
                <a:t>3</a:t>
              </a:r>
              <a:endParaRPr kumimoji="1" lang="ja-JP" altLang="en-US" sz="1200" dirty="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2806834" y="4135974"/>
              <a:ext cx="1227070" cy="92883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/>
                <a:t>TileID</a:t>
              </a:r>
              <a:endParaRPr lang="en-US" altLang="ja-JP" sz="1200" dirty="0"/>
            </a:p>
            <a:p>
              <a:pPr algn="ctr"/>
              <a:r>
                <a:rPr lang="en-US" altLang="ja-JP" sz="1200" dirty="0" smtClean="0"/>
                <a:t>4</a:t>
              </a:r>
              <a:endParaRPr lang="ja-JP" altLang="en-US" sz="1200" dirty="0"/>
            </a:p>
          </p:txBody>
        </p:sp>
      </p:grpSp>
      <p:sp>
        <p:nvSpPr>
          <p:cNvPr id="14" name="正方形/長方形 13"/>
          <p:cNvSpPr/>
          <p:nvPr/>
        </p:nvSpPr>
        <p:spPr>
          <a:xfrm>
            <a:off x="7842271" y="5005461"/>
            <a:ext cx="725410" cy="5491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stream</a:t>
            </a:r>
            <a:endParaRPr lang="en-US" altLang="ja-JP" sz="1200" dirty="0"/>
          </a:p>
          <a:p>
            <a:pPr algn="ctr"/>
            <a:r>
              <a:rPr lang="en-US" altLang="ja-JP" sz="1200" dirty="0" smtClean="0"/>
              <a:t>1</a:t>
            </a:r>
            <a:endParaRPr lang="ja-JP" altLang="en-US" sz="1200" dirty="0"/>
          </a:p>
        </p:txBody>
      </p:sp>
      <p:sp>
        <p:nvSpPr>
          <p:cNvPr id="15" name="右矢印 14"/>
          <p:cNvSpPr/>
          <p:nvPr/>
        </p:nvSpPr>
        <p:spPr>
          <a:xfrm rot="5400000">
            <a:off x="7179880" y="3431426"/>
            <a:ext cx="740229" cy="380010"/>
          </a:xfrm>
          <a:prstGeom prst="righ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699766" y="3383477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split</a:t>
            </a:r>
            <a:endParaRPr kumimoji="1" lang="ja-JP" altLang="en-US" sz="1800" dirty="0"/>
          </a:p>
        </p:txBody>
      </p:sp>
      <p:sp>
        <p:nvSpPr>
          <p:cNvPr id="17" name="正方形/長方形 16"/>
          <p:cNvSpPr/>
          <p:nvPr/>
        </p:nvSpPr>
        <p:spPr>
          <a:xfrm>
            <a:off x="7033675" y="2768914"/>
            <a:ext cx="8913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smtClean="0"/>
              <a:t>stream A</a:t>
            </a:r>
            <a:endParaRPr lang="en-US" altLang="ja-JP" sz="1400" dirty="0"/>
          </a:p>
        </p:txBody>
      </p:sp>
      <p:grpSp>
        <p:nvGrpSpPr>
          <p:cNvPr id="18" name="グループ化 17"/>
          <p:cNvGrpSpPr/>
          <p:nvPr/>
        </p:nvGrpSpPr>
        <p:grpSpPr>
          <a:xfrm>
            <a:off x="6673304" y="4193807"/>
            <a:ext cx="1450820" cy="1098080"/>
            <a:chOff x="1579764" y="3227435"/>
            <a:chExt cx="2454142" cy="1857461"/>
          </a:xfrm>
        </p:grpSpPr>
        <p:sp>
          <p:nvSpPr>
            <p:cNvPr id="19" name="正方形/長方形 18"/>
            <p:cNvSpPr/>
            <p:nvPr/>
          </p:nvSpPr>
          <p:spPr>
            <a:xfrm>
              <a:off x="1579764" y="3227435"/>
              <a:ext cx="1227070" cy="92883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err="1" smtClean="0"/>
                <a:t>TileID</a:t>
              </a:r>
              <a:endParaRPr kumimoji="1" lang="en-US" altLang="ja-JP" sz="1200" dirty="0" smtClean="0"/>
            </a:p>
            <a:p>
              <a:pPr algn="ctr"/>
              <a:r>
                <a:rPr kumimoji="1" lang="en-US" altLang="ja-JP" sz="1200" dirty="0" smtClean="0"/>
                <a:t>1</a:t>
              </a:r>
              <a:endParaRPr kumimoji="1" lang="ja-JP" altLang="en-US" sz="1200" dirty="0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2806835" y="3227435"/>
              <a:ext cx="1227071" cy="92883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/>
                <a:t>TileID</a:t>
              </a:r>
              <a:endParaRPr lang="en-US" altLang="ja-JP" sz="1200" dirty="0"/>
            </a:p>
            <a:p>
              <a:pPr algn="ctr"/>
              <a:r>
                <a:rPr lang="en-US" altLang="ja-JP" sz="1200" dirty="0" smtClean="0"/>
                <a:t>2</a:t>
              </a:r>
              <a:endParaRPr lang="ja-JP" altLang="en-US" sz="1200" dirty="0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1579764" y="4156061"/>
              <a:ext cx="1227069" cy="92883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err="1" smtClean="0"/>
                <a:t>TileID</a:t>
              </a:r>
              <a:endParaRPr kumimoji="1" lang="en-US" altLang="ja-JP" sz="1200" dirty="0" smtClean="0"/>
            </a:p>
            <a:p>
              <a:pPr algn="ctr"/>
              <a:r>
                <a:rPr kumimoji="1" lang="en-US" altLang="ja-JP" sz="1200" dirty="0" smtClean="0"/>
                <a:t>3</a:t>
              </a:r>
              <a:endParaRPr kumimoji="1" lang="ja-JP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833813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Use case for Frame packing stereo 3D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  <p:sp>
        <p:nvSpPr>
          <p:cNvPr id="5" name="正方形/長方形 4"/>
          <p:cNvSpPr/>
          <p:nvPr/>
        </p:nvSpPr>
        <p:spPr>
          <a:xfrm>
            <a:off x="1304334" y="2538710"/>
            <a:ext cx="1137310" cy="15526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800" dirty="0" smtClean="0"/>
              <a:t>Left</a:t>
            </a:r>
          </a:p>
          <a:p>
            <a:pPr algn="ctr"/>
            <a:endParaRPr kumimoji="1" lang="en-US" altLang="ja-JP" sz="1100" dirty="0" smtClean="0"/>
          </a:p>
          <a:p>
            <a:pPr algn="ctr"/>
            <a:r>
              <a:rPr kumimoji="1" lang="en-US" altLang="ja-JP" sz="1400" dirty="0" err="1" smtClean="0"/>
              <a:t>TileID</a:t>
            </a:r>
            <a:endParaRPr kumimoji="1" lang="en-US" altLang="ja-JP" sz="1400" dirty="0" smtClean="0"/>
          </a:p>
          <a:p>
            <a:pPr algn="ctr"/>
            <a:r>
              <a:rPr kumimoji="1" lang="en-US" altLang="ja-JP" sz="1400" dirty="0" smtClean="0"/>
              <a:t>1</a:t>
            </a:r>
            <a:endParaRPr kumimoji="1" lang="ja-JP" altLang="en-US" sz="1400" dirty="0"/>
          </a:p>
        </p:txBody>
      </p:sp>
      <p:sp>
        <p:nvSpPr>
          <p:cNvPr id="6" name="正方形/長方形 5"/>
          <p:cNvSpPr/>
          <p:nvPr/>
        </p:nvSpPr>
        <p:spPr>
          <a:xfrm>
            <a:off x="2441644" y="2538710"/>
            <a:ext cx="1227070" cy="15526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Right</a:t>
            </a:r>
          </a:p>
          <a:p>
            <a:pPr algn="ctr"/>
            <a:endParaRPr lang="en-US" altLang="ja-JP" sz="1100" dirty="0" smtClean="0"/>
          </a:p>
          <a:p>
            <a:pPr algn="ctr"/>
            <a:r>
              <a:rPr lang="en-US" altLang="ja-JP" sz="1400" dirty="0" err="1" smtClean="0"/>
              <a:t>TileID</a:t>
            </a:r>
            <a:endParaRPr lang="en-US" altLang="ja-JP" sz="1400" dirty="0"/>
          </a:p>
          <a:p>
            <a:pPr algn="ctr"/>
            <a:r>
              <a:rPr lang="en-US" altLang="ja-JP" sz="1400" dirty="0" smtClean="0"/>
              <a:t>2</a:t>
            </a:r>
            <a:endParaRPr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5458322" y="2538710"/>
            <a:ext cx="1137310" cy="15526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800" dirty="0" smtClean="0"/>
              <a:t>Left</a:t>
            </a:r>
          </a:p>
          <a:p>
            <a:pPr algn="ctr"/>
            <a:endParaRPr kumimoji="1" lang="en-US" altLang="ja-JP" sz="1100" dirty="0" smtClean="0"/>
          </a:p>
          <a:p>
            <a:pPr algn="ctr"/>
            <a:r>
              <a:rPr kumimoji="1" lang="en-US" altLang="ja-JP" sz="1400" dirty="0" err="1" smtClean="0"/>
              <a:t>TileID</a:t>
            </a:r>
            <a:endParaRPr kumimoji="1" lang="en-US" altLang="ja-JP" sz="1400" dirty="0" smtClean="0"/>
          </a:p>
          <a:p>
            <a:pPr algn="ctr"/>
            <a:r>
              <a:rPr kumimoji="1" lang="en-US" altLang="ja-JP" sz="1400" dirty="0" smtClean="0"/>
              <a:t>1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6595632" y="2538710"/>
            <a:ext cx="1227070" cy="1552629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Right</a:t>
            </a:r>
            <a:endParaRPr lang="en-US" altLang="ja-JP" sz="1100" dirty="0" smtClean="0"/>
          </a:p>
          <a:p>
            <a:pPr algn="ctr"/>
            <a:endParaRPr lang="en-US" altLang="ja-JP" sz="1100" dirty="0" smtClean="0"/>
          </a:p>
          <a:p>
            <a:pPr algn="ctr"/>
            <a:r>
              <a:rPr lang="en-US" altLang="ja-JP" sz="1400" dirty="0" err="1" smtClean="0"/>
              <a:t>TileID</a:t>
            </a:r>
            <a:endParaRPr lang="en-US" altLang="ja-JP" sz="1400" dirty="0"/>
          </a:p>
          <a:p>
            <a:pPr algn="ctr"/>
            <a:r>
              <a:rPr lang="en-US" altLang="ja-JP" sz="1400" dirty="0" smtClean="0"/>
              <a:t>2</a:t>
            </a:r>
            <a:endParaRPr lang="ja-JP" altLang="en-US" sz="1400" dirty="0"/>
          </a:p>
        </p:txBody>
      </p:sp>
      <p:sp>
        <p:nvSpPr>
          <p:cNvPr id="9" name="正方形/長方形 8"/>
          <p:cNvSpPr/>
          <p:nvPr/>
        </p:nvSpPr>
        <p:spPr>
          <a:xfrm>
            <a:off x="605255" y="1602809"/>
            <a:ext cx="1880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u="sng" dirty="0" smtClean="0"/>
              <a:t>3D</a:t>
            </a:r>
            <a:r>
              <a:rPr kumimoji="1" lang="ja-JP" altLang="en-US" u="sng" dirty="0" smtClean="0"/>
              <a:t> </a:t>
            </a:r>
            <a:r>
              <a:rPr kumimoji="1" lang="en-US" altLang="ja-JP" u="sng" dirty="0" smtClean="0"/>
              <a:t>playback</a:t>
            </a:r>
            <a:endParaRPr kumimoji="1" lang="en-US" altLang="ja-JP" u="sng" dirty="0"/>
          </a:p>
        </p:txBody>
      </p:sp>
      <p:sp>
        <p:nvSpPr>
          <p:cNvPr id="10" name="正方形/長方形 9"/>
          <p:cNvSpPr/>
          <p:nvPr/>
        </p:nvSpPr>
        <p:spPr>
          <a:xfrm>
            <a:off x="4981732" y="1602808"/>
            <a:ext cx="1880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u="sng" dirty="0" smtClean="0"/>
              <a:t>2D</a:t>
            </a:r>
            <a:r>
              <a:rPr kumimoji="1" lang="ja-JP" altLang="en-US" u="sng" dirty="0" smtClean="0"/>
              <a:t> </a:t>
            </a:r>
            <a:r>
              <a:rPr kumimoji="1" lang="en-US" altLang="ja-JP" u="sng" dirty="0" smtClean="0"/>
              <a:t>playback</a:t>
            </a:r>
            <a:endParaRPr kumimoji="1" lang="en-US" altLang="ja-JP" u="sng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20255" y="4520098"/>
            <a:ext cx="8064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Firstly,</a:t>
            </a:r>
            <a:r>
              <a:rPr lang="ja-JP" altLang="en-US" sz="2000" dirty="0" smtClean="0"/>
              <a:t> </a:t>
            </a:r>
            <a:r>
              <a:rPr kumimoji="1" lang="en-US" altLang="ja-JP" sz="2000" dirty="0" smtClean="0"/>
              <a:t>each view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smtClean="0"/>
              <a:t>is encoded </a:t>
            </a:r>
            <a:r>
              <a:rPr lang="en-US" altLang="ja-JP" sz="2000" dirty="0" smtClean="0"/>
              <a:t>with </a:t>
            </a:r>
            <a:r>
              <a:rPr lang="en-US" altLang="ja-JP" sz="2000" dirty="0" smtClean="0"/>
              <a:t>the </a:t>
            </a:r>
            <a:r>
              <a:rPr lang="en-US" altLang="ja-JP" sz="2000" dirty="0" err="1" smtClean="0"/>
              <a:t>splittable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smtClean="0"/>
              <a:t>tiles.</a:t>
            </a:r>
          </a:p>
          <a:p>
            <a:r>
              <a:rPr kumimoji="1" lang="en-US" altLang="ja-JP" sz="2000" dirty="0" smtClean="0"/>
              <a:t>When only </a:t>
            </a:r>
            <a:r>
              <a:rPr lang="en-US" altLang="ja-JP" sz="2000" dirty="0" smtClean="0"/>
              <a:t>base </a:t>
            </a:r>
            <a:r>
              <a:rPr kumimoji="1" lang="en-US" altLang="ja-JP" sz="2000" dirty="0" smtClean="0"/>
              <a:t>view is necessary, decoders have a choice not to </a:t>
            </a:r>
            <a:r>
              <a:rPr lang="en-US" altLang="ja-JP" sz="2000" dirty="0" smtClean="0"/>
              <a:t>decode unnecessary view. </a:t>
            </a:r>
            <a:r>
              <a:rPr lang="en-US" altLang="ja-JP" sz="2000" dirty="0" smtClean="0"/>
              <a:t>Thus, low-power decode </a:t>
            </a:r>
            <a:r>
              <a:rPr lang="en-US" altLang="ja-JP" sz="2000" dirty="0" smtClean="0"/>
              <a:t>is achieved.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64544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Propose to add 1-bit </a:t>
            </a:r>
            <a:r>
              <a:rPr kumimoji="1" lang="en-US" altLang="ja-JP" dirty="0" err="1" smtClean="0"/>
              <a:t>bitstream</a:t>
            </a:r>
            <a:r>
              <a:rPr kumimoji="1" lang="en-US" altLang="ja-JP" dirty="0" smtClean="0"/>
              <a:t> restriction flag in VUI, </a:t>
            </a:r>
            <a:r>
              <a:rPr lang="en-US" altLang="ja-JP" dirty="0" smtClean="0"/>
              <a:t>for the </a:t>
            </a:r>
            <a:r>
              <a:rPr lang="en-US" altLang="ja-JP" dirty="0" err="1" smtClean="0"/>
              <a:t>bitstream</a:t>
            </a:r>
            <a:r>
              <a:rPr lang="en-US" altLang="ja-JP" dirty="0" smtClean="0"/>
              <a:t>(Method1) or for each tile(Method2).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It is asserted that the flag enhances the usability of tile coding for a kind of s</a:t>
            </a:r>
            <a:r>
              <a:rPr kumimoji="1" lang="en-US" altLang="ja-JP" dirty="0" smtClean="0"/>
              <a:t>patial scalability.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0615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458</Words>
  <Application>Microsoft Office PowerPoint</Application>
  <PresentationFormat>画面に合わせる (4:3)</PresentationFormat>
  <Paragraphs>159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GBM_Master</vt:lpstr>
      <vt:lpstr>Bitstream restriction flag to enable tile split</vt:lpstr>
      <vt:lpstr>Introduction</vt:lpstr>
      <vt:lpstr>Bitstream restrictions</vt:lpstr>
      <vt:lpstr>Bitstream restriction for motion vector length</vt:lpstr>
      <vt:lpstr>Bitstream restrictions for loop filter parameters</vt:lpstr>
      <vt:lpstr>Proposed syntax modification Method1 Send 1-bit flag to represent all tile </vt:lpstr>
      <vt:lpstr>Proposed syntax modification Method2 Send flags to represent each tile </vt:lpstr>
      <vt:lpstr>Use case for Frame packing stereo 3D</vt:lpstr>
      <vt:lpstr>Conclusion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6</cp:revision>
  <dcterms:created xsi:type="dcterms:W3CDTF">2010-06-25T05:44:48Z</dcterms:created>
  <dcterms:modified xsi:type="dcterms:W3CDTF">2012-04-25T04:26:22Z</dcterms:modified>
  <cp:contentStatus>fix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  <property fmtid="{D5CDD505-2E9C-101B-9397-08002B2CF9AE}" pid="3" name="ImageCreateDate">
    <vt:lpwstr/>
  </property>
  <property fmtid="{D5CDD505-2E9C-101B-9397-08002B2CF9AE}" pid="4" name="Description">
    <vt:lpwstr/>
  </property>
</Properties>
</file>