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10"/>
  </p:notesMasterIdLst>
  <p:handoutMasterIdLst>
    <p:handoutMasterId r:id="rId11"/>
  </p:handoutMasterIdLst>
  <p:sldIdLst>
    <p:sldId id="311" r:id="rId4"/>
    <p:sldId id="348" r:id="rId5"/>
    <p:sldId id="344" r:id="rId6"/>
    <p:sldId id="346" r:id="rId7"/>
    <p:sldId id="349" r:id="rId8"/>
    <p:sldId id="350" r:id="rId9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79" d="100"/>
          <a:sy n="79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28 April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28 April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28 April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28 April 2012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8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9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6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7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JCTVC-I0050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CA" sz="2800" b="1" dirty="0" smtClean="0"/>
              <a:t>Non-CE3: </a:t>
            </a:r>
            <a:r>
              <a:rPr lang="en-CA" sz="2800" b="1" dirty="0" err="1" smtClean="0"/>
              <a:t>Golomb</a:t>
            </a:r>
            <a:r>
              <a:rPr lang="en-CA" sz="2800" b="1" dirty="0" smtClean="0"/>
              <a:t> rice parameter initialisation and update.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9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Apr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6953"/>
          </a:xfrm>
        </p:spPr>
        <p:txBody>
          <a:bodyPr/>
          <a:lstStyle/>
          <a:p>
            <a:r>
              <a:rPr lang="en-AU" dirty="0" smtClean="0"/>
              <a:t>Part 1. </a:t>
            </a:r>
            <a:r>
              <a:rPr lang="en-AU" dirty="0" err="1" smtClean="0"/>
              <a:t>Golomb</a:t>
            </a:r>
            <a:r>
              <a:rPr lang="en-AU" dirty="0" smtClean="0"/>
              <a:t>-rice (k) parameter initialisation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10654"/>
            <a:ext cx="8724900" cy="1010651"/>
          </a:xfrm>
        </p:spPr>
        <p:txBody>
          <a:bodyPr/>
          <a:lstStyle/>
          <a:p>
            <a:r>
              <a:rPr lang="en-AU" sz="2000" dirty="0" err="1" smtClean="0"/>
              <a:t>coeff_abs_level_remaining</a:t>
            </a:r>
            <a:r>
              <a:rPr lang="en-AU" sz="2000" dirty="0" smtClean="0"/>
              <a:t> codes remaining coefficient level using a </a:t>
            </a:r>
            <a:r>
              <a:rPr lang="en-AU" sz="2000" dirty="0" err="1" smtClean="0"/>
              <a:t>golomb</a:t>
            </a:r>
            <a:r>
              <a:rPr lang="en-AU" sz="2000" dirty="0" smtClean="0"/>
              <a:t>-rice parameter k: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312820" y="2153654"/>
            <a:ext cx="8602580" cy="433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dirty="0" smtClean="0"/>
              <a:t>We observed that sub-blocks with many significant coefficients (typically in low QP), coefficient magnitude is larger.</a:t>
            </a:r>
          </a:p>
          <a:p>
            <a:pPr lvl="1"/>
            <a:r>
              <a:rPr lang="en-GB" sz="2000" dirty="0"/>
              <a:t>k</a:t>
            </a:r>
            <a:r>
              <a:rPr lang="en-GB" sz="2000" dirty="0" smtClean="0"/>
              <a:t> adapts to higher values for larger magnitude coefficients.</a:t>
            </a:r>
          </a:p>
          <a:p>
            <a:r>
              <a:rPr lang="en-GB" sz="2000" dirty="0" smtClean="0"/>
              <a:t>Proposal:</a:t>
            </a:r>
          </a:p>
          <a:p>
            <a:pPr lvl="1"/>
            <a:r>
              <a:rPr lang="en-GB" sz="2000" dirty="0"/>
              <a:t>k</a:t>
            </a:r>
            <a:r>
              <a:rPr lang="en-GB" sz="2000" dirty="0" smtClean="0"/>
              <a:t>=1 when 15 significant coefficients present in a sub-block,</a:t>
            </a:r>
          </a:p>
          <a:p>
            <a:pPr lvl="1"/>
            <a:r>
              <a:rPr lang="en-GB" sz="2000" dirty="0" smtClean="0"/>
              <a:t>otherwise k=0.</a:t>
            </a:r>
          </a:p>
          <a:p>
            <a:r>
              <a:rPr lang="en-GB" sz="2000" dirty="0" smtClean="0"/>
              <a:t>Benefit</a:t>
            </a:r>
            <a:r>
              <a:rPr lang="en-GB" sz="2000" dirty="0" smtClean="0"/>
              <a:t>:</a:t>
            </a:r>
          </a:p>
          <a:p>
            <a:pPr lvl="1"/>
            <a:r>
              <a:rPr lang="en-GB" sz="2000" dirty="0" smtClean="0"/>
              <a:t>Coding gains found in </a:t>
            </a:r>
            <a:r>
              <a:rPr lang="en-GB" sz="2000" dirty="0" smtClean="0"/>
              <a:t>low-QP (1, 5, 9, 13): </a:t>
            </a:r>
            <a:r>
              <a:rPr lang="en-GB" sz="2000" dirty="0" smtClean="0"/>
              <a:t>average </a:t>
            </a:r>
            <a:r>
              <a:rPr lang="en-GB" sz="2000" dirty="0" smtClean="0"/>
              <a:t>-0.26</a:t>
            </a:r>
            <a:r>
              <a:rPr lang="en-GB" sz="2000" dirty="0" smtClean="0"/>
              <a:t>% in AI </a:t>
            </a:r>
            <a:r>
              <a:rPr lang="en-GB" sz="2000" dirty="0" smtClean="0"/>
              <a:t>Main, -0.53% in class D.</a:t>
            </a:r>
            <a:endParaRPr lang="en-GB" sz="2000" dirty="0" smtClean="0"/>
          </a:p>
          <a:p>
            <a:r>
              <a:rPr lang="en-GB" sz="2000" dirty="0" smtClean="0"/>
              <a:t>Cost:</a:t>
            </a:r>
          </a:p>
          <a:p>
            <a:pPr lvl="1"/>
            <a:r>
              <a:rPr lang="en-GB" sz="2000" dirty="0" smtClean="0"/>
              <a:t>One check per sub-block containing at least one instance of </a:t>
            </a:r>
            <a:r>
              <a:rPr lang="en-GB" sz="2000" dirty="0" err="1" smtClean="0"/>
              <a:t>coeff_abs_level_remaining</a:t>
            </a:r>
            <a:r>
              <a:rPr lang="en-GB" sz="2000" dirty="0" smtClean="0"/>
              <a:t> for k parameter initialisation.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 2. </a:t>
            </a:r>
            <a:r>
              <a:rPr lang="en-AU" dirty="0" err="1" smtClean="0"/>
              <a:t>Golomb</a:t>
            </a:r>
            <a:r>
              <a:rPr lang="en-AU" dirty="0" smtClean="0"/>
              <a:t>-rice (k) parameter update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50" y="1068389"/>
            <a:ext cx="8804275" cy="2721558"/>
          </a:xfrm>
        </p:spPr>
        <p:txBody>
          <a:bodyPr/>
          <a:lstStyle/>
          <a:p>
            <a:pPr lvl="0"/>
            <a:r>
              <a:rPr lang="en-AU" sz="1800" dirty="0" smtClean="0"/>
              <a:t>For subsets &gt; 5 (high frequency sub-sets), we set the k parameter value to 0 (no update applied).</a:t>
            </a:r>
          </a:p>
          <a:p>
            <a:pPr lvl="1"/>
            <a:r>
              <a:rPr lang="en-AU" sz="1800" dirty="0" smtClean="0"/>
              <a:t>Simplifies logic for parsing multiple instances of </a:t>
            </a:r>
            <a:r>
              <a:rPr lang="en-AU" sz="1800" dirty="0" err="1" smtClean="0"/>
              <a:t>coeff_abs_level_remaining</a:t>
            </a:r>
            <a:r>
              <a:rPr lang="en-AU" sz="1800" dirty="0" smtClean="0"/>
              <a:t> for remaining subsets because </a:t>
            </a:r>
          </a:p>
          <a:p>
            <a:pPr lvl="2"/>
            <a:r>
              <a:rPr lang="en-AU" sz="1800" dirty="0" smtClean="0"/>
              <a:t>TR </a:t>
            </a:r>
            <a:r>
              <a:rPr lang="en-AU" sz="1800" dirty="0" err="1" smtClean="0"/>
              <a:t>binarisation</a:t>
            </a:r>
            <a:r>
              <a:rPr lang="en-AU" sz="1800" dirty="0" smtClean="0"/>
              <a:t> simplified to TU </a:t>
            </a:r>
            <a:r>
              <a:rPr lang="en-AU" sz="1800" dirty="0" err="1" smtClean="0"/>
              <a:t>binarisation</a:t>
            </a:r>
            <a:endParaRPr lang="en-AU" sz="1800" dirty="0"/>
          </a:p>
          <a:p>
            <a:pPr lvl="2"/>
            <a:r>
              <a:rPr lang="en-AU" sz="1800" dirty="0" smtClean="0"/>
              <a:t>Table look-up is no longer necessary.</a:t>
            </a:r>
          </a:p>
          <a:p>
            <a:pPr lvl="1"/>
            <a:endParaRPr lang="en-AU" sz="1800" dirty="0" smtClean="0"/>
          </a:p>
          <a:p>
            <a:pPr lvl="1"/>
            <a:r>
              <a:rPr lang="en-AU" sz="1800" dirty="0" smtClean="0"/>
              <a:t>Note: Threshold of 5 was chosen due to 10-bit sequences, otherwise a lower threshold of 3 is OK.</a:t>
            </a:r>
          </a:p>
          <a:p>
            <a:pPr lvl="1"/>
            <a:endParaRPr lang="en-AU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09550" y="3609475"/>
            <a:ext cx="4566987" cy="286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AU" sz="1800" dirty="0" smtClean="0"/>
          </a:p>
          <a:p>
            <a:r>
              <a:rPr lang="en-AU" sz="1800" dirty="0" smtClean="0"/>
              <a:t>Benefit:</a:t>
            </a:r>
          </a:p>
          <a:p>
            <a:pPr lvl="1"/>
            <a:r>
              <a:rPr lang="en-AU" sz="1800" dirty="0" smtClean="0"/>
              <a:t>Implementations can achieve higher throughput for high-frequency sub-blocks.</a:t>
            </a:r>
          </a:p>
          <a:p>
            <a:r>
              <a:rPr lang="en-AU" sz="1800" dirty="0" smtClean="0"/>
              <a:t>Cost:</a:t>
            </a:r>
          </a:p>
          <a:p>
            <a:pPr lvl="1"/>
            <a:r>
              <a:rPr lang="en-AU" sz="1800" dirty="0" smtClean="0"/>
              <a:t>One check introduced for k parameter initialisation.</a:t>
            </a:r>
          </a:p>
          <a:p>
            <a:pPr lvl="1"/>
            <a:r>
              <a:rPr lang="en-AU" sz="1800" dirty="0" smtClean="0"/>
              <a:t>Worst overall result is 0.02% in LB Main.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664" y="4032371"/>
            <a:ext cx="3682042" cy="233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76557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9550" y="1068389"/>
            <a:ext cx="8804275" cy="976980"/>
          </a:xfrm>
        </p:spPr>
        <p:txBody>
          <a:bodyPr/>
          <a:lstStyle/>
          <a:p>
            <a:pPr lvl="0"/>
            <a:r>
              <a:rPr lang="en-AU" sz="1800" dirty="0" smtClean="0"/>
              <a:t>Part 1 – normal QP</a:t>
            </a:r>
            <a:endParaRPr lang="en-AU" sz="1800" dirty="0"/>
          </a:p>
          <a:p>
            <a:pPr lvl="0"/>
            <a:endParaRPr lang="en-AU" sz="1800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96" y="616117"/>
            <a:ext cx="489585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9550" y="1068389"/>
            <a:ext cx="8804275" cy="976980"/>
          </a:xfrm>
        </p:spPr>
        <p:txBody>
          <a:bodyPr/>
          <a:lstStyle/>
          <a:p>
            <a:pPr lvl="0"/>
            <a:r>
              <a:rPr lang="en-AU" sz="1800" dirty="0" smtClean="0"/>
              <a:t>Part 1 – low </a:t>
            </a:r>
            <a:r>
              <a:rPr lang="en-AU" sz="1800" dirty="0" smtClean="0"/>
              <a:t>QP</a:t>
            </a:r>
            <a:endParaRPr lang="en-AU" sz="1800" dirty="0"/>
          </a:p>
          <a:p>
            <a:pPr lvl="0"/>
            <a:endParaRPr lang="en-AU" sz="18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170" y="580023"/>
            <a:ext cx="489585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3929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800" dirty="0" smtClean="0"/>
              <a:t>Part 2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91" y="555960"/>
            <a:ext cx="489585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96703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27692</TotalTime>
  <Words>260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CiSRA gray4</vt:lpstr>
      <vt:lpstr>14_~ CISRA (1024x768)</vt:lpstr>
      <vt:lpstr>1_CiSRA gray4</vt:lpstr>
      <vt:lpstr>Image</vt:lpstr>
      <vt:lpstr>PowerPoint Presentation</vt:lpstr>
      <vt:lpstr>Part 1. Golomb-rice (k) parameter initialisation</vt:lpstr>
      <vt:lpstr>Part 2. Golomb-rice (k) parameter update</vt:lpstr>
      <vt:lpstr>Results</vt:lpstr>
      <vt:lpstr>Results</vt:lpstr>
      <vt:lpstr>Results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750</cp:revision>
  <dcterms:created xsi:type="dcterms:W3CDTF">2008-06-05T01:45:40Z</dcterms:created>
  <dcterms:modified xsi:type="dcterms:W3CDTF">2012-04-28T12:12:45Z</dcterms:modified>
</cp:coreProperties>
</file>