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66" r:id="rId2"/>
    <p:sldMasterId id="2147483691" r:id="rId3"/>
  </p:sldMasterIdLst>
  <p:notesMasterIdLst>
    <p:notesMasterId r:id="rId9"/>
  </p:notesMasterIdLst>
  <p:handoutMasterIdLst>
    <p:handoutMasterId r:id="rId10"/>
  </p:handoutMasterIdLst>
  <p:sldIdLst>
    <p:sldId id="311" r:id="rId4"/>
    <p:sldId id="350" r:id="rId5"/>
    <p:sldId id="348" r:id="rId6"/>
    <p:sldId id="346" r:id="rId7"/>
    <p:sldId id="349" r:id="rId8"/>
  </p:sldIdLst>
  <p:sldSz cx="9144000" cy="6858000" type="screen4x3"/>
  <p:notesSz cx="6918325" cy="10048875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33"/>
    <a:srgbClr val="008000"/>
    <a:srgbClr val="00FF00"/>
    <a:srgbClr val="FF6600"/>
    <a:srgbClr val="000000"/>
    <a:srgbClr val="FF66FF"/>
    <a:srgbClr val="FF9999"/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8870" autoAdjust="0"/>
    <p:restoredTop sz="87402" autoAdjust="0"/>
  </p:normalViewPr>
  <p:slideViewPr>
    <p:cSldViewPr snapToGrid="0">
      <p:cViewPr varScale="1">
        <p:scale>
          <a:sx n="79" d="100"/>
          <a:sy n="79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notesViewPr>
    <p:cSldViewPr snapToGrid="0">
      <p:cViewPr>
        <p:scale>
          <a:sx n="125" d="100"/>
          <a:sy n="125" d="100"/>
        </p:scale>
        <p:origin x="-1068" y="120"/>
      </p:cViewPr>
      <p:guideLst>
        <p:guide orient="horz" pos="3165"/>
        <p:guide pos="21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5AC1FE8-28BC-4F04-A5DD-CB91E26BE48C}" type="datetime4">
              <a:rPr lang="en-AU"/>
              <a:pPr>
                <a:defRPr/>
              </a:pPr>
              <a:t>28 April 2012</a:t>
            </a:fld>
            <a:endParaRPr lang="en-AU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24EBBDD-0FF2-46C8-A07C-5A76E4A0C15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5378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3C867618-ABEB-4E28-87B0-121875B69E06}" type="datetime4">
              <a:rPr lang="en-AU"/>
              <a:pPr>
                <a:defRPr/>
              </a:pPr>
              <a:t>28 April 2012</a:t>
            </a:fld>
            <a:endParaRPr lang="en-A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54063"/>
            <a:ext cx="5024437" cy="3768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2338" y="4773613"/>
            <a:ext cx="5073650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4A00621D-0C55-4DEA-B89D-1E8B58D0DF1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85344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53C43A4-0B09-4F23-815F-21741AD04A36}" type="datetime4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28 April 2012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513949D-B919-44ED-9CDD-F56F563E1C97}" type="slidenum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1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54063"/>
            <a:ext cx="5026025" cy="3768725"/>
          </a:xfrm>
          <a:ln/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20F72-E6B6-43F3-8F0E-22161C583EB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127721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0E531-6B29-46EA-8378-CC29CFE1844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28098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7F2C-E7D8-4F7B-8759-F919E1F0615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314275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42A83-8AE9-4A07-B3D5-5D95CA12E09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646214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1F0A3-2A4D-4276-8443-6E9DE36C1C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195125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8724900" cy="26908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" y="3911600"/>
            <a:ext cx="8724900" cy="2690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20688" y="6635750"/>
            <a:ext cx="2701925" cy="2111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D0AE1-7FF3-4E49-9E2C-CA594FE2690E}" type="datetime4">
              <a:rPr lang="en-AU"/>
              <a:pPr>
                <a:defRPr/>
              </a:pPr>
              <a:t>28 April 2012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330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E815D-7D7B-4870-86A5-6833EFBE85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399698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809C0-FBD2-4BAC-A7A7-1AD16508A7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163572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FA6AA-480F-408C-955F-9C4F1D35B2A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331771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DF00A-095F-48B4-8572-970EC585A4B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201275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42C70-E0CB-4929-A40F-49D00C46504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168865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580F7-B5C7-4F88-9CCA-13083B9E0B7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719106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7252B-7E61-4C55-AC61-4B71A49FE55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738277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833BC-B5D0-4BD5-98F0-FD4CC599F1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8036665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1DEED-EDEE-4707-97EB-D07732217CB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0732944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623E5-BC31-45FE-ADF4-7CF416FAEBC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262188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6D057-1A74-492B-829C-3D216D3DDC2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294615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4CC7F-61AA-4EAA-8679-40399A7FEF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5287355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3BE14-8473-47D8-B4E0-7C9F6604738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77283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3A71B-74D9-4FDC-B8BE-00E8BBE42F6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3258668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98CA3-7CBC-41C6-92CA-85949128C69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74795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579BC-5A3A-4370-B62C-D9FB47D758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408910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42EC6-D5C7-4396-9469-D5B2D2640AF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1372147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31ECF-B3ED-4EAD-838D-40F8750EBB4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4212979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9DFA1-7852-472C-BC00-0380DDE4F17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246877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E43C4-84DC-4D41-B053-789C215DDF8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521222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8D4A8-FB18-44F1-91C4-10CD00AE1A5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187397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8E3A4-B743-489D-908E-90F2236AB37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8343541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FCCC9-0883-458F-88EF-9A0F6B84B7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2763965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D26B5-9125-4819-A065-B46F8E5B7A4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5640740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2237-2328-4BB1-A109-C941EB8E46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3676856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F86A6-F303-46FF-BAE0-445A9666411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684585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F3ED9-57AB-494C-B443-F6A7BDC23A3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215153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31D15-1AE0-4EE1-84A1-B2FADED1B4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076670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E5697-791E-4A30-833B-601F6502BC0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97395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1C120-5461-41A7-9986-6E80BA1F2F1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966449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B2B46-04A7-470C-BA99-95FC483E2DC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79673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2266D-06C5-41C4-8C1B-B4187AAC05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15388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2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vmlDrawing" Target="../drawings/vmlDrawing2.v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oleObject" Target="../embeddings/oleObject3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oleObject" Target="../embeddings/oleObject5.bin"/><Relationship Id="rId3" Type="http://schemas.openxmlformats.org/officeDocument/2006/relationships/slideLayout" Target="../slideLayouts/slideLayout28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16" Type="http://schemas.openxmlformats.org/officeDocument/2006/relationships/oleObject" Target="../embeddings/oleObject4.bin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vmlDrawing" Target="../drawings/vmlDrawing3.vml"/><Relationship Id="rId10" Type="http://schemas.openxmlformats.org/officeDocument/2006/relationships/slideLayout" Target="../slideLayouts/slideLayout35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0" name="Image" r:id="rId17" imgW="9752381" imgH="437748" progId="Photoshop.Image.9">
                  <p:embed/>
                </p:oleObj>
              </mc:Choice>
              <mc:Fallback>
                <p:oleObj name="Image" r:id="rId17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1" name="Image" r:id="rId19" imgW="9752381" imgH="152260" progId="Photoshop.Image.9">
                  <p:embed/>
                </p:oleObj>
              </mc:Choice>
              <mc:Fallback>
                <p:oleObj name="Image" r:id="rId19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1095E5A3-8E9F-4706-87A0-F58185F3D8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29" r:id="rId14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" name="Image" r:id="rId14" imgW="9752381" imgH="7314286" progId="Photoshop.Image.9">
                  <p:embed/>
                </p:oleObj>
              </mc:Choice>
              <mc:Fallback>
                <p:oleObj name="Image" r:id="rId14" imgW="9752381" imgH="7314286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1775"/>
            <a:ext cx="914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7153275" y="331788"/>
            <a:ext cx="191928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en-AU" sz="1000" b="1" smtClean="0">
                <a:solidFill>
                  <a:srgbClr val="969696"/>
                </a:solidFill>
              </a:rPr>
              <a:t>BACKGROUND INFORMATION</a:t>
            </a:r>
          </a:p>
        </p:txBody>
      </p:sp>
      <p:sp>
        <p:nvSpPr>
          <p:cNvPr id="7475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BE241185-9E53-4E9C-9A0F-87A282F3B7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17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8" name="Image" r:id="rId16" imgW="9752381" imgH="437748" progId="Photoshop.Image.9">
                  <p:embed/>
                </p:oleObj>
              </mc:Choice>
              <mc:Fallback>
                <p:oleObj name="Image" r:id="rId16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9" name="Image" r:id="rId18" imgW="9752381" imgH="152260" progId="Photoshop.Image.9">
                  <p:embed/>
                </p:oleObj>
              </mc:Choice>
              <mc:Fallback>
                <p:oleObj name="Image" r:id="rId18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E4EA703A-8C58-4358-B3B3-92503B638CA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4C47133-3632-4E94-A819-0BF81B92EF62}" type="slidenum">
              <a:rPr lang="en-AU" sz="800" smtClean="0">
                <a:solidFill>
                  <a:srgbClr val="EBEBEB"/>
                </a:solidFill>
              </a:rPr>
              <a:pPr eaLnBrk="1" hangingPunct="1"/>
              <a:t>1</a:t>
            </a:fld>
            <a:endParaRPr lang="en-AU" sz="800" smtClean="0">
              <a:solidFill>
                <a:srgbClr val="EBEBEB"/>
              </a:solidFill>
            </a:endParaRPr>
          </a:p>
        </p:txBody>
      </p:sp>
      <p:pic>
        <p:nvPicPr>
          <p:cNvPr id="4099" name="Picture 2" descr="bg_asic_1024x7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1287463" y="1244600"/>
            <a:ext cx="6545262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500" b="1" dirty="0" smtClean="0"/>
              <a:t>JCTVC-I0049</a:t>
            </a:r>
            <a:endParaRPr lang="en-AU" sz="4800" dirty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534256" y="2803358"/>
            <a:ext cx="7993295" cy="173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87338" indent="-287338" algn="ctr">
              <a:spcBef>
                <a:spcPct val="20000"/>
              </a:spcBef>
            </a:pPr>
            <a:r>
              <a:rPr lang="en-CA" sz="2800" b="1" dirty="0"/>
              <a:t>Non-CE3: Context reduction for coeff_abs_level_greater2_flag</a:t>
            </a:r>
            <a:endParaRPr lang="en-AU" sz="2800" dirty="0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2806263" y="5200650"/>
            <a:ext cx="3489434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AU" sz="1600" dirty="0" smtClean="0">
                <a:solidFill>
                  <a:srgbClr val="26282D"/>
                </a:solidFill>
              </a:rPr>
              <a:t>9</a:t>
            </a:r>
            <a:r>
              <a:rPr lang="en-AU" sz="1600" baseline="30000" dirty="0" smtClean="0">
                <a:solidFill>
                  <a:srgbClr val="26282D"/>
                </a:solidFill>
              </a:rPr>
              <a:t>th</a:t>
            </a:r>
            <a:r>
              <a:rPr lang="en-AU" sz="1600" dirty="0" smtClean="0">
                <a:solidFill>
                  <a:srgbClr val="26282D"/>
                </a:solidFill>
              </a:rPr>
              <a:t> JCT-VC meeting, Apr 2012.</a:t>
            </a:r>
            <a:endParaRPr lang="en-AU" sz="1600" dirty="0">
              <a:solidFill>
                <a:srgbClr val="26282D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Coeff_abs_level_greater2_flag in HM-6.0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6 contexts for coeff_abs_level_greater2_flag.</a:t>
            </a:r>
          </a:p>
          <a:p>
            <a:pPr lvl="1"/>
            <a:r>
              <a:rPr lang="en-AU" sz="2000" dirty="0" err="1" smtClean="0"/>
              <a:t>Luma</a:t>
            </a:r>
            <a:r>
              <a:rPr lang="en-AU" sz="2000" dirty="0" smtClean="0"/>
              <a:t> and </a:t>
            </a:r>
            <a:r>
              <a:rPr lang="en-AU" sz="2000" dirty="0" err="1" smtClean="0"/>
              <a:t>chroma</a:t>
            </a:r>
            <a:r>
              <a:rPr lang="en-AU" sz="2000" dirty="0" smtClean="0"/>
              <a:t> channels treated differently.</a:t>
            </a:r>
            <a:endParaRPr lang="en-AU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2</a:t>
            </a:fld>
            <a:endParaRPr lang="en-A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670" y="2117558"/>
            <a:ext cx="5868987" cy="202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798174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821489"/>
          </a:xfrm>
        </p:spPr>
        <p:txBody>
          <a:bodyPr/>
          <a:lstStyle/>
          <a:p>
            <a:r>
              <a:rPr lang="en-AU" dirty="0" smtClean="0"/>
              <a:t>Context reduction for coeff_abs_level_greater2_flag</a:t>
            </a:r>
            <a:endParaRPr lang="en-A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7" name="Text Placeholder 2"/>
          <p:cNvSpPr txBox="1">
            <a:spLocks/>
          </p:cNvSpPr>
          <p:nvPr/>
        </p:nvSpPr>
        <p:spPr bwMode="auto">
          <a:xfrm>
            <a:off x="312820" y="1335505"/>
            <a:ext cx="8602580" cy="5149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ct val="4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162050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619250" indent="-277813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06692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5241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29813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4385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38957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dirty="0" smtClean="0"/>
              <a:t>Two methods presented to simplify context selection logic.</a:t>
            </a:r>
          </a:p>
          <a:p>
            <a:pPr lvl="1"/>
            <a:r>
              <a:rPr lang="en-GB" sz="2000" dirty="0" smtClean="0"/>
              <a:t>B</a:t>
            </a:r>
            <a:r>
              <a:rPr lang="en-GB" sz="2000" dirty="0" smtClean="0"/>
              <a:t>oth remove two contexts from </a:t>
            </a:r>
            <a:r>
              <a:rPr lang="en-GB" sz="2000" dirty="0" err="1" smtClean="0"/>
              <a:t>luma</a:t>
            </a:r>
            <a:r>
              <a:rPr lang="en-GB" sz="2000" dirty="0"/>
              <a:t>.</a:t>
            </a:r>
            <a:endParaRPr lang="en-GB" sz="2000" dirty="0" smtClean="0"/>
          </a:p>
          <a:p>
            <a:r>
              <a:rPr lang="en-GB" sz="2000" dirty="0" smtClean="0"/>
              <a:t>Method 1. </a:t>
            </a:r>
          </a:p>
          <a:p>
            <a:pPr lvl="1"/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Method 2.</a:t>
            </a:r>
            <a:endParaRPr lang="en-GB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3" y="2640013"/>
            <a:ext cx="5868987" cy="157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2" y="4681371"/>
            <a:ext cx="5868987" cy="157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671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4</a:t>
            </a:fld>
            <a:endParaRPr lang="en-AU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9550" y="1068389"/>
            <a:ext cx="8804275" cy="976980"/>
          </a:xfrm>
        </p:spPr>
        <p:txBody>
          <a:bodyPr/>
          <a:lstStyle/>
          <a:p>
            <a:pPr lvl="0"/>
            <a:r>
              <a:rPr lang="en-AU" sz="1800" dirty="0" smtClean="0"/>
              <a:t>Method 1</a:t>
            </a:r>
            <a:endParaRPr lang="en-AU" sz="1800" dirty="0"/>
          </a:p>
          <a:p>
            <a:pPr lvl="0"/>
            <a:endParaRPr lang="en-AU" sz="1800" dirty="0" smtClean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044" y="447675"/>
            <a:ext cx="4895850" cy="59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506315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5</a:t>
            </a:fld>
            <a:endParaRPr lang="en-AU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09550" y="1068389"/>
            <a:ext cx="8804275" cy="976980"/>
          </a:xfrm>
        </p:spPr>
        <p:txBody>
          <a:bodyPr/>
          <a:lstStyle/>
          <a:p>
            <a:pPr lvl="0"/>
            <a:r>
              <a:rPr lang="en-AU" sz="1800" dirty="0" smtClean="0"/>
              <a:t>Method</a:t>
            </a:r>
            <a:r>
              <a:rPr lang="en-AU" sz="1800" dirty="0" smtClean="0"/>
              <a:t> </a:t>
            </a:r>
            <a:r>
              <a:rPr lang="en-AU" sz="1800" dirty="0"/>
              <a:t>2</a:t>
            </a:r>
            <a:endParaRPr lang="en-AU" sz="1800" dirty="0"/>
          </a:p>
          <a:p>
            <a:pPr lvl="0"/>
            <a:endParaRPr lang="en-AU" sz="1800" dirty="0" smtClean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043" y="459706"/>
            <a:ext cx="4895850" cy="59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23929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4_~ CISRA (1024x768)">
  <a:themeElements>
    <a:clrScheme name="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14_~ CISRA (1024x768)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4_~ CISRA (1024x768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~ CISRA (1024x768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CiSRA gray4</Template>
  <TotalTime>27700</TotalTime>
  <Words>67</Words>
  <Application>Microsoft Office PowerPoint</Application>
  <PresentationFormat>On-screen Show (4:3)</PresentationFormat>
  <Paragraphs>25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CiSRA gray4</vt:lpstr>
      <vt:lpstr>14_~ CISRA (1024x768)</vt:lpstr>
      <vt:lpstr>1_CiSRA gray4</vt:lpstr>
      <vt:lpstr>Image</vt:lpstr>
      <vt:lpstr>PowerPoint Presentation</vt:lpstr>
      <vt:lpstr>Coeff_abs_level_greater2_flag in HM-6.0</vt:lpstr>
      <vt:lpstr>Context reduction for coeff_abs_level_greater2_flag</vt:lpstr>
      <vt:lpstr>Results</vt:lpstr>
      <vt:lpstr>Results</vt:lpstr>
    </vt:vector>
  </TitlesOfParts>
  <Company>CISRA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VPT MTP</dc:title>
  <dc:creator>Bill Simpson-Young</dc:creator>
  <cp:lastModifiedBy>Chris Rosewarne</cp:lastModifiedBy>
  <cp:revision>751</cp:revision>
  <dcterms:created xsi:type="dcterms:W3CDTF">2008-06-05T01:45:40Z</dcterms:created>
  <dcterms:modified xsi:type="dcterms:W3CDTF">2012-04-28T12:28:28Z</dcterms:modified>
</cp:coreProperties>
</file>