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4605" r:id="rId1"/>
  </p:sldMasterIdLst>
  <p:notesMasterIdLst>
    <p:notesMasterId r:id="rId6"/>
  </p:notesMasterIdLst>
  <p:handoutMasterIdLst>
    <p:handoutMasterId r:id="rId7"/>
  </p:handoutMasterIdLst>
  <p:sldIdLst>
    <p:sldId id="557" r:id="rId2"/>
    <p:sldId id="553" r:id="rId3"/>
    <p:sldId id="556" r:id="rId4"/>
    <p:sldId id="555" r:id="rId5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ＭＳ Ｐゴシック" pitchFamily="50" charset="-128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ykim" initials="y" lastIdx="1" clrIdx="0"/>
  <p:cmAuthor id="1" name="alberto" initials="a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hiddenSlides="1"/>
  <p:clrMru>
    <a:srgbClr val="ACC5DE"/>
    <a:srgbClr val="00D200"/>
    <a:srgbClr val="4070A0"/>
    <a:srgbClr val="F3F9FA"/>
    <a:srgbClr val="003366"/>
    <a:srgbClr val="FF9900"/>
    <a:srgbClr val="456A1C"/>
    <a:srgbClr val="6C9200"/>
    <a:srgbClr val="4F84B9"/>
    <a:srgbClr val="C9D9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89" autoAdjust="0"/>
    <p:restoredTop sz="94681" autoAdjust="0"/>
  </p:normalViewPr>
  <p:slideViewPr>
    <p:cSldViewPr snapToGrid="0">
      <p:cViewPr>
        <p:scale>
          <a:sx n="70" d="100"/>
          <a:sy n="70" d="100"/>
        </p:scale>
        <p:origin x="-852" y="-204"/>
      </p:cViewPr>
      <p:guideLst>
        <p:guide orient="horz" pos="1104"/>
        <p:guide orient="horz" pos="3648"/>
        <p:guide pos="2880"/>
      </p:guideLst>
    </p:cSldViewPr>
  </p:slideViewPr>
  <p:outlineViewPr>
    <p:cViewPr>
      <p:scale>
        <a:sx n="33" d="100"/>
        <a:sy n="33" d="100"/>
      </p:scale>
      <p:origin x="0" y="1821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0" d="100"/>
        <a:sy n="60" d="100"/>
      </p:scale>
      <p:origin x="0" y="0"/>
    </p:cViewPr>
  </p:sorterViewPr>
  <p:notesViewPr>
    <p:cSldViewPr snapToGrid="0">
      <p:cViewPr varScale="1">
        <p:scale>
          <a:sx n="64" d="100"/>
          <a:sy n="64" d="100"/>
        </p:scale>
        <p:origin x="-2772" y="-108"/>
      </p:cViewPr>
      <p:guideLst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t" anchorCtr="0" compatLnSpc="1">
            <a:prstTxWarp prst="textNoShape">
              <a:avLst/>
            </a:prstTxWarp>
          </a:bodyPr>
          <a:lstStyle>
            <a:lvl1pPr defTabSz="972996" eaLnBrk="0" hangingPunct="0">
              <a:defRPr sz="12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3375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t" anchorCtr="0" compatLnSpc="1">
            <a:prstTxWarp prst="textNoShape">
              <a:avLst/>
            </a:prstTxWarp>
          </a:bodyPr>
          <a:lstStyle>
            <a:lvl1pPr algn="r" defTabSz="972996" eaLnBrk="0" hangingPunct="0">
              <a:defRPr sz="12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b" anchorCtr="0" compatLnSpc="1">
            <a:prstTxWarp prst="textNoShape">
              <a:avLst/>
            </a:prstTxWarp>
          </a:bodyPr>
          <a:lstStyle>
            <a:lvl1pPr defTabSz="972996" eaLnBrk="0" hangingPunct="0">
              <a:defRPr sz="12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b" anchorCtr="0" compatLnSpc="1">
            <a:prstTxWarp prst="textNoShape">
              <a:avLst/>
            </a:prstTxWarp>
          </a:bodyPr>
          <a:lstStyle>
            <a:lvl1pPr algn="r" defTabSz="972996" eaLnBrk="0" hangingPunct="0">
              <a:defRPr sz="12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28A0038C-02B1-4BEC-BC65-1E7249011F4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4597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t" anchorCtr="0" compatLnSpc="1">
            <a:prstTxWarp prst="textNoShape">
              <a:avLst/>
            </a:prstTxWarp>
          </a:bodyPr>
          <a:lstStyle>
            <a:lvl1pPr defTabSz="972996" eaLnBrk="0" hangingPunct="0">
              <a:defRPr sz="11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1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t" anchorCtr="0" compatLnSpc="1">
            <a:prstTxWarp prst="textNoShape">
              <a:avLst/>
            </a:prstTxWarp>
          </a:bodyPr>
          <a:lstStyle>
            <a:lvl1pPr algn="r" defTabSz="972996" eaLnBrk="0" hangingPunct="0">
              <a:defRPr sz="11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819275" y="619125"/>
            <a:ext cx="3609975" cy="2708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17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249239" y="3459163"/>
            <a:ext cx="6846887" cy="542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  <a:p>
            <a:pPr lvl="0"/>
            <a:endParaRPr lang="en-US" noProof="0" smtClean="0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b" anchorCtr="0" compatLnSpc="1">
            <a:prstTxWarp prst="textNoShape">
              <a:avLst/>
            </a:prstTxWarp>
          </a:bodyPr>
          <a:lstStyle>
            <a:lvl1pPr defTabSz="972996" eaLnBrk="0" hangingPunct="0">
              <a:defRPr sz="11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17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9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7494" tIns="48747" rIns="97494" bIns="48747" numCol="1" anchor="b" anchorCtr="0" compatLnSpc="1">
            <a:prstTxWarp prst="textNoShape">
              <a:avLst/>
            </a:prstTxWarp>
          </a:bodyPr>
          <a:lstStyle>
            <a:lvl1pPr algn="r" defTabSz="972996" eaLnBrk="0" hangingPunct="0">
              <a:defRPr sz="1100" b="1">
                <a:latin typeface="Arial" pitchFamily="34" charset="0"/>
                <a:ea typeface="ＭＳ Ｐゴシック" pitchFamily="34" charset="-128"/>
                <a:cs typeface="+mn-cs"/>
              </a:defRPr>
            </a:lvl1pPr>
          </a:lstStyle>
          <a:p>
            <a:pPr>
              <a:defRPr/>
            </a:pPr>
            <a:fld id="{A9CA102B-60A0-4095-989D-6364DBEA829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15413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lnSpc>
        <a:spcPct val="90000"/>
      </a:lnSpc>
      <a:spcBef>
        <a:spcPct val="25000"/>
      </a:spcBef>
      <a:spcAft>
        <a:spcPct val="0"/>
      </a:spcAft>
      <a:defRPr sz="10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1pPr>
    <a:lvl2pPr marL="742950" indent="-285750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2pPr>
    <a:lvl3pPr marL="1143000" indent="-228600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3pPr>
    <a:lvl4pPr marL="1600200" indent="-228600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4pPr>
    <a:lvl5pPr marL="2057400" indent="-228600" algn="l" rtl="0" eaLnBrk="0" fontAlgn="base" hangingPunct="0">
      <a:lnSpc>
        <a:spcPct val="90000"/>
      </a:lnSpc>
      <a:spcBef>
        <a:spcPct val="25000"/>
      </a:spcBef>
      <a:spcAft>
        <a:spcPct val="0"/>
      </a:spcAft>
      <a:buSzPct val="110000"/>
      <a:buFont typeface="Wingdings" pitchFamily="2" charset="2"/>
      <a:buChar char="§"/>
      <a:defRPr sz="900" kern="1200">
        <a:solidFill>
          <a:schemeClr val="tx1"/>
        </a:solidFill>
        <a:latin typeface="Arial" charset="0"/>
        <a:ea typeface="ＭＳ Ｐゴシック" pitchFamily="34" charset="-128"/>
        <a:cs typeface="ＭＳ Ｐゴシック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5" name="Picture 13" descr="gradient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768600"/>
            <a:ext cx="9144000" cy="4089400"/>
          </a:xfrm>
          <a:prstGeom prst="rect">
            <a:avLst/>
          </a:prstGeom>
          <a:noFill/>
        </p:spPr>
      </p:pic>
      <p:pic>
        <p:nvPicPr>
          <p:cNvPr id="3084" name="Picture 12" descr="cloud"/>
          <p:cNvPicPr>
            <a:picLocks noChangeAspect="1" noChangeArrowheads="1"/>
          </p:cNvPicPr>
          <p:nvPr userDrawn="1"/>
        </p:nvPicPr>
        <p:blipFill>
          <a:blip r:embed="rId3" cstate="print">
            <a:lum/>
          </a:blip>
          <a:srcRect/>
          <a:stretch>
            <a:fillRect/>
          </a:stretch>
        </p:blipFill>
        <p:spPr bwMode="auto">
          <a:xfrm>
            <a:off x="0" y="0"/>
            <a:ext cx="9144000" cy="1527175"/>
          </a:xfrm>
          <a:prstGeom prst="rect">
            <a:avLst/>
          </a:prstGeom>
          <a:noFill/>
        </p:spPr>
      </p:pic>
      <p:pic>
        <p:nvPicPr>
          <p:cNvPr id="3079" name="Picture 7" descr="imgbanner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524000"/>
            <a:ext cx="9144000" cy="1241425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3200400"/>
            <a:ext cx="7772400" cy="838200"/>
          </a:xfrm>
        </p:spPr>
        <p:txBody>
          <a:bodyPr/>
          <a:lstStyle>
            <a:lvl1pPr>
              <a:defRPr sz="3600" b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685800" y="4191000"/>
            <a:ext cx="6400800" cy="609600"/>
          </a:xfrm>
        </p:spPr>
        <p:txBody>
          <a:bodyPr/>
          <a:lstStyle>
            <a:lvl1pPr marL="0" indent="0">
              <a:buFont typeface="Wingdings" pitchFamily="96" charset="2"/>
              <a:buNone/>
              <a:defRPr sz="28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3083" name="Picture 11" descr="CAV-logo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62600" y="471488"/>
            <a:ext cx="3200400" cy="595312"/>
          </a:xfrm>
          <a:prstGeom prst="rect">
            <a:avLst/>
          </a:prstGeom>
          <a:noFill/>
        </p:spPr>
      </p:pic>
      <p:sp>
        <p:nvSpPr>
          <p:cNvPr id="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186683" y="6461655"/>
            <a:ext cx="783609" cy="2482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Cavium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228600"/>
            <a:ext cx="2171700" cy="5943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228600"/>
            <a:ext cx="6362700" cy="5943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spcBef>
                <a:spcPts val="0"/>
              </a:spcBef>
              <a:defRPr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3"/>
          <p:cNvSpPr/>
          <p:nvPr userDrawn="1"/>
        </p:nvSpPr>
        <p:spPr>
          <a:xfrm>
            <a:off x="406087" y="6458523"/>
            <a:ext cx="1016625" cy="24622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  <a:cs typeface="+mn-cs"/>
              </a:defRPr>
            </a:lvl9pPr>
          </a:lstStyle>
          <a:p>
            <a:r>
              <a:rPr lang="en-US" sz="1000" dirty="0" smtClean="0">
                <a:solidFill>
                  <a:schemeClr val="bg1"/>
                </a:solidFill>
              </a:rPr>
              <a:t>JCTVC-H0728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186683" y="6461655"/>
            <a:ext cx="783609" cy="2482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Cavium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186683" y="6461655"/>
            <a:ext cx="783609" cy="2482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Cavium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gray">
          <a:xfrm>
            <a:off x="2492375" y="6491288"/>
            <a:ext cx="2217738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</a:t>
            </a:r>
          </a:p>
        </p:txBody>
      </p:sp>
      <p:pic>
        <p:nvPicPr>
          <p:cNvPr id="7" name="Picture 19" descr="CaviumBG_2_v6_no logo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18"/>
          <p:cNvSpPr>
            <a:spLocks noChangeArrowheads="1"/>
          </p:cNvSpPr>
          <p:nvPr/>
        </p:nvSpPr>
        <p:spPr bwMode="auto">
          <a:xfrm>
            <a:off x="228600" y="5715000"/>
            <a:ext cx="1905000" cy="609600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pitchFamily="2" charset="2"/>
              <a:buChar char="§"/>
              <a:defRPr/>
            </a:pPr>
            <a:endParaRPr lang="en-US" dirty="0">
              <a:ea typeface="ＭＳ Ｐゴシック" pitchFamily="34" charset="-128"/>
            </a:endParaRPr>
          </a:p>
        </p:txBody>
      </p:sp>
      <p:sp>
        <p:nvSpPr>
          <p:cNvPr id="9" name="Rectangle 6"/>
          <p:cNvSpPr txBox="1">
            <a:spLocks noChangeArrowheads="1"/>
          </p:cNvSpPr>
          <p:nvPr/>
        </p:nvSpPr>
        <p:spPr>
          <a:xfrm>
            <a:off x="63500" y="6472238"/>
            <a:ext cx="385763" cy="222250"/>
          </a:xfrm>
          <a:prstGeom prst="rect">
            <a:avLst/>
          </a:prstGeom>
          <a:ln/>
        </p:spPr>
        <p:txBody>
          <a:bodyPr/>
          <a:lstStyle/>
          <a:p>
            <a:pPr>
              <a:defRPr/>
            </a:pPr>
            <a:fld id="{5D6AB5D2-E5C6-4B1E-90EA-6963F4F4E0A4}" type="slidenum">
              <a:rPr lang="en-US">
                <a:solidFill>
                  <a:schemeClr val="bg1"/>
                </a:solidFill>
                <a:ea typeface="ＭＳ Ｐゴシック" pitchFamily="34" charset="-128"/>
              </a:rPr>
              <a:pPr>
                <a:defRPr/>
              </a:pPr>
              <a:t>‹#›</a:t>
            </a:fld>
            <a:endParaRPr lang="en-US" dirty="0">
              <a:solidFill>
                <a:schemeClr val="bg1"/>
              </a:solidFill>
              <a:ea typeface="ＭＳ Ｐゴシック" pitchFamily="34" charset="-128"/>
            </a:endParaRPr>
          </a:p>
        </p:txBody>
      </p:sp>
      <p:sp>
        <p:nvSpPr>
          <p:cNvPr id="12" name="Text Box 8"/>
          <p:cNvSpPr txBox="1">
            <a:spLocks noChangeArrowheads="1"/>
          </p:cNvSpPr>
          <p:nvPr/>
        </p:nvSpPr>
        <p:spPr bwMode="gray">
          <a:xfrm>
            <a:off x="2757488" y="6465888"/>
            <a:ext cx="3148012" cy="2651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marL="173038" indent="-173038">
              <a:lnSpc>
                <a:spcPct val="95000"/>
              </a:lnSpc>
              <a:spcAft>
                <a:spcPct val="20000"/>
              </a:spcAft>
              <a:buClr>
                <a:schemeClr val="accent1"/>
              </a:buClr>
              <a:buSzPct val="125000"/>
              <a:buFont typeface="Wingdings" charset="2"/>
              <a:buNone/>
              <a:defRPr/>
            </a:pPr>
            <a:r>
              <a:rPr lang="en-US" sz="1200" dirty="0">
                <a:solidFill>
                  <a:schemeClr val="bg1"/>
                </a:solidFill>
                <a:latin typeface="Arial" charset="0"/>
                <a:ea typeface="MS PGothic" pitchFamily="34" charset="-128"/>
              </a:rPr>
              <a:t>Cavium Networks Confidential &amp; Proprietary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2"/>
          </p:nvPr>
        </p:nvSpPr>
        <p:spPr>
          <a:xfrm>
            <a:off x="445169" y="1497013"/>
            <a:ext cx="8521032" cy="4454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23863" y="-152400"/>
            <a:ext cx="8491537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219200"/>
            <a:ext cx="42672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2672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>
                <a:solidFill>
                  <a:srgbClr val="003399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186683" y="6461655"/>
            <a:ext cx="783609" cy="2482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Cavium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bottom"/>
          <p:cNvPicPr>
            <a:picLocks noChangeAspect="1" noChangeArrowheads="1"/>
          </p:cNvPicPr>
          <p:nvPr/>
        </p:nvPicPr>
        <p:blipFill>
          <a:blip r:embed="rId32" cstate="print"/>
          <a:srcRect/>
          <a:stretch>
            <a:fillRect/>
          </a:stretch>
        </p:blipFill>
        <p:spPr bwMode="auto">
          <a:xfrm>
            <a:off x="0" y="6367463"/>
            <a:ext cx="9144000" cy="490537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8600" y="5307"/>
            <a:ext cx="86868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219200"/>
            <a:ext cx="86868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8351838" y="6513513"/>
            <a:ext cx="573087" cy="214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en-US" sz="800" dirty="0">
                <a:solidFill>
                  <a:schemeClr val="bg1"/>
                </a:solidFill>
              </a:rPr>
              <a:t>Page </a:t>
            </a:r>
            <a:fld id="{A79A390D-0070-407E-A2C7-2693A4C72F27}" type="slidenum">
              <a:rPr lang="en-US" sz="800">
                <a:solidFill>
                  <a:schemeClr val="bg1"/>
                </a:solidFill>
              </a:rPr>
              <a:pPr algn="r"/>
              <a:t>‹#›</a:t>
            </a:fld>
            <a:endParaRPr lang="en-US" sz="800" dirty="0">
              <a:solidFill>
                <a:schemeClr val="bg1"/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186683" y="6461655"/>
            <a:ext cx="783609" cy="2482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Cavium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606" r:id="rId1"/>
    <p:sldLayoutId id="2147484607" r:id="rId2"/>
    <p:sldLayoutId id="2147484608" r:id="rId3"/>
    <p:sldLayoutId id="2147484609" r:id="rId4"/>
    <p:sldLayoutId id="2147484610" r:id="rId5"/>
    <p:sldLayoutId id="2147484611" r:id="rId6"/>
    <p:sldLayoutId id="2147484612" r:id="rId7"/>
    <p:sldLayoutId id="2147484613" r:id="rId8"/>
    <p:sldLayoutId id="2147484614" r:id="rId9"/>
    <p:sldLayoutId id="2147484615" r:id="rId10"/>
    <p:sldLayoutId id="2147484616" r:id="rId11"/>
    <p:sldLayoutId id="2147484617" r:id="rId12"/>
    <p:sldLayoutId id="2147484618" r:id="rId13"/>
    <p:sldLayoutId id="2147484620" r:id="rId14"/>
    <p:sldLayoutId id="2147484621" r:id="rId15"/>
    <p:sldLayoutId id="2147484622" r:id="rId16"/>
    <p:sldLayoutId id="2147484623" r:id="rId17"/>
    <p:sldLayoutId id="2147484625" r:id="rId18"/>
    <p:sldLayoutId id="2147484626" r:id="rId19"/>
    <p:sldLayoutId id="2147484627" r:id="rId20"/>
    <p:sldLayoutId id="2147484628" r:id="rId21"/>
    <p:sldLayoutId id="2147484629" r:id="rId22"/>
    <p:sldLayoutId id="2147484630" r:id="rId23"/>
    <p:sldLayoutId id="2147484631" r:id="rId24"/>
    <p:sldLayoutId id="2147484632" r:id="rId25"/>
    <p:sldLayoutId id="2147484633" r:id="rId26"/>
    <p:sldLayoutId id="2147484634" r:id="rId27"/>
    <p:sldLayoutId id="2147484635" r:id="rId28"/>
    <p:sldLayoutId id="2147484636" r:id="rId29"/>
    <p:sldLayoutId id="2147484637" r:id="rId30"/>
  </p:sldLayoutIdLst>
  <p:timing>
    <p:tnLst>
      <p:par>
        <p:cTn id="1" dur="indefinite" restart="never" nodeType="tmRoot"/>
      </p:par>
    </p:tnLst>
  </p:timing>
  <p:hf sldNum="0" hdr="0" dt="0"/>
  <p:txStyles>
    <p:titleStyle>
      <a:lvl1pPr algn="l" rtl="0" fontAlgn="base">
        <a:lnSpc>
          <a:spcPts val="3200"/>
        </a:lnSpc>
        <a:spcBef>
          <a:spcPct val="0"/>
        </a:spcBef>
        <a:spcAft>
          <a:spcPct val="0"/>
        </a:spcAft>
        <a:defRPr sz="3200" b="1">
          <a:solidFill>
            <a:srgbClr val="003399"/>
          </a:solidFill>
          <a:latin typeface="Arial" pitchFamily="34" charset="0"/>
          <a:ea typeface="+mj-ea"/>
          <a:cs typeface="Arial" pitchFamily="34" charset="0"/>
        </a:defRPr>
      </a:lvl1pPr>
      <a:lvl2pPr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2pPr>
      <a:lvl3pPr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3pPr>
      <a:lvl4pPr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4pPr>
      <a:lvl5pPr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4000" b="1">
          <a:solidFill>
            <a:srgbClr val="003E82"/>
          </a:solidFill>
          <a:latin typeface="Arial" charset="0"/>
          <a:ea typeface="ＭＳ Ｐゴシック" pitchFamily="96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003E82"/>
        </a:buClr>
        <a:buFont typeface="Wingdings" pitchFamily="96" charset="2"/>
        <a:buChar char="§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5306"/>
            <a:ext cx="8686800" cy="5494741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CA" sz="4400" dirty="0"/>
              <a:t>BoG report on </a:t>
            </a:r>
            <a:r>
              <a:rPr lang="en-CA" sz="4400" dirty="0" smtClean="0"/>
              <a:t>high </a:t>
            </a:r>
            <a:r>
              <a:rPr lang="en-CA" sz="4400" dirty="0"/>
              <a:t>throughput binarization schemes for CABAC</a:t>
            </a:r>
            <a:endParaRPr lang="en-US" sz="4400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186683" y="6461655"/>
            <a:ext cx="783609" cy="2482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Cavium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6637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14104625"/>
              </p:ext>
            </p:extLst>
          </p:nvPr>
        </p:nvGraphicFramePr>
        <p:xfrm>
          <a:off x="1" y="1169902"/>
          <a:ext cx="4571994" cy="517013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696035"/>
                <a:gridCol w="610249"/>
                <a:gridCol w="653142"/>
                <a:gridCol w="653142"/>
                <a:gridCol w="653142"/>
                <a:gridCol w="653142"/>
                <a:gridCol w="653142"/>
              </a:tblGrid>
              <a:tr h="470012"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effectLst/>
                        </a:rPr>
                        <a:t>Test configuration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Normal QP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Low </a:t>
                      </a:r>
                      <a:r>
                        <a:rPr lang="en-US" sz="1100" dirty="0" smtClean="0">
                          <a:effectLst/>
                        </a:rPr>
                        <a:t>QP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err="1" smtClean="0">
                          <a:effectLst/>
                          <a:latin typeface="Times New Roman"/>
                          <a:ea typeface="SimSun"/>
                        </a:rPr>
                        <a:t>Qp</a:t>
                      </a:r>
                      <a:r>
                        <a:rPr lang="en-US" sz="1100" dirty="0" smtClean="0">
                          <a:effectLst/>
                          <a:latin typeface="Times New Roman"/>
                          <a:ea typeface="SimSun"/>
                        </a:rPr>
                        <a:t>=[1, 5, 9, 13]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00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effectLst/>
                        </a:rPr>
                        <a:t>BD-rate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001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Cb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Cr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Cb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Cr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  <a:tr h="4700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HE_Intra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latin typeface="Times New Roman"/>
                          <a:ea typeface="SimSun"/>
                        </a:rPr>
                        <a:t>0.1%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0.1%</a:t>
                      </a:r>
                    </a:p>
                  </a:txBody>
                  <a:tcPr marL="68580" marR="68580" marT="0" marB="0"/>
                </a:tc>
              </a:tr>
              <a:tr h="4700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HE_RA 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-0.2%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</a:tr>
              <a:tr h="4700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effectLst/>
                        </a:rPr>
                        <a:t>HE_LD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</a:tr>
              <a:tr h="4700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LC_Intra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0.1%</a:t>
                      </a:r>
                    </a:p>
                  </a:txBody>
                  <a:tcPr marL="68580" marR="68580" marT="0" marB="0"/>
                </a:tc>
              </a:tr>
              <a:tr h="4700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LC_RA 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>
                          <a:effectLst/>
                          <a:latin typeface="Times New Roman"/>
                          <a:ea typeface="SimSun"/>
                        </a:rPr>
                        <a:t>0.0</a:t>
                      </a:r>
                      <a:r>
                        <a:rPr lang="en-US" sz="1100" dirty="0">
                          <a:effectLst/>
                          <a:latin typeface="Times New Roman"/>
                          <a:ea typeface="SimSun"/>
                        </a:rPr>
                        <a:t>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latin typeface="Times New Roman"/>
                          <a:ea typeface="SimSun"/>
                        </a:rPr>
                        <a:t>0.2%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</a:tr>
              <a:tr h="4700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LC_LD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-0.3%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</a:tr>
              <a:tr h="4700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HE_RA_10bits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</a:tr>
              <a:tr h="47001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Average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4"/>
          <p:cNvSpPr/>
          <p:nvPr/>
        </p:nvSpPr>
        <p:spPr>
          <a:xfrm>
            <a:off x="2286000" y="661114"/>
            <a:ext cx="109356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en-US" sz="2400" dirty="0" smtClean="0"/>
              <a:t>H0130</a:t>
            </a:r>
            <a:endParaRPr lang="en-US" sz="2400" dirty="0"/>
          </a:p>
        </p:txBody>
      </p:sp>
      <p:sp>
        <p:nvSpPr>
          <p:cNvPr id="6" name="Rectangle 5"/>
          <p:cNvSpPr/>
          <p:nvPr/>
        </p:nvSpPr>
        <p:spPr>
          <a:xfrm>
            <a:off x="6629400" y="698608"/>
            <a:ext cx="9220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en-US" sz="2400" dirty="0"/>
              <a:t>H498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1083343"/>
              </p:ext>
            </p:extLst>
          </p:nvPr>
        </p:nvGraphicFramePr>
        <p:xfrm>
          <a:off x="4724400" y="1169902"/>
          <a:ext cx="4267200" cy="5149012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685800"/>
                <a:gridCol w="609600"/>
                <a:gridCol w="609600"/>
                <a:gridCol w="533400"/>
                <a:gridCol w="533400"/>
                <a:gridCol w="609600"/>
                <a:gridCol w="685800"/>
              </a:tblGrid>
              <a:tr h="468092"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effectLst/>
                        </a:rPr>
                        <a:t>Test configuration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Normal QP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Low </a:t>
                      </a:r>
                      <a:r>
                        <a:rPr lang="en-US" sz="1100" dirty="0" smtClean="0">
                          <a:effectLst/>
                        </a:rPr>
                        <a:t>QP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 smtClean="0"/>
                        <a:t>QP=[ 2, 7, 12, 17]</a:t>
                      </a:r>
                      <a:endParaRPr lang="en-US" sz="11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80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BD-rate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680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 err="1">
                          <a:effectLst/>
                        </a:rPr>
                        <a:t>Cb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Cr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 err="1">
                          <a:effectLst/>
                        </a:rPr>
                        <a:t>Cb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Cr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  <a:tr h="4680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HE_Intra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-0.2%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-0.2%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-0.2%</a:t>
                      </a:r>
                    </a:p>
                  </a:txBody>
                  <a:tcPr marL="68580" marR="68580" marT="0" marB="0"/>
                </a:tc>
              </a:tr>
              <a:tr h="4680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HE_RA 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</a:tr>
              <a:tr h="4680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HE_LD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-0.2%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</a:tr>
              <a:tr h="4680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LC_Intra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-0.2%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-0.1%</a:t>
                      </a:r>
                    </a:p>
                  </a:txBody>
                  <a:tcPr marL="68580" marR="68580" marT="0" marB="0"/>
                </a:tc>
              </a:tr>
              <a:tr h="4680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LC_RA 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</a:tr>
              <a:tr h="4680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LC_LD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</a:tr>
              <a:tr h="4680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HE_RA_10bits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latin typeface="Times New Roman"/>
                          <a:ea typeface="SimSun"/>
                        </a:rPr>
                        <a:t>-0.1%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</a:tr>
              <a:tr h="468092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effectLst/>
                        </a:rPr>
                        <a:t>Average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 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 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04717" y="0"/>
            <a:ext cx="9144000" cy="914400"/>
          </a:xfrm>
        </p:spPr>
        <p:txBody>
          <a:bodyPr/>
          <a:lstStyle/>
          <a:p>
            <a:pPr algn="ctr"/>
            <a:r>
              <a:rPr lang="en-US" sz="2800" dirty="0" smtClean="0"/>
              <a:t>Previous results </a:t>
            </a:r>
            <a:r>
              <a:rPr lang="en-US" sz="2800" dirty="0"/>
              <a:t>from H0130 and </a:t>
            </a:r>
            <a:r>
              <a:rPr lang="en-US" sz="2800" dirty="0" smtClean="0"/>
              <a:t>H498</a:t>
            </a:r>
            <a:endParaRPr lang="en-US" sz="2800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186683" y="6461655"/>
            <a:ext cx="783609" cy="2482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Cavium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3075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5307"/>
            <a:ext cx="9144000" cy="914400"/>
          </a:xfrm>
        </p:spPr>
        <p:txBody>
          <a:bodyPr/>
          <a:lstStyle/>
          <a:p>
            <a:pPr algn="ctr"/>
            <a:r>
              <a:rPr lang="en-US" sz="2800" dirty="0"/>
              <a:t>Results of integration with H0554 + H0130 + H498 </a:t>
            </a:r>
            <a:br>
              <a:rPr lang="en-US" sz="2800" dirty="0"/>
            </a:br>
            <a:endParaRPr lang="en-US" sz="2800" dirty="0"/>
          </a:p>
        </p:txBody>
      </p:sp>
      <p:graphicFrame>
        <p:nvGraphicFramePr>
          <p:cNvPr id="18" name="Table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0633150"/>
              </p:ext>
            </p:extLst>
          </p:nvPr>
        </p:nvGraphicFramePr>
        <p:xfrm>
          <a:off x="119416" y="1042188"/>
          <a:ext cx="4410189" cy="5256119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40391"/>
                <a:gridCol w="567373"/>
                <a:gridCol w="620485"/>
                <a:gridCol w="620485"/>
                <a:gridCol w="620485"/>
                <a:gridCol w="620485"/>
                <a:gridCol w="620485"/>
              </a:tblGrid>
              <a:tr h="477829"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effectLst/>
                        </a:rPr>
                        <a:t>Test configuration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Normal QP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Low </a:t>
                      </a:r>
                      <a:r>
                        <a:rPr lang="en-US" sz="1100" dirty="0" smtClean="0">
                          <a:effectLst/>
                        </a:rPr>
                        <a:t>QP</a:t>
                      </a:r>
                    </a:p>
                    <a:p>
                      <a:pPr marL="0" marR="0" indent="0" algn="ctr" defTabSz="914400" rtl="0" eaLnBrk="1" fontAlgn="auto" latinLnBrk="0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sz="1100" dirty="0" err="1" smtClean="0">
                          <a:effectLst/>
                          <a:latin typeface="Times New Roman"/>
                          <a:ea typeface="SimSun"/>
                        </a:rPr>
                        <a:t>Qp</a:t>
                      </a:r>
                      <a:r>
                        <a:rPr lang="en-US" sz="1100" dirty="0" smtClean="0">
                          <a:effectLst/>
                          <a:latin typeface="Times New Roman"/>
                          <a:ea typeface="SimSun"/>
                        </a:rPr>
                        <a:t>=[1, 5, 9, 13]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782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effectLst/>
                        </a:rPr>
                        <a:t>BD-rate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782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Cb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Cr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Cb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Cr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  <a:tr h="47782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HE_Intra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-0.1%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  <a:tr h="47782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HE_RA 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0.2%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  <a:tr h="47782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HE_LD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0.2%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0.2%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  <a:tr h="47782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LC_Intra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-0.2%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  <a:tr h="47782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LC_RA 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-0.1%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  <a:tr h="47782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LC_LD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-0.3%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0.0%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  <a:tr h="47782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HE_RA_10bits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0.2%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0.1%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0.3%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</a:rPr>
                        <a:t>0.3%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  <a:tr h="477829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>
                          <a:solidFill>
                            <a:srgbClr val="002060"/>
                          </a:solidFill>
                          <a:effectLst/>
                        </a:rPr>
                        <a:t>Average</a:t>
                      </a:r>
                      <a:endParaRPr lang="en-US" sz="11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</a:rPr>
                        <a:t>0.00%</a:t>
                      </a:r>
                      <a:endParaRPr lang="en-US" sz="11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</a:rPr>
                        <a:t>0.02%</a:t>
                      </a:r>
                      <a:endParaRPr lang="en-US" sz="11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</a:rPr>
                        <a:t>-0.06%</a:t>
                      </a:r>
                      <a:endParaRPr lang="en-US" sz="11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</a:rPr>
                        <a:t>-0.05%</a:t>
                      </a:r>
                      <a:endParaRPr lang="en-US" sz="1100" b="1">
                        <a:solidFill>
                          <a:srgbClr val="00206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effectLst/>
                        </a:rPr>
                        <a:t>0.06%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effectLst/>
                        </a:rPr>
                        <a:t>0.03%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19" name="Rectangle 18"/>
          <p:cNvSpPr/>
          <p:nvPr/>
        </p:nvSpPr>
        <p:spPr>
          <a:xfrm>
            <a:off x="2286000" y="533400"/>
            <a:ext cx="11785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en-US" sz="2400" dirty="0"/>
              <a:t>H0554 </a:t>
            </a:r>
          </a:p>
        </p:txBody>
      </p:sp>
      <p:sp>
        <p:nvSpPr>
          <p:cNvPr id="20" name="Rectangle 19"/>
          <p:cNvSpPr/>
          <p:nvPr/>
        </p:nvSpPr>
        <p:spPr>
          <a:xfrm>
            <a:off x="5296633" y="556450"/>
            <a:ext cx="343876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hangingPunct="0"/>
            <a:r>
              <a:rPr lang="en-US" sz="2400" dirty="0"/>
              <a:t>H0554 + H0130 + H498</a:t>
            </a:r>
          </a:p>
        </p:txBody>
      </p:sp>
      <p:graphicFrame>
        <p:nvGraphicFramePr>
          <p:cNvPr id="21" name="Table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1862078"/>
              </p:ext>
            </p:extLst>
          </p:nvPr>
        </p:nvGraphicFramePr>
        <p:xfrm>
          <a:off x="4585648" y="1042188"/>
          <a:ext cx="4545017" cy="5249431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707396"/>
                <a:gridCol w="628796"/>
                <a:gridCol w="628796"/>
                <a:gridCol w="550197"/>
                <a:gridCol w="96939"/>
                <a:gridCol w="596701"/>
                <a:gridCol w="628796"/>
                <a:gridCol w="707396"/>
              </a:tblGrid>
              <a:tr h="477221">
                <a:tc row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effectLst/>
                        </a:rPr>
                        <a:t>Test configuration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Normal QP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dirty="0">
                          <a:effectLst/>
                        </a:rPr>
                        <a:t>Low </a:t>
                      </a:r>
                      <a:r>
                        <a:rPr lang="en-US" sz="1100" dirty="0" smtClean="0">
                          <a:effectLst/>
                        </a:rPr>
                        <a:t>QP</a:t>
                      </a:r>
                    </a:p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kern="1200" dirty="0" err="1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Qp</a:t>
                      </a:r>
                      <a:r>
                        <a:rPr lang="en-US" sz="11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 [1, 5, 9, 13]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72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BD-rate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772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Y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Cb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Cr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dirty="0">
                          <a:effectLst/>
                        </a:rPr>
                        <a:t>Y</a:t>
                      </a:r>
                      <a:endParaRPr lang="en-US" sz="1100" dirty="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Cb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Cr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</a:tr>
              <a:tr h="4772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HE_Intra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-0.06%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-0.02%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-0.04%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-0.7%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-0.5%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-0.5%</a:t>
                      </a:r>
                    </a:p>
                  </a:txBody>
                  <a:tcPr marL="68580" marR="68580" marT="0" marB="0"/>
                </a:tc>
              </a:tr>
              <a:tr h="4772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HE_RA 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-0.02%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-0.10%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-0.09%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0.2%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0.1%</a:t>
                      </a:r>
                    </a:p>
                  </a:txBody>
                  <a:tcPr marL="68580" marR="68580" marT="0" marB="0"/>
                </a:tc>
              </a:tr>
              <a:tr h="4772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HE_LD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0.05%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0.01%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-0.11%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0.3%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0.2%</a:t>
                      </a:r>
                    </a:p>
                  </a:txBody>
                  <a:tcPr marL="68580" marR="68580" marT="0" marB="0"/>
                </a:tc>
              </a:tr>
              <a:tr h="4772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LC_Intra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-0.05%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-0.04%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-0.04%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-0.6%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-0.5%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-0.5%</a:t>
                      </a:r>
                    </a:p>
                  </a:txBody>
                  <a:tcPr marL="68580" marR="68580" marT="0" marB="0"/>
                </a:tc>
              </a:tr>
              <a:tr h="4772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LC_RA 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-0.02%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0.01%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-0.02%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</a:tr>
              <a:tr h="4772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LC_LD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-0.01%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0.11%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-0.13%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0.1%</a:t>
                      </a:r>
                    </a:p>
                  </a:txBody>
                  <a:tcPr marL="68580" marR="68580" marT="0" marB="0"/>
                </a:tc>
              </a:tr>
              <a:tr h="4772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>
                          <a:effectLst/>
                        </a:rPr>
                        <a:t>HE_RA_10bits</a:t>
                      </a: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0.16%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0.12%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0.15%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0.2%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0.4%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>
                          <a:effectLst/>
                          <a:latin typeface="Times New Roman"/>
                          <a:ea typeface="SimSun"/>
                        </a:rPr>
                        <a:t>0.3%</a:t>
                      </a:r>
                    </a:p>
                  </a:txBody>
                  <a:tcPr marL="68580" marR="68580" marT="0" marB="0"/>
                </a:tc>
              </a:tr>
              <a:tr h="477221"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GB" sz="1100" b="1" dirty="0">
                          <a:solidFill>
                            <a:srgbClr val="002060"/>
                          </a:solidFill>
                          <a:effectLst/>
                        </a:rPr>
                        <a:t>Average</a:t>
                      </a:r>
                      <a:endParaRPr lang="en-US" sz="1100" b="1" dirty="0">
                        <a:solidFill>
                          <a:srgbClr val="002060"/>
                        </a:solidFill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SimSun"/>
                        </a:rPr>
                        <a:t>0.01%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SimSun"/>
                        </a:rPr>
                        <a:t>0.01%</a:t>
                      </a:r>
                    </a:p>
                  </a:txBody>
                  <a:tcPr marL="68580" marR="68580" marT="0" marB="0"/>
                </a:tc>
                <a:tc gridSpan="2"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SimSun"/>
                        </a:rPr>
                        <a:t>-0.04%</a:t>
                      </a: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endParaRPr lang="en-US" sz="1100">
                        <a:effectLst/>
                        <a:latin typeface="Times New Roman"/>
                        <a:ea typeface="SimSu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SimSun"/>
                        </a:rPr>
                        <a:t>-0.12%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SimSun"/>
                        </a:rPr>
                        <a:t>0.00%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100" b="1" dirty="0">
                          <a:solidFill>
                            <a:srgbClr val="002060"/>
                          </a:solidFill>
                          <a:effectLst/>
                          <a:latin typeface="Times New Roman"/>
                          <a:ea typeface="SimSun"/>
                        </a:rPr>
                        <a:t>-0.04%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22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186683" y="6461655"/>
            <a:ext cx="783609" cy="2482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Cavium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58995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Cross checks of H0554 + H0130 + H498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/>
              <a:t>MediaTek</a:t>
            </a:r>
            <a:r>
              <a:rPr lang="en-US" dirty="0"/>
              <a:t>, Samsung and Motorola have crosschecked the </a:t>
            </a:r>
            <a:r>
              <a:rPr lang="en-US" dirty="0" smtClean="0"/>
              <a:t>integrated </a:t>
            </a:r>
            <a:r>
              <a:rPr lang="en-US" dirty="0" smtClean="0"/>
              <a:t>software</a:t>
            </a:r>
          </a:p>
          <a:p>
            <a:r>
              <a:rPr lang="en-CA" dirty="0"/>
              <a:t>Working draft text created by the proponents of JCTVC-H0554, JCTVC-H0130 and JCTVC-H0498 has been attached with this BoG report and it is available for review and integration in the following HEVC Working </a:t>
            </a:r>
            <a:r>
              <a:rPr lang="en-CA" dirty="0" smtClean="0"/>
              <a:t>Draft</a:t>
            </a:r>
          </a:p>
          <a:p>
            <a:pPr hangingPunct="0"/>
            <a:r>
              <a:rPr lang="en-CA" dirty="0"/>
              <a:t>Results have been obtained by the proponent of JCTVC-H0554 of the integrated software and the results were cross-checked by Samsung (the proponent of JCTVC-H0130</a:t>
            </a:r>
            <a:r>
              <a:rPr lang="en-CA" dirty="0" smtClean="0"/>
              <a:t>), </a:t>
            </a:r>
            <a:r>
              <a:rPr lang="en-CA" dirty="0"/>
              <a:t>Motorola (the proponent of </a:t>
            </a:r>
            <a:r>
              <a:rPr lang="en-CA" dirty="0" smtClean="0"/>
              <a:t>JCTVC-H0498) </a:t>
            </a:r>
            <a:r>
              <a:rPr lang="en-CA" dirty="0"/>
              <a:t>and </a:t>
            </a:r>
            <a:r>
              <a:rPr lang="en-CA" dirty="0" err="1"/>
              <a:t>Mediatek</a:t>
            </a:r>
            <a:r>
              <a:rPr lang="en-CA" dirty="0"/>
              <a:t> (the original cross-checker of JCTVC-H0554).</a:t>
            </a:r>
            <a:endParaRPr lang="en-US" dirty="0"/>
          </a:p>
          <a:p>
            <a:pPr hangingPunct="0"/>
            <a:r>
              <a:rPr lang="en-CA" dirty="0"/>
              <a:t>The results of the integration are satisfactory </a:t>
            </a:r>
            <a:r>
              <a:rPr lang="en-CA"/>
              <a:t>and </a:t>
            </a:r>
            <a:r>
              <a:rPr lang="en-CA" smtClean="0"/>
              <a:t>showing </a:t>
            </a:r>
            <a:r>
              <a:rPr lang="en-CA" dirty="0"/>
              <a:t>positive synergies between the three </a:t>
            </a:r>
            <a:r>
              <a:rPr lang="en-CA" dirty="0" smtClean="0"/>
              <a:t>contributions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7186683" y="6461655"/>
            <a:ext cx="783609" cy="248216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Cavium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7452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96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33404</TotalTime>
  <Words>684</Words>
  <Application>Microsoft Office PowerPoint</Application>
  <PresentationFormat>On-screen Show (4:3)</PresentationFormat>
  <Paragraphs>278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Blank Presentation</vt:lpstr>
      <vt:lpstr>BoG report on high throughput binarization schemes for CABAC</vt:lpstr>
      <vt:lpstr>Previous results from H0130 and H498</vt:lpstr>
      <vt:lpstr>Results of integration with H0554 + H0130 + H498  </vt:lpstr>
      <vt:lpstr>Cross checks of H0554 + H0130 + H498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Cavium Networks PureVu Video Processors   Product Overview     Cavium Networks Proprietary &amp; Confidential</dc:title>
  <dc:creator>Duenas, Alberto</dc:creator>
  <cp:lastModifiedBy>Duenas, Alberto</cp:lastModifiedBy>
  <cp:revision>874</cp:revision>
  <cp:lastPrinted>2011-09-22T16:26:28Z</cp:lastPrinted>
  <dcterms:modified xsi:type="dcterms:W3CDTF">2012-02-07T23:32:26Z</dcterms:modified>
</cp:coreProperties>
</file>