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8"/>
  </p:notesMasterIdLst>
  <p:handoutMasterIdLst>
    <p:handoutMasterId r:id="rId29"/>
  </p:handoutMasterIdLst>
  <p:sldIdLst>
    <p:sldId id="256" r:id="rId9"/>
    <p:sldId id="293" r:id="rId10"/>
    <p:sldId id="294" r:id="rId11"/>
    <p:sldId id="277" r:id="rId12"/>
    <p:sldId id="278" r:id="rId13"/>
    <p:sldId id="284" r:id="rId14"/>
    <p:sldId id="285" r:id="rId15"/>
    <p:sldId id="286" r:id="rId16"/>
    <p:sldId id="292" r:id="rId17"/>
    <p:sldId id="287" r:id="rId18"/>
    <p:sldId id="288" r:id="rId19"/>
    <p:sldId id="279" r:id="rId20"/>
    <p:sldId id="280" r:id="rId21"/>
    <p:sldId id="281" r:id="rId22"/>
    <p:sldId id="282" r:id="rId23"/>
    <p:sldId id="283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7" autoAdjust="0"/>
    <p:restoredTop sz="57520" autoAdjust="0"/>
  </p:normalViewPr>
  <p:slideViewPr>
    <p:cSldViewPr showGuides="1">
      <p:cViewPr varScale="1">
        <p:scale>
          <a:sx n="98" d="100"/>
          <a:sy n="98" d="100"/>
        </p:scale>
        <p:origin x="-528" y="-104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DD43FB-D3FB-EF4E-A372-B00DD20FBD14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5A8BD03-0B0D-FD41-B072-C1B530AFFCC9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340AC4-9847-0D4C-97C1-F747A25A291E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654740-7A2D-A642-BAD9-4755287BF72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EC9E8B-8731-1A45-9358-A4187E9300CD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F86EF-4C1B-EF4C-9E92-BDB2D5BB43C0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F1E335-44A8-DE4F-B1A3-2AFF71804982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BE4AD2-84CE-4543-BC6A-5A92AD487FBC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08B8DF-42FC-EB42-B3B8-F3E4863DE794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87589C4-31E8-3049-AD4D-178A8144C241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E5113B-786F-2346-A3CE-8AE5726F117C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77FDE6-3B55-3942-9BF0-B22371A6CEDB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E9781E-74E5-A043-A2BF-550B6041B0D0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F2CE34-D4EF-5442-8CA8-9E99179D644E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BC2FC5-062D-8F41-85FB-1B34641AFCC3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10E959-B39A-D74A-AE2E-08612CC0695F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95EE8A-08BC-C843-9A8A-55FD1979EDA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748269-BE58-1D4C-AB8E-F69C4D3DA5D4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A3286D-C67E-494F-B397-4AABC27162D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A60524-FE83-B84B-9B6A-B5D4B90E80E9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1F9829-3365-384D-87B1-0E06C3B6E86B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B35145-5715-E74F-831B-9A4E7E4BBB3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BDB5B9-229B-E746-874C-2A434EACA71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48087-3A46-B343-9A34-0CB2F5726D10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E36ECD-ECCA-0F4B-9C9F-EA814D850A20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7569E-B97A-7D4E-B99E-3BB5E1FF27F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A52DE9-D04F-DF49-9B05-60F1791FC2A5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1D9304-C4B4-DB48-8AE9-6C17E8F5DAFC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279253-74FD-EB44-8D47-2BC65A49ACAB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26C319-E328-3B44-93CB-C32962FB4AC6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59AA4F-DF3B-FD4B-8A28-351E63BC5BF3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7AD97A-3FDF-ED4B-B33D-9341AE3B1D2B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74FBE8-D650-D642-9CC0-A61BAA737B18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C63B3F-1D12-274F-B118-991B3BFBEAFA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CE8B7-A0AF-7C4F-92C0-F92687BE1C1F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A64CEA-EE3C-FA41-8BF1-F3959C7A9C83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635275-128A-184A-B3BA-91CF803E77CD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70F443-ABA1-BB4D-BD16-76CD6525CB45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31B496-F896-944B-81C2-8C35E2F02303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DB67C0-C4C0-B140-BBA1-A1039595B01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1502DF-7CAE-E847-A1D4-8712B2991371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B8ED3A-F788-F643-B515-58EEDA0CF27A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FE9F92-B18F-3649-92DA-662F6FE34F88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FDA92-2239-8B47-823E-67130644A120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87AC05-ADD4-0C44-9AF0-A21C94287111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2169BE-8A16-6543-A964-4B3ECCEDA82D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2583C4-D157-1D4D-9DA5-3E76C58F95C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8B4BE6-FA9F-6B42-BC84-0BB9FDA6CF9A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BEF901-6204-7142-B49C-2E1A3E90DD6C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D5B1A-9263-8A46-94C6-3DD94576554F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5BC67F-DAB2-DE49-9343-946A4F461016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2F25FD-E3ED-464B-A3F8-B52D8B39902C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829B2-7A7E-7548-B322-04FFA227DA97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263CC3-800E-B54F-A4D9-BCDD89671225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4377ED-1EC9-6146-97E4-CF4DE8FE41EB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67897F-970A-B143-A771-631D2BD37161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E58F97-5EE1-7244-9079-23718C302724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240ABD-63BD-5D4E-93F4-AB6A7A61BC0B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48372C-01B1-854E-8896-B56F807A74FD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80B180-B96B-984B-9589-6B171F1633F3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29AE4-9A66-BB43-A6CD-9B8E94E218A5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4DA3B7-F61A-5145-A253-13C461C6661F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BBCF24-559C-354A-A4A2-E83D6907B28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5DC09C-DF01-9640-B78D-B060D55EC549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25CAFA-9201-1C4F-A03D-CCB2FA8AD9D6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D78690-180A-4745-99F1-9F4F56C20B76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C04421-254A-A54B-9791-62DE872BD8FE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64FB74-9D54-DE44-870B-7B6734EEC51C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E33D9D-E34E-9D42-B69B-D9EED9445F56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CAB97C-964A-D04E-90A7-F8D6B20AF34B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CFE56D-2BC1-F84F-83A3-A1A8CC40DB5F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1D3A31-75B9-CB46-A09F-9524073965D2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9746BB-19C4-2147-A605-DD813E147BF3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2C7181E-FB2F-1043-B042-6B461045E48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357D3-C4B8-494F-92C7-5B101E7A9C87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11FDAA-4D12-8F49-B54D-66BDBDC43D40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58F1C4-0A6E-DE45-94D6-00A126E4F44D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1C7B57-4761-C943-98E7-50992A41E7EC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797A5B-AB68-4B40-9D42-EFB045E0AB9A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99BEC3-AB3C-0542-856C-08DC70BC58B3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E5DB80-3AE0-CD47-BEF3-0320F2A30648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EFC278-B053-DB42-A18A-7641AB629601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53258-9C93-CD43-BE36-B8B1BFF90708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59F43E-30D2-AB4D-B852-187147C74B88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7D02D4-0605-7440-9F5A-367B8E85A5C0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AD5E5D-54A5-6F47-BA50-EB1272F71736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9DAFBF-8B82-7249-9A99-0402304AD67E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33F35C-EF60-F145-88B9-29A10E76BBBB}" type="datetime1">
              <a:rPr lang="de-DE" smtClean="0"/>
              <a:t>04.02.12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C8D66376-9E0D-1E4F-8418-BCBFB3139AA3}" type="datetime1">
              <a:rPr lang="de-DE" smtClean="0"/>
              <a:t>04.02.12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5704737-AFFF-0D45-9F1D-BF747F8F6E8D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FDF27A0-75A3-2840-8273-BFC76A893AF4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648CD84-B424-5247-96FB-9A819800EA28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47EA6BE0-B89D-9549-82C6-E659CCAC7F27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D5F254A-5757-894D-A84F-3A5001B4DF91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4DBB680B-4C1E-E44A-AE0D-BB468D7D0DAA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23701CCA-0A2C-C444-AE09-D7207E9309CF}" type="datetime1">
              <a:rPr lang="de-DE" smtClean="0"/>
              <a:t>04.02.12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Long-term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JCTVC-H0694	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Karsten Suehring, Heiko Schwarz, Thomas Wiegand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2 </a:t>
            </a:r>
            <a:r>
              <a:rPr lang="de-DE" dirty="0" err="1" smtClean="0"/>
              <a:t>long</a:t>
            </a:r>
            <a:r>
              <a:rPr lang="de-DE" dirty="0" smtClean="0"/>
              <a:t>-term, </a:t>
            </a:r>
            <a:r>
              <a:rPr lang="de-DE" dirty="0" err="1" smtClean="0"/>
              <a:t>first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3095719" cy="3380714"/>
            <a:chOff x="1921162" y="1056398"/>
            <a:chExt cx="3095719" cy="3380714"/>
          </a:xfrm>
        </p:grpSpPr>
        <p:sp>
          <p:nvSpPr>
            <p:cNvPr id="26" name="Rectangle 25"/>
            <p:cNvSpPr/>
            <p:nvPr/>
          </p:nvSpPr>
          <p:spPr>
            <a:xfrm flipH="1">
              <a:off x="3125700" y="1971960"/>
              <a:ext cx="279200" cy="246515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3,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Right Arrow 1"/>
          <p:cNvSpPr/>
          <p:nvPr/>
        </p:nvSpPr>
        <p:spPr>
          <a:xfrm>
            <a:off x="107504" y="1900238"/>
            <a:ext cx="115212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current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1425730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First long-term pictures needs at least two identifying bits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39953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2 </a:t>
            </a:r>
            <a:r>
              <a:rPr lang="de-DE" dirty="0" err="1" smtClean="0"/>
              <a:t>long</a:t>
            </a:r>
            <a:r>
              <a:rPr lang="de-DE" dirty="0" smtClean="0"/>
              <a:t>-term, </a:t>
            </a:r>
            <a:r>
              <a:rPr lang="de-DE" dirty="0" err="1" smtClean="0"/>
              <a:t>second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2967479" cy="3380714"/>
            <a:chOff x="1921162" y="1056398"/>
            <a:chExt cx="2967479" cy="3380714"/>
          </a:xfrm>
        </p:grpSpPr>
        <p:sp>
          <p:nvSpPr>
            <p:cNvPr id="26" name="Rectangle 25"/>
            <p:cNvSpPr/>
            <p:nvPr/>
          </p:nvSpPr>
          <p:spPr>
            <a:xfrm flipH="1">
              <a:off x="3265300" y="2564904"/>
              <a:ext cx="139600" cy="1872208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3,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1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Right Arrow 1"/>
          <p:cNvSpPr/>
          <p:nvPr/>
        </p:nvSpPr>
        <p:spPr>
          <a:xfrm>
            <a:off x="107504" y="2564904"/>
            <a:ext cx="115212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current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1425730"/>
            <a:ext cx="15841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After the first long-term picture has been coded, only one identifying bit is needed for the second long-term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04463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66427"/>
              </p:ext>
            </p:extLst>
          </p:nvPr>
        </p:nvGraphicFramePr>
        <p:xfrm>
          <a:off x="611560" y="1556792"/>
          <a:ext cx="7848872" cy="4176468"/>
        </p:xfrm>
        <a:graphic>
          <a:graphicData uri="http://schemas.openxmlformats.org/drawingml/2006/table">
            <a:tbl>
              <a:tblPr/>
              <a:tblGrid>
                <a:gridCol w="6109901"/>
                <a:gridCol w="1738971"/>
              </a:tblGrid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if(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long_term_ref_pics_present_flag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num_long_term_pics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for(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= 0;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&lt;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num_long_term_pics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; </a:t>
                      </a:r>
                      <a:r>
                        <a:rPr lang="en-GB" sz="1800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++ 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delta_poc_lsb_lt_minus1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</a:t>
                      </a:r>
                      <a:r>
                        <a:rPr lang="en-US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r>
                        <a:rPr lang="en-GB" sz="18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US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strike="sngStrike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used_by_curr_pic_lt_flag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 </a:t>
                      </a:r>
                      <a:r>
                        <a:rPr lang="en-GB" sz="18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strike="sng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strike="sngStrike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lt_bit_pos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u(4)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lt_bit_len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un(v)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if (</a:t>
                      </a:r>
                      <a:r>
                        <a:rPr lang="en-GB" sz="1800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lt_bit_len</a:t>
                      </a: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&gt;1) {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	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lt_bit_value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u(v)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}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	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used_by_curr_pic_lt_flag</a:t>
                      </a: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800" b="1" dirty="0" err="1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800" b="1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endParaRPr lang="de-DE" sz="18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			}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</a:t>
                      </a:r>
                      <a:endParaRPr lang="de-DE" sz="18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48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Coding of bit string length and value</a:t>
            </a:r>
          </a:p>
          <a:p>
            <a:pPr indent="0"/>
            <a:r>
              <a:rPr lang="en-US" dirty="0" smtClean="0"/>
              <a:t>Concept:</a:t>
            </a:r>
            <a:endParaRPr lang="en-US" dirty="0"/>
          </a:p>
          <a:p>
            <a:pPr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Unary codes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12907"/>
              </p:ext>
            </p:extLst>
          </p:nvPr>
        </p:nvGraphicFramePr>
        <p:xfrm>
          <a:off x="1403648" y="2492896"/>
          <a:ext cx="6096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r>
                        <a:rPr lang="de-DE" dirty="0" smtClean="0"/>
                        <a:t>Code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Value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r>
                        <a:rPr lang="de-DE" baseline="0" dirty="0" smtClean="0"/>
                        <a:t>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baseline="0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081088" algn="l"/>
                        </a:tabLst>
                      </a:pPr>
                      <a:r>
                        <a:rPr lang="de-DE" baseline="0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 0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081088" algn="l"/>
                        </a:tabLst>
                      </a:pPr>
                      <a:r>
                        <a:rPr lang="de-DE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 0 0 1 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81088" algn="l"/>
                        </a:tabLst>
                        <a:defRPr/>
                      </a:pPr>
                      <a:r>
                        <a:rPr lang="de-DE" dirty="0" smtClean="0"/>
                        <a:t>	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160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Coding of bit string length and value</a:t>
            </a:r>
          </a:p>
          <a:p>
            <a:pPr indent="0"/>
            <a:r>
              <a:rPr lang="en-US" dirty="0" smtClean="0"/>
              <a:t>Improved code:</a:t>
            </a:r>
            <a:endParaRPr lang="en-US" dirty="0"/>
          </a:p>
          <a:p>
            <a:pPr indent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Unary codes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524483"/>
              </p:ext>
            </p:extLst>
          </p:nvPr>
        </p:nvGraphicFramePr>
        <p:xfrm>
          <a:off x="1403648" y="2492896"/>
          <a:ext cx="6096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3048000"/>
              </a:tblGrid>
              <a:tr h="139040">
                <a:tc gridSpan="2">
                  <a:txBody>
                    <a:bodyPr/>
                    <a:lstStyle/>
                    <a:p>
                      <a:r>
                        <a:rPr lang="de-DE" dirty="0" smtClean="0"/>
                        <a:t>Code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Value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</a:t>
                      </a:r>
                      <a:r>
                        <a:rPr lang="de-DE" baseline="0" dirty="0" smtClean="0"/>
                        <a:t>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0 0 1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0 0 0 1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  <a:endParaRPr lang="de-DE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x</a:t>
                      </a:r>
                      <a:r>
                        <a:rPr lang="de-DE" baseline="-25000" dirty="0" smtClean="0"/>
                        <a:t>0</a:t>
                      </a:r>
                      <a:r>
                        <a:rPr lang="de-DE" dirty="0" smtClean="0"/>
                        <a:t> x</a:t>
                      </a:r>
                      <a:r>
                        <a:rPr lang="de-DE" baseline="-25000" dirty="0" smtClean="0"/>
                        <a:t>1</a:t>
                      </a:r>
                      <a:r>
                        <a:rPr lang="de-DE" baseline="0" dirty="0" smtClean="0"/>
                        <a:t> x</a:t>
                      </a:r>
                      <a:r>
                        <a:rPr lang="de-DE" baseline="-25000" dirty="0" smtClean="0"/>
                        <a:t>2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07704" y="2924944"/>
            <a:ext cx="1008112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/>
        </p:nvGrpSpPr>
        <p:grpSpPr>
          <a:xfrm>
            <a:off x="1115616" y="4581128"/>
            <a:ext cx="1332148" cy="904746"/>
            <a:chOff x="1115616" y="4581128"/>
            <a:chExt cx="1332148" cy="904746"/>
          </a:xfrm>
        </p:grpSpPr>
        <p:sp>
          <p:nvSpPr>
            <p:cNvPr id="8" name="TextBox 7"/>
            <p:cNvSpPr txBox="1"/>
            <p:nvPr/>
          </p:nvSpPr>
          <p:spPr>
            <a:xfrm>
              <a:off x="1115616" y="5116542"/>
              <a:ext cx="1332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lt_bit_len</a:t>
              </a:r>
              <a:endParaRPr lang="de-DE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763688" y="4581128"/>
              <a:ext cx="234026" cy="5354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915816" y="4496542"/>
            <a:ext cx="1584176" cy="993389"/>
            <a:chOff x="2915816" y="4496542"/>
            <a:chExt cx="1584176" cy="993389"/>
          </a:xfrm>
        </p:grpSpPr>
        <p:sp>
          <p:nvSpPr>
            <p:cNvPr id="10" name="TextBox 9"/>
            <p:cNvSpPr txBox="1"/>
            <p:nvPr/>
          </p:nvSpPr>
          <p:spPr>
            <a:xfrm>
              <a:off x="2915816" y="5120599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lt_bit_value</a:t>
              </a:r>
              <a:endParaRPr lang="de-DE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20700000" flipV="1">
              <a:off x="3551686" y="4496542"/>
              <a:ext cx="0" cy="65072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742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2.6 (Interview type scene cuts)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013552"/>
              </p:ext>
            </p:extLst>
          </p:nvPr>
        </p:nvGraphicFramePr>
        <p:xfrm>
          <a:off x="323528" y="3573016"/>
          <a:ext cx="424847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71827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144169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38255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76655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-46,74%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-46,83%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786174"/>
              </p:ext>
            </p:extLst>
          </p:nvPr>
        </p:nvGraphicFramePr>
        <p:xfrm>
          <a:off x="4644008" y="3573016"/>
          <a:ext cx="424847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20/60 with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28661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57377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15215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30575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46,91%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46,71%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63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CA" dirty="0" smtClean="0"/>
              <a:t>Based on Common </a:t>
            </a:r>
            <a:r>
              <a:rPr lang="en-CA" dirty="0"/>
              <a:t>conditions for reference picture marking and list construction </a:t>
            </a:r>
            <a:r>
              <a:rPr lang="en-CA" dirty="0" smtClean="0"/>
              <a:t>proposals</a:t>
            </a:r>
          </a:p>
          <a:p>
            <a:pPr indent="0"/>
            <a:endParaRPr lang="en-US" dirty="0"/>
          </a:p>
          <a:p>
            <a:pPr indent="0"/>
            <a:r>
              <a:rPr lang="en-US" dirty="0" smtClean="0"/>
              <a:t>Case 3.3 (two long-term pictures based on decoder feedback)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413803"/>
              </p:ext>
            </p:extLst>
          </p:nvPr>
        </p:nvGraphicFramePr>
        <p:xfrm>
          <a:off x="251520" y="3573016"/>
          <a:ext cx="43204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10523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14375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9558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9231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-9,17%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-35,78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38453" y="31003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60  </a:t>
            </a:r>
            <a:r>
              <a:rPr lang="de-DE" dirty="0" err="1" smtClean="0"/>
              <a:t>fps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31131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  </a:t>
            </a:r>
            <a:r>
              <a:rPr lang="de-DE" dirty="0" err="1" smtClean="0"/>
              <a:t>fps</a:t>
            </a:r>
            <a:endParaRPr lang="de-DE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569654"/>
              </p:ext>
            </p:extLst>
          </p:nvPr>
        </p:nvGraphicFramePr>
        <p:xfrm>
          <a:off x="4644008" y="3573016"/>
          <a:ext cx="43204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512168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 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RTT</a:t>
                      </a:r>
                      <a:b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 frames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5.1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3349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4787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Proposal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3974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18,66%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-24,19%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29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encoder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44000" y="1056398"/>
            <a:ext cx="2967479" cy="2160000"/>
            <a:chOff x="1921162" y="1056398"/>
            <a:chExt cx="2967479" cy="2860833"/>
          </a:xfrm>
        </p:grpSpPr>
        <p:sp>
          <p:nvSpPr>
            <p:cNvPr id="26" name="Rectangle 25"/>
            <p:cNvSpPr/>
            <p:nvPr/>
          </p:nvSpPr>
          <p:spPr>
            <a:xfrm flipH="1">
              <a:off x="3335101" y="2195936"/>
              <a:ext cx="139600" cy="1721295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48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" name="Left Arrow 14"/>
          <p:cNvSpPr/>
          <p:nvPr/>
        </p:nvSpPr>
        <p:spPr>
          <a:xfrm>
            <a:off x="5147307" y="2936916"/>
            <a:ext cx="2777185" cy="1873624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marked</a:t>
            </a:r>
            <a:r>
              <a:rPr lang="de-DE" dirty="0" smtClean="0"/>
              <a:t> </a:t>
            </a:r>
            <a:r>
              <a:rPr lang="de-DE" dirty="0" err="1" smtClean="0"/>
              <a:t>unused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980728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could choose one bit, if no errors are expected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9431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decoder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4556032"/>
            <a:ext cx="5400600" cy="1177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3927310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284984"/>
            <a:ext cx="504637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3094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3933056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356992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44000" y="1056398"/>
            <a:ext cx="3095719" cy="3380714"/>
            <a:chOff x="1921162" y="1056398"/>
            <a:chExt cx="3095719" cy="4477619"/>
          </a:xfrm>
        </p:grpSpPr>
        <p:sp>
          <p:nvSpPr>
            <p:cNvPr id="26" name="Rectangle 25"/>
            <p:cNvSpPr/>
            <p:nvPr/>
          </p:nvSpPr>
          <p:spPr>
            <a:xfrm flipH="1">
              <a:off x="3075371" y="2216013"/>
              <a:ext cx="270000" cy="331800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48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" name="Left Arrow 14"/>
          <p:cNvSpPr/>
          <p:nvPr/>
        </p:nvSpPr>
        <p:spPr>
          <a:xfrm>
            <a:off x="5147307" y="2936916"/>
            <a:ext cx="2777185" cy="1873624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marking</a:t>
            </a:r>
            <a:r>
              <a:rPr lang="de-DE" dirty="0" smtClean="0"/>
              <a:t> lost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>
            <a:off x="7380312" y="980728"/>
            <a:ext cx="1584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two bits, to avoid conflicts with lost markings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4254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Effective long-term coding (up to ~45% gain on long-term syntax elements)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Full 32-bit POC (no </a:t>
            </a:r>
            <a:r>
              <a:rPr lang="en-US" sz="2800" dirty="0" err="1" smtClean="0"/>
              <a:t>lsb</a:t>
            </a:r>
            <a:r>
              <a:rPr lang="en-US" sz="2800" dirty="0" smtClean="0"/>
              <a:t> issues)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Loss-aware encoding possible</a:t>
            </a:r>
          </a:p>
          <a:p>
            <a:pPr marL="784225" lvl="1" indent="-342900">
              <a:buFont typeface="Wingdings" pitchFamily="2" charset="2"/>
              <a:buChar char="§"/>
            </a:pPr>
            <a:r>
              <a:rPr lang="en-US" sz="2800" dirty="0" smtClean="0"/>
              <a:t>The encoder can choose the trade-off between coding efficiency and error resilience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61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 smtClean="0"/>
              <a:t>current coding uses delta </a:t>
            </a:r>
            <a:r>
              <a:rPr lang="en-US" sz="2400" dirty="0" err="1" smtClean="0"/>
              <a:t>lsb</a:t>
            </a:r>
            <a:r>
              <a:rPr lang="en-US" sz="2400" dirty="0" smtClean="0"/>
              <a:t> POC to signal long term pictures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problems: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values and used bits will get larger with increasing POC distance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err="1" smtClean="0"/>
              <a:t>lsb</a:t>
            </a:r>
            <a:r>
              <a:rPr lang="en-US" sz="2400" dirty="0" smtClean="0"/>
              <a:t> modulo coding might create conflicts unless the </a:t>
            </a:r>
            <a:r>
              <a:rPr lang="en-US" sz="2400" dirty="0" err="1" smtClean="0"/>
              <a:t>lsb</a:t>
            </a:r>
            <a:r>
              <a:rPr lang="en-US" sz="2400" dirty="0" smtClean="0"/>
              <a:t> is large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3851920" y="242088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lt</a:t>
            </a:r>
            <a:r>
              <a:rPr lang="de-DE" dirty="0" smtClean="0"/>
              <a:t>-POC: 150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6876256" y="242088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lt</a:t>
            </a:r>
            <a:r>
              <a:rPr lang="de-DE" dirty="0" smtClean="0"/>
              <a:t>-POC: 50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11560" y="243486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POC: 200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51720" y="2974925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>
          <a:xfrm>
            <a:off x="5292080" y="2960948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11760" y="297492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50 </a:t>
            </a:r>
            <a:r>
              <a:rPr lang="de-DE" dirty="0" err="1" smtClean="0"/>
              <a:t>ue</a:t>
            </a:r>
            <a:r>
              <a:rPr lang="de-DE" dirty="0" smtClean="0"/>
              <a:t>(v)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5580112" y="297492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100 </a:t>
            </a:r>
            <a:r>
              <a:rPr lang="de-DE" dirty="0" err="1" smtClean="0"/>
              <a:t>ue</a:t>
            </a:r>
            <a:r>
              <a:rPr lang="de-DE" dirty="0" smtClean="0"/>
              <a:t>(v)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948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Only </a:t>
            </a:r>
            <a:r>
              <a:rPr lang="en-US" sz="2400" dirty="0" smtClean="0"/>
              <a:t>a restricted number </a:t>
            </a:r>
            <a:r>
              <a:rPr lang="en-US" sz="2400" dirty="0"/>
              <a:t>pictures can actually be stored in </a:t>
            </a:r>
            <a:r>
              <a:rPr lang="en-US" sz="2400" dirty="0" smtClean="0"/>
              <a:t>DPB at any point in time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Full absolute or </a:t>
            </a:r>
            <a:r>
              <a:rPr lang="en-US" sz="2400" dirty="0" err="1" smtClean="0"/>
              <a:t>lsb</a:t>
            </a:r>
            <a:r>
              <a:rPr lang="en-US" sz="2400" dirty="0" smtClean="0"/>
              <a:t> POC is not necessary to identify a picture in DPB to be marked as long-term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Encoder only needs to encode a </a:t>
            </a:r>
            <a:r>
              <a:rPr lang="en-US" sz="2400" i="1" dirty="0" smtClean="0"/>
              <a:t>safe identification</a:t>
            </a:r>
            <a:r>
              <a:rPr lang="en-US" sz="2400" dirty="0" smtClean="0"/>
              <a:t> of the long-term picture in the DPB</a:t>
            </a:r>
          </a:p>
          <a:p>
            <a:pPr marL="628650" lvl="1" indent="-342900">
              <a:buFont typeface="Wingdings" pitchFamily="2" charset="2"/>
              <a:buChar char="§"/>
            </a:pPr>
            <a:r>
              <a:rPr lang="en-US" sz="2400" dirty="0"/>
              <a:t>A bit-string </a:t>
            </a:r>
            <a:r>
              <a:rPr lang="en-US" sz="2400" dirty="0" smtClean="0"/>
              <a:t>taken from the binary representation of POC is </a:t>
            </a:r>
            <a:r>
              <a:rPr lang="en-US" sz="2400" dirty="0"/>
              <a:t>used </a:t>
            </a:r>
            <a:r>
              <a:rPr lang="en-US" sz="2400" dirty="0" smtClean="0"/>
              <a:t>for identification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Encoder can choose to add additional identification information</a:t>
            </a:r>
          </a:p>
          <a:p>
            <a:pPr marL="628650" lvl="1" indent="-342900">
              <a:buFont typeface="Wingdings" pitchFamily="2" charset="2"/>
              <a:buChar char="§"/>
            </a:pPr>
            <a:r>
              <a:rPr lang="en-US" sz="2400" dirty="0" smtClean="0"/>
              <a:t>Trade-off between coding efficiency and error resilience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 smtClean="0"/>
              <a:t>Example 1: If the picture in the first line shall be identified among the candidates listed below, only one bit of the POC value is necessary.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636912"/>
            <a:ext cx="736964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74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indent="0"/>
            <a:r>
              <a:rPr lang="en-US" dirty="0"/>
              <a:t>Example </a:t>
            </a:r>
            <a:r>
              <a:rPr lang="en-US" dirty="0" smtClean="0"/>
              <a:t>2: If the POC values have more similarity, a longer bit-string may be necessary to safely identify the picture on the first line.</a:t>
            </a:r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endParaRPr lang="en-US" dirty="0"/>
          </a:p>
          <a:p>
            <a:pPr indent="0"/>
            <a:endParaRPr lang="en-US" dirty="0" smtClean="0"/>
          </a:p>
          <a:p>
            <a:pPr indent="0"/>
            <a:r>
              <a:rPr lang="en-US" dirty="0" smtClean="0"/>
              <a:t>This happens only for small POC differences which is unlikely for long-term pictures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76872"/>
            <a:ext cx="6336704" cy="301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21162" y="1056398"/>
            <a:ext cx="2967479" cy="2073436"/>
            <a:chOff x="1921162" y="1056398"/>
            <a:chExt cx="296747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240000" y="1971960"/>
              <a:ext cx="137444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7380312" y="3503910"/>
            <a:ext cx="1471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short-term pictures don‘t need to be considered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1425730"/>
            <a:ext cx="1584176" cy="164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one identifying bit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8569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2967479" cy="2073436"/>
            <a:chOff x="1921162" y="1056398"/>
            <a:chExt cx="296747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240000" y="1971960"/>
              <a:ext cx="137444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2967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another identifying bit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660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3095719" cy="2073436"/>
            <a:chOff x="1921162" y="1056398"/>
            <a:chExt cx="3095719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3109442" y="1971960"/>
              <a:ext cx="288000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1,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>
                  <a:solidFill>
                    <a:schemeClr val="accent2"/>
                  </a:solidFill>
                </a:rPr>
                <a:t>:</a:t>
              </a:r>
              <a:r>
                <a:rPr lang="de-DE" dirty="0" smtClean="0">
                  <a:solidFill>
                    <a:schemeClr val="accent2"/>
                  </a:solidFill>
                </a:rPr>
                <a:t> 2,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two identifying bits for increasing error resilience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0861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marking</a:t>
            </a:r>
            <a:r>
              <a:rPr lang="de-DE" dirty="0" smtClean="0"/>
              <a:t>: 1 </a:t>
            </a:r>
            <a:r>
              <a:rPr lang="de-DE" dirty="0" err="1" smtClean="0"/>
              <a:t>long</a:t>
            </a:r>
            <a:r>
              <a:rPr lang="de-DE" dirty="0" smtClean="0"/>
              <a:t>-term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H0694</a:t>
            </a:r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92401" y="1739684"/>
            <a:ext cx="6912768" cy="4065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7493200" y="543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DPB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05420" y="2632582"/>
            <a:ext cx="5040560" cy="5098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00000111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6417" y="3280654"/>
            <a:ext cx="5400600" cy="2452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dirty="0" smtClean="0"/>
              <a:t>RPS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634893" y="4663982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00001010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93" y="4046230"/>
            <a:ext cx="504056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893" y="3424670"/>
            <a:ext cx="5046370" cy="509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00001000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433" y="1984510"/>
            <a:ext cx="5046370" cy="5098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 New" pitchFamily="49" charset="0"/>
                <a:cs typeface="Courier New" pitchFamily="49" charset="0"/>
              </a:rPr>
              <a:t>00000001</a:t>
            </a:r>
            <a:endParaRPr lang="de-D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6546" y="4791049"/>
            <a:ext cx="108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10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7" y="411646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9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5977537" y="3494905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8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4093" y="2704590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7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94093" y="2056518"/>
            <a:ext cx="108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POC: 1</a:t>
            </a:r>
            <a:endParaRPr lang="de-DE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51720" y="1056398"/>
            <a:ext cx="3865161" cy="2073436"/>
            <a:chOff x="1921162" y="1056398"/>
            <a:chExt cx="3865161" cy="2073436"/>
          </a:xfrm>
        </p:grpSpPr>
        <p:sp>
          <p:nvSpPr>
            <p:cNvPr id="26" name="Rectangle 25"/>
            <p:cNvSpPr/>
            <p:nvPr/>
          </p:nvSpPr>
          <p:spPr>
            <a:xfrm flipH="1">
              <a:off x="2425217" y="1971960"/>
              <a:ext cx="1193009" cy="115787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21162" y="1056398"/>
              <a:ext cx="3865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accent2"/>
                  </a:solidFill>
                </a:rPr>
                <a:t>position</a:t>
              </a:r>
              <a:r>
                <a:rPr lang="de-DE" dirty="0" smtClean="0">
                  <a:solidFill>
                    <a:schemeClr val="accent2"/>
                  </a:solidFill>
                </a:rPr>
                <a:t>: 0, </a:t>
              </a:r>
              <a:r>
                <a:rPr lang="de-DE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dirty="0">
                  <a:solidFill>
                    <a:schemeClr val="accent2"/>
                  </a:solidFill>
                </a:rPr>
                <a:t>:</a:t>
              </a:r>
              <a:r>
                <a:rPr lang="de-DE" dirty="0" smtClean="0">
                  <a:solidFill>
                    <a:schemeClr val="accent2"/>
                  </a:solidFill>
                </a:rPr>
                <a:t> 8, </a:t>
              </a:r>
              <a:r>
                <a:rPr lang="de-DE" dirty="0" err="1" smtClean="0">
                  <a:solidFill>
                    <a:schemeClr val="accent2"/>
                  </a:solidFill>
                </a:rPr>
                <a:t>value</a:t>
              </a:r>
              <a:r>
                <a:rPr lang="de-DE" dirty="0" smtClean="0">
                  <a:solidFill>
                    <a:schemeClr val="accent2"/>
                  </a:solidFill>
                </a:rPr>
                <a:t>: 00000001</a:t>
              </a:r>
              <a:endParaRPr lang="de-DE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3308721" y="1497738"/>
              <a:ext cx="1" cy="4190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380312" y="1425730"/>
            <a:ext cx="15841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Encoder chooses eight identifying bits for increasing error resilience even more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964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4</TotalTime>
  <Words>1048</Words>
  <Application>Microsoft Macintosh PowerPoint</Application>
  <PresentationFormat>On-screen Show (4:3)</PresentationFormat>
  <Paragraphs>315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Motivation</vt:lpstr>
      <vt:lpstr>Proposed method</vt:lpstr>
      <vt:lpstr>Basic concept</vt:lpstr>
      <vt:lpstr>Basic concept</vt:lpstr>
      <vt:lpstr>Picture marking: 1 long-term</vt:lpstr>
      <vt:lpstr>Picture marking: 1 long-term</vt:lpstr>
      <vt:lpstr>Picture marking: 1 long-term</vt:lpstr>
      <vt:lpstr>Picture marking: 1 long-term</vt:lpstr>
      <vt:lpstr>Picture marking: 2 long-term, first</vt:lpstr>
      <vt:lpstr>Picture marking: 2 long-term, second</vt:lpstr>
      <vt:lpstr>Syntax</vt:lpstr>
      <vt:lpstr>Unary codes</vt:lpstr>
      <vt:lpstr>Unary codes</vt:lpstr>
      <vt:lpstr>Results</vt:lpstr>
      <vt:lpstr>Results</vt:lpstr>
      <vt:lpstr>Picture marking: picture loss - encoder</vt:lpstr>
      <vt:lpstr>Picture marking: picture loss - decoder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Karsten Suehring</cp:lastModifiedBy>
  <cp:revision>357</cp:revision>
  <dcterms:created xsi:type="dcterms:W3CDTF">2010-10-12T07:03:46Z</dcterms:created>
  <dcterms:modified xsi:type="dcterms:W3CDTF">2012-02-04T05:03:28Z</dcterms:modified>
</cp:coreProperties>
</file>