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60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7C285-63B8-4101-B861-4D48C8C91EC3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JCTVC-H0563:</a:t>
            </a:r>
            <a:r>
              <a:rPr lang="en-CA" b="1" dirty="0" smtClean="0"/>
              <a:t>Non-CE6: Intra mode coding simplification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458200" cy="1752600"/>
          </a:xfrm>
        </p:spPr>
        <p:txBody>
          <a:bodyPr/>
          <a:lstStyle/>
          <a:p>
            <a:r>
              <a:rPr lang="en-US" dirty="0"/>
              <a:t>Wei-Jung </a:t>
            </a:r>
            <a:r>
              <a:rPr lang="en-US" dirty="0" smtClean="0"/>
              <a:t>Chien</a:t>
            </a:r>
            <a:r>
              <a:rPr lang="en-US" smtClean="0"/>
              <a:t>, Jianle Chen, </a:t>
            </a:r>
            <a:r>
              <a:rPr lang="en-US" dirty="0"/>
              <a:t>Marta </a:t>
            </a:r>
            <a:r>
              <a:rPr lang="en-US" dirty="0" smtClean="0"/>
              <a:t>Karczewicz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Qualcomm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r>
              <a:rPr lang="en-US" dirty="0" smtClean="0"/>
              <a:t>JCTVC-H0075</a:t>
            </a:r>
          </a:p>
          <a:p>
            <a:pPr lvl="1"/>
            <a:r>
              <a:rPr lang="en-US" dirty="0" smtClean="0"/>
              <a:t>The remaining mode coding uses a </a:t>
            </a:r>
            <a:r>
              <a:rPr lang="en-US" dirty="0" err="1" smtClean="0"/>
              <a:t>binary+FLC</a:t>
            </a:r>
            <a:r>
              <a:rPr lang="en-US" dirty="0" smtClean="0"/>
              <a:t> binarization for remaining mode coding.</a:t>
            </a:r>
          </a:p>
          <a:p>
            <a:pPr lvl="1"/>
            <a:r>
              <a:rPr lang="en-US" dirty="0" smtClean="0"/>
              <a:t>It is achieved by adding MPM3 and one intra prediction direction to 4x4 blocks.</a:t>
            </a:r>
            <a:endParaRPr lang="en-US" dirty="0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514600" y="3962400"/>
            <a:ext cx="4248150" cy="1277938"/>
            <a:chOff x="3590" y="4640"/>
            <a:chExt cx="6689" cy="2012"/>
          </a:xfrm>
        </p:grpSpPr>
        <p:cxnSp>
          <p:nvCxnSpPr>
            <p:cNvPr id="10" name="AutoShape 52"/>
            <p:cNvCxnSpPr>
              <a:cxnSpLocks noChangeShapeType="1"/>
            </p:cNvCxnSpPr>
            <p:nvPr/>
          </p:nvCxnSpPr>
          <p:spPr bwMode="auto">
            <a:xfrm flipH="1">
              <a:off x="6813" y="5394"/>
              <a:ext cx="591" cy="5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53"/>
            <p:cNvCxnSpPr>
              <a:cxnSpLocks noChangeShapeType="1"/>
            </p:cNvCxnSpPr>
            <p:nvPr/>
          </p:nvCxnSpPr>
          <p:spPr bwMode="auto">
            <a:xfrm>
              <a:off x="4847" y="5252"/>
              <a:ext cx="602" cy="8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2" name="Group 54"/>
            <p:cNvGrpSpPr>
              <a:grpSpLocks/>
            </p:cNvGrpSpPr>
            <p:nvPr/>
          </p:nvGrpSpPr>
          <p:grpSpPr bwMode="auto">
            <a:xfrm>
              <a:off x="3590" y="4640"/>
              <a:ext cx="6689" cy="2012"/>
              <a:chOff x="3590" y="4640"/>
              <a:chExt cx="6689" cy="2012"/>
            </a:xfrm>
          </p:grpSpPr>
          <p:cxnSp>
            <p:nvCxnSpPr>
              <p:cNvPr id="13" name="AutoShape 55"/>
              <p:cNvCxnSpPr>
                <a:cxnSpLocks noChangeShapeType="1"/>
              </p:cNvCxnSpPr>
              <p:nvPr/>
            </p:nvCxnSpPr>
            <p:spPr bwMode="auto">
              <a:xfrm>
                <a:off x="7552" y="5394"/>
                <a:ext cx="548" cy="53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4" name="AutoShape 56"/>
              <p:cNvCxnSpPr>
                <a:cxnSpLocks noChangeShapeType="1"/>
              </p:cNvCxnSpPr>
              <p:nvPr/>
            </p:nvCxnSpPr>
            <p:spPr bwMode="auto">
              <a:xfrm flipH="1">
                <a:off x="4149" y="5252"/>
                <a:ext cx="698" cy="82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5" name="AutoShape 57"/>
              <p:cNvSpPr>
                <a:spLocks noChangeArrowheads="1"/>
              </p:cNvSpPr>
              <p:nvPr/>
            </p:nvSpPr>
            <p:spPr bwMode="auto">
              <a:xfrm>
                <a:off x="6351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AutoShape 58"/>
              <p:cNvSpPr>
                <a:spLocks noChangeArrowheads="1"/>
              </p:cNvSpPr>
              <p:nvPr/>
            </p:nvSpPr>
            <p:spPr bwMode="auto">
              <a:xfrm>
                <a:off x="3590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AutoShape 59"/>
              <p:cNvSpPr>
                <a:spLocks noChangeArrowheads="1"/>
              </p:cNvSpPr>
              <p:nvPr/>
            </p:nvSpPr>
            <p:spPr bwMode="auto">
              <a:xfrm>
                <a:off x="4890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60"/>
              <p:cNvSpPr>
                <a:spLocks noChangeArrowheads="1"/>
              </p:cNvSpPr>
              <p:nvPr/>
            </p:nvSpPr>
            <p:spPr bwMode="auto">
              <a:xfrm>
                <a:off x="7743" y="5932"/>
                <a:ext cx="2536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Remaining mode coding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AutoShape 61"/>
              <p:cNvSpPr>
                <a:spLocks noChangeArrowheads="1"/>
              </p:cNvSpPr>
              <p:nvPr/>
            </p:nvSpPr>
            <p:spPr bwMode="auto">
              <a:xfrm>
                <a:off x="7283" y="5252"/>
                <a:ext cx="269" cy="247"/>
              </a:xfrm>
              <a:prstGeom prst="flowChartConnector">
                <a:avLst/>
              </a:prstGeom>
              <a:solidFill>
                <a:srgbClr val="C0504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20" name="AutoShape 62"/>
              <p:cNvCxnSpPr>
                <a:cxnSpLocks noChangeShapeType="1"/>
              </p:cNvCxnSpPr>
              <p:nvPr/>
            </p:nvCxnSpPr>
            <p:spPr bwMode="auto">
              <a:xfrm flipH="1">
                <a:off x="4860" y="4707"/>
                <a:ext cx="591" cy="53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1" name="AutoShape 63"/>
              <p:cNvCxnSpPr>
                <a:cxnSpLocks noChangeShapeType="1"/>
              </p:cNvCxnSpPr>
              <p:nvPr/>
            </p:nvCxnSpPr>
            <p:spPr bwMode="auto">
              <a:xfrm>
                <a:off x="5451" y="4707"/>
                <a:ext cx="1953" cy="61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2" name="AutoShape 64"/>
              <p:cNvSpPr>
                <a:spLocks noChangeArrowheads="1"/>
              </p:cNvSpPr>
              <p:nvPr/>
            </p:nvSpPr>
            <p:spPr bwMode="auto">
              <a:xfrm>
                <a:off x="5330" y="4640"/>
                <a:ext cx="269" cy="247"/>
              </a:xfrm>
              <a:prstGeom prst="flowChartConnector">
                <a:avLst/>
              </a:prstGeom>
              <a:solidFill>
                <a:srgbClr val="C0504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3200400" y="5638800"/>
            <a:ext cx="2824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Binarization in JCTVC-H0075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71" name="Content Placeholder 70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153400" cy="2667001"/>
          </a:xfrm>
        </p:spPr>
        <p:txBody>
          <a:bodyPr/>
          <a:lstStyle/>
          <a:p>
            <a:r>
              <a:rPr lang="en-US" dirty="0" smtClean="0"/>
              <a:t>Change intra mode coding binarization of H0075.</a:t>
            </a:r>
            <a:endParaRPr lang="en-US" dirty="0"/>
          </a:p>
        </p:txBody>
      </p:sp>
      <p:grpSp>
        <p:nvGrpSpPr>
          <p:cNvPr id="35876" name="Group 36"/>
          <p:cNvGrpSpPr>
            <a:grpSpLocks/>
          </p:cNvGrpSpPr>
          <p:nvPr/>
        </p:nvGrpSpPr>
        <p:grpSpPr bwMode="auto">
          <a:xfrm>
            <a:off x="4876800" y="1981200"/>
            <a:ext cx="3794125" cy="1719262"/>
            <a:chOff x="3675" y="7918"/>
            <a:chExt cx="5975" cy="2707"/>
          </a:xfrm>
        </p:grpSpPr>
        <p:cxnSp>
          <p:nvCxnSpPr>
            <p:cNvPr id="35877" name="AutoShape 37"/>
            <p:cNvCxnSpPr>
              <a:cxnSpLocks noChangeShapeType="1"/>
            </p:cNvCxnSpPr>
            <p:nvPr/>
          </p:nvCxnSpPr>
          <p:spPr bwMode="auto">
            <a:xfrm>
              <a:off x="5008" y="8562"/>
              <a:ext cx="548" cy="5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35878" name="Group 38"/>
            <p:cNvGrpSpPr>
              <a:grpSpLocks/>
            </p:cNvGrpSpPr>
            <p:nvPr/>
          </p:nvGrpSpPr>
          <p:grpSpPr bwMode="auto">
            <a:xfrm>
              <a:off x="3675" y="7918"/>
              <a:ext cx="5975" cy="2707"/>
              <a:chOff x="3675" y="7918"/>
              <a:chExt cx="5975" cy="2707"/>
            </a:xfrm>
          </p:grpSpPr>
          <p:sp>
            <p:nvSpPr>
              <p:cNvPr id="35879" name="AutoShape 39"/>
              <p:cNvSpPr>
                <a:spLocks noChangeArrowheads="1"/>
              </p:cNvSpPr>
              <p:nvPr/>
            </p:nvSpPr>
            <p:spPr bwMode="auto">
              <a:xfrm>
                <a:off x="4324" y="9927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80" name="AutoShape 40"/>
              <p:cNvSpPr>
                <a:spLocks noChangeArrowheads="1"/>
              </p:cNvSpPr>
              <p:nvPr/>
            </p:nvSpPr>
            <p:spPr bwMode="auto">
              <a:xfrm>
                <a:off x="5624" y="9927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5881" name="Group 41"/>
              <p:cNvGrpSpPr>
                <a:grpSpLocks/>
              </p:cNvGrpSpPr>
              <p:nvPr/>
            </p:nvGrpSpPr>
            <p:grpSpPr bwMode="auto">
              <a:xfrm>
                <a:off x="3675" y="7918"/>
                <a:ext cx="5975" cy="2010"/>
                <a:chOff x="3675" y="7918"/>
                <a:chExt cx="5975" cy="2010"/>
              </a:xfrm>
            </p:grpSpPr>
            <p:cxnSp>
              <p:nvCxnSpPr>
                <p:cNvPr id="35882" name="AutoShape 42"/>
                <p:cNvCxnSpPr>
                  <a:cxnSpLocks noChangeShapeType="1"/>
                </p:cNvCxnSpPr>
                <p:nvPr/>
              </p:nvCxnSpPr>
              <p:spPr bwMode="auto">
                <a:xfrm flipH="1">
                  <a:off x="5008" y="8014"/>
                  <a:ext cx="1085" cy="54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5883" name="AutoShape 43"/>
                <p:cNvCxnSpPr>
                  <a:cxnSpLocks noChangeShapeType="1"/>
                </p:cNvCxnSpPr>
                <p:nvPr/>
              </p:nvCxnSpPr>
              <p:spPr bwMode="auto">
                <a:xfrm>
                  <a:off x="6093" y="8014"/>
                  <a:ext cx="1859" cy="91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5884" name="AutoShape 44"/>
                <p:cNvCxnSpPr>
                  <a:cxnSpLocks noChangeShapeType="1"/>
                </p:cNvCxnSpPr>
                <p:nvPr/>
              </p:nvCxnSpPr>
              <p:spPr bwMode="auto">
                <a:xfrm flipH="1">
                  <a:off x="4417" y="8562"/>
                  <a:ext cx="591" cy="53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5885" name="AutoShape 45"/>
                <p:cNvCxnSpPr>
                  <a:cxnSpLocks noChangeShapeType="1"/>
                </p:cNvCxnSpPr>
                <p:nvPr/>
              </p:nvCxnSpPr>
              <p:spPr bwMode="auto">
                <a:xfrm flipH="1">
                  <a:off x="4847" y="9100"/>
                  <a:ext cx="698" cy="82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5886" name="AutoShape 46"/>
                <p:cNvCxnSpPr>
                  <a:cxnSpLocks noChangeShapeType="1"/>
                </p:cNvCxnSpPr>
                <p:nvPr/>
              </p:nvCxnSpPr>
              <p:spPr bwMode="auto">
                <a:xfrm>
                  <a:off x="5545" y="9100"/>
                  <a:ext cx="602" cy="82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35887" name="AutoShape 47"/>
                <p:cNvSpPr>
                  <a:spLocks noChangeArrowheads="1"/>
                </p:cNvSpPr>
                <p:nvPr/>
              </p:nvSpPr>
              <p:spPr bwMode="auto">
                <a:xfrm>
                  <a:off x="3675" y="9100"/>
                  <a:ext cx="999" cy="69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TW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PMingLiU" pitchFamily="18" charset="-120"/>
                      <a:cs typeface="Arial" pitchFamily="34" charset="0"/>
                    </a:rPr>
                    <a:t>MPM3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888" name="Rectangle 48"/>
                <p:cNvSpPr>
                  <a:spLocks noChangeArrowheads="1"/>
                </p:cNvSpPr>
                <p:nvPr/>
              </p:nvSpPr>
              <p:spPr bwMode="auto">
                <a:xfrm>
                  <a:off x="7114" y="8928"/>
                  <a:ext cx="2536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TW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PMingLiU" pitchFamily="18" charset="-120"/>
                      <a:cs typeface="Arial" pitchFamily="34" charset="0"/>
                    </a:rPr>
                    <a:t>Remaining mode coding</a:t>
                  </a: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889" name="AutoShape 49"/>
                <p:cNvSpPr>
                  <a:spLocks noChangeArrowheads="1"/>
                </p:cNvSpPr>
                <p:nvPr/>
              </p:nvSpPr>
              <p:spPr bwMode="auto">
                <a:xfrm>
                  <a:off x="5964" y="7918"/>
                  <a:ext cx="269" cy="247"/>
                </a:xfrm>
                <a:prstGeom prst="flowChartConnector">
                  <a:avLst/>
                </a:prstGeom>
                <a:solidFill>
                  <a:srgbClr val="C0504D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90" name="AutoShape 50"/>
                <p:cNvSpPr>
                  <a:spLocks noChangeArrowheads="1"/>
                </p:cNvSpPr>
                <p:nvPr/>
              </p:nvSpPr>
              <p:spPr bwMode="auto">
                <a:xfrm>
                  <a:off x="4914" y="8459"/>
                  <a:ext cx="269" cy="247"/>
                </a:xfrm>
                <a:prstGeom prst="flowChartConnector">
                  <a:avLst/>
                </a:prstGeom>
                <a:solidFill>
                  <a:srgbClr val="C0504D"/>
                </a:solidFill>
                <a:ln w="38100">
                  <a:solidFill>
                    <a:srgbClr val="F2F2F2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5891" name="Group 51"/>
          <p:cNvGrpSpPr>
            <a:grpSpLocks/>
          </p:cNvGrpSpPr>
          <p:nvPr/>
        </p:nvGrpSpPr>
        <p:grpSpPr bwMode="auto">
          <a:xfrm>
            <a:off x="152400" y="2362200"/>
            <a:ext cx="4248150" cy="1277938"/>
            <a:chOff x="3590" y="4640"/>
            <a:chExt cx="6689" cy="2012"/>
          </a:xfrm>
        </p:grpSpPr>
        <p:cxnSp>
          <p:nvCxnSpPr>
            <p:cNvPr id="35892" name="AutoShape 52"/>
            <p:cNvCxnSpPr>
              <a:cxnSpLocks noChangeShapeType="1"/>
            </p:cNvCxnSpPr>
            <p:nvPr/>
          </p:nvCxnSpPr>
          <p:spPr bwMode="auto">
            <a:xfrm flipH="1">
              <a:off x="6813" y="5394"/>
              <a:ext cx="591" cy="5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5893" name="AutoShape 53"/>
            <p:cNvCxnSpPr>
              <a:cxnSpLocks noChangeShapeType="1"/>
            </p:cNvCxnSpPr>
            <p:nvPr/>
          </p:nvCxnSpPr>
          <p:spPr bwMode="auto">
            <a:xfrm>
              <a:off x="4847" y="5252"/>
              <a:ext cx="602" cy="8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35894" name="Group 54"/>
            <p:cNvGrpSpPr>
              <a:grpSpLocks/>
            </p:cNvGrpSpPr>
            <p:nvPr/>
          </p:nvGrpSpPr>
          <p:grpSpPr bwMode="auto">
            <a:xfrm>
              <a:off x="3590" y="4640"/>
              <a:ext cx="6689" cy="2012"/>
              <a:chOff x="3590" y="4640"/>
              <a:chExt cx="6689" cy="2012"/>
            </a:xfrm>
          </p:grpSpPr>
          <p:cxnSp>
            <p:nvCxnSpPr>
              <p:cNvPr id="35895" name="AutoShape 55"/>
              <p:cNvCxnSpPr>
                <a:cxnSpLocks noChangeShapeType="1"/>
              </p:cNvCxnSpPr>
              <p:nvPr/>
            </p:nvCxnSpPr>
            <p:spPr bwMode="auto">
              <a:xfrm>
                <a:off x="7552" y="5394"/>
                <a:ext cx="548" cy="53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896" name="AutoShape 56"/>
              <p:cNvCxnSpPr>
                <a:cxnSpLocks noChangeShapeType="1"/>
              </p:cNvCxnSpPr>
              <p:nvPr/>
            </p:nvCxnSpPr>
            <p:spPr bwMode="auto">
              <a:xfrm flipH="1">
                <a:off x="4149" y="5252"/>
                <a:ext cx="698" cy="82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5897" name="AutoShape 57"/>
              <p:cNvSpPr>
                <a:spLocks noChangeArrowheads="1"/>
              </p:cNvSpPr>
              <p:nvPr/>
            </p:nvSpPr>
            <p:spPr bwMode="auto">
              <a:xfrm>
                <a:off x="6351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98" name="AutoShape 58"/>
              <p:cNvSpPr>
                <a:spLocks noChangeArrowheads="1"/>
              </p:cNvSpPr>
              <p:nvPr/>
            </p:nvSpPr>
            <p:spPr bwMode="auto">
              <a:xfrm>
                <a:off x="3590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99" name="AutoShape 59"/>
              <p:cNvSpPr>
                <a:spLocks noChangeArrowheads="1"/>
              </p:cNvSpPr>
              <p:nvPr/>
            </p:nvSpPr>
            <p:spPr bwMode="auto">
              <a:xfrm>
                <a:off x="4890" y="5954"/>
                <a:ext cx="999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MPM2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00" name="Rectangle 60"/>
              <p:cNvSpPr>
                <a:spLocks noChangeArrowheads="1"/>
              </p:cNvSpPr>
              <p:nvPr/>
            </p:nvSpPr>
            <p:spPr bwMode="auto">
              <a:xfrm>
                <a:off x="7743" y="5932"/>
                <a:ext cx="2536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TW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PMingLiU" pitchFamily="18" charset="-120"/>
                    <a:cs typeface="Arial" pitchFamily="34" charset="0"/>
                  </a:rPr>
                  <a:t>Remaining mode coding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01" name="AutoShape 61"/>
              <p:cNvSpPr>
                <a:spLocks noChangeArrowheads="1"/>
              </p:cNvSpPr>
              <p:nvPr/>
            </p:nvSpPr>
            <p:spPr bwMode="auto">
              <a:xfrm>
                <a:off x="7283" y="5252"/>
                <a:ext cx="269" cy="247"/>
              </a:xfrm>
              <a:prstGeom prst="flowChartConnector">
                <a:avLst/>
              </a:prstGeom>
              <a:solidFill>
                <a:srgbClr val="C0504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35902" name="AutoShape 62"/>
              <p:cNvCxnSpPr>
                <a:cxnSpLocks noChangeShapeType="1"/>
              </p:cNvCxnSpPr>
              <p:nvPr/>
            </p:nvCxnSpPr>
            <p:spPr bwMode="auto">
              <a:xfrm flipH="1">
                <a:off x="4860" y="4707"/>
                <a:ext cx="591" cy="53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903" name="AutoShape 63"/>
              <p:cNvCxnSpPr>
                <a:cxnSpLocks noChangeShapeType="1"/>
              </p:cNvCxnSpPr>
              <p:nvPr/>
            </p:nvCxnSpPr>
            <p:spPr bwMode="auto">
              <a:xfrm>
                <a:off x="5451" y="4707"/>
                <a:ext cx="1953" cy="61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5904" name="AutoShape 64"/>
              <p:cNvSpPr>
                <a:spLocks noChangeArrowheads="1"/>
              </p:cNvSpPr>
              <p:nvPr/>
            </p:nvSpPr>
            <p:spPr bwMode="auto">
              <a:xfrm>
                <a:off x="5330" y="4640"/>
                <a:ext cx="269" cy="247"/>
              </a:xfrm>
              <a:prstGeom prst="flowChartConnector">
                <a:avLst/>
              </a:prstGeom>
              <a:solidFill>
                <a:srgbClr val="C0504D"/>
              </a:solidFill>
              <a:ln w="38100">
                <a:solidFill>
                  <a:srgbClr val="F2F2F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>
            <a:off x="457200" y="3733800"/>
            <a:ext cx="2824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Binarization in JCTVC-H0075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5181600" y="3886200"/>
            <a:ext cx="3262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Binarization in proposed method</a:t>
            </a:r>
            <a:endParaRPr lang="en-US" dirty="0"/>
          </a:p>
        </p:txBody>
      </p:sp>
      <p:graphicFrame>
        <p:nvGraphicFramePr>
          <p:cNvPr id="73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4648200"/>
          <a:ext cx="7543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5245"/>
                <a:gridCol w="287855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bins on</a:t>
                      </a:r>
                      <a:r>
                        <a:rPr lang="en-US" baseline="0" dirty="0" smtClean="0"/>
                        <a:t> longest codeword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HM5.0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(6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JCTVC-H0075 with context changes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(5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Proposed methods</a:t>
                      </a:r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(5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600200"/>
          <a:ext cx="7619999" cy="3200400"/>
        </p:xfrm>
        <a:graphic>
          <a:graphicData uri="http://schemas.openxmlformats.org/drawingml/2006/table">
            <a:tbl>
              <a:tblPr/>
              <a:tblGrid>
                <a:gridCol w="1306399"/>
                <a:gridCol w="1061201"/>
                <a:gridCol w="1035391"/>
                <a:gridCol w="1060208"/>
                <a:gridCol w="1061201"/>
                <a:gridCol w="1035391"/>
                <a:gridCol w="1060208"/>
              </a:tblGrid>
              <a:tr h="309150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150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6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6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4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6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3581400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931"/>
                <a:gridCol w="2112021"/>
                <a:gridCol w="269464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bins on</a:t>
                      </a:r>
                      <a:r>
                        <a:rPr lang="en-US" baseline="0" dirty="0" smtClean="0"/>
                        <a:t> longest codeword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coding perf</a:t>
                      </a:r>
                      <a:r>
                        <a:rPr lang="en-US" dirty="0" smtClean="0"/>
                        <a:t>ormance (AIHE,AILC)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HM5.0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(6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JCTVC-H0075</a:t>
                      </a:r>
                      <a:r>
                        <a:rPr lang="en-US" baseline="0" dirty="0" smtClean="0"/>
                        <a:t> w/o </a:t>
                      </a:r>
                      <a:r>
                        <a:rPr lang="en-US" dirty="0" smtClean="0"/>
                        <a:t>context changes</a:t>
                      </a:r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(6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0.0%/0.0%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JCTVC-H0075 with context changes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(5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0.2%/0.2%</a:t>
                      </a:r>
                      <a:endParaRPr lang="en-US" dirty="0"/>
                    </a:p>
                  </a:txBody>
                  <a:tcPr marL="87394" marR="87394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Proposed methods</a:t>
                      </a:r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(5 bypass</a:t>
                      </a:r>
                      <a:r>
                        <a:rPr lang="en-US" baseline="0" dirty="0" smtClean="0"/>
                        <a:t> bins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87394" marR="8739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0.2%/0.2%</a:t>
                      </a:r>
                    </a:p>
                  </a:txBody>
                  <a:tcPr marL="87394" marR="87394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16764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sz="2400" dirty="0" smtClean="0"/>
              <a:t>Modifications on H0075 	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Shorter codeword intra mode coding scheme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Same coding performance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Recommend to adopt the proposed changes upon H0075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343</Words>
  <Application>Microsoft Office PowerPoint</Application>
  <PresentationFormat>On-screen Show (4:3)</PresentationFormat>
  <Paragraphs>113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JCTVC-H0563:Non-CE6: Intra mode coding simplification</vt:lpstr>
      <vt:lpstr>Introduction</vt:lpstr>
      <vt:lpstr>Proposed changes</vt:lpstr>
      <vt:lpstr>Simulation results</vt:lpstr>
      <vt:lpstr>Conclusions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 reduction for CABAC</dc:title>
  <dc:creator>Qualcomm User</dc:creator>
  <cp:lastModifiedBy>Qualcomm User</cp:lastModifiedBy>
  <cp:revision>43</cp:revision>
  <dcterms:created xsi:type="dcterms:W3CDTF">2011-11-20T21:44:03Z</dcterms:created>
  <dcterms:modified xsi:type="dcterms:W3CDTF">2012-02-01T08:29:11Z</dcterms:modified>
</cp:coreProperties>
</file>