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5"/>
  </p:notesMasterIdLst>
  <p:handoutMasterIdLst>
    <p:handoutMasterId r:id="rId16"/>
  </p:handoutMasterIdLst>
  <p:sldIdLst>
    <p:sldId id="350" r:id="rId2"/>
    <p:sldId id="352" r:id="rId3"/>
    <p:sldId id="394" r:id="rId4"/>
    <p:sldId id="395" r:id="rId5"/>
    <p:sldId id="396" r:id="rId6"/>
    <p:sldId id="392" r:id="rId7"/>
    <p:sldId id="397" r:id="rId8"/>
    <p:sldId id="398" r:id="rId9"/>
    <p:sldId id="399" r:id="rId10"/>
    <p:sldId id="400" r:id="rId11"/>
    <p:sldId id="401" r:id="rId12"/>
    <p:sldId id="393" r:id="rId13"/>
    <p:sldId id="290" r:id="rId14"/>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43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13</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283306" y="3560922"/>
            <a:ext cx="7666208" cy="1470025"/>
          </a:xfrm>
        </p:spPr>
        <p:txBody>
          <a:bodyPr/>
          <a:lstStyle/>
          <a:p>
            <a:r>
              <a:rPr lang="en-US" b="1" dirty="0" smtClean="0"/>
              <a:t>On CABAC Initialization (JCTVC-H0561)</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a:t>
            </a:r>
          </a:p>
          <a:p>
            <a:pPr algn="r"/>
            <a:r>
              <a:rPr lang="en-US" sz="1200" dirty="0" smtClean="0"/>
              <a:t>Feb. 2012</a:t>
            </a: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 of method 1 and 2</a:t>
            </a:r>
            <a:endParaRPr lang="en-US" dirty="0"/>
          </a:p>
        </p:txBody>
      </p:sp>
      <p:sp>
        <p:nvSpPr>
          <p:cNvPr id="3" name="Content Placeholder 2"/>
          <p:cNvSpPr>
            <a:spLocks noGrp="1"/>
          </p:cNvSpPr>
          <p:nvPr>
            <p:ph idx="1"/>
          </p:nvPr>
        </p:nvSpPr>
        <p:spPr/>
        <p:txBody>
          <a:bodyPr/>
          <a:lstStyle/>
          <a:p>
            <a:r>
              <a:rPr lang="en-US" dirty="0" smtClean="0"/>
              <a:t>The method is the same as Method 2 </a:t>
            </a:r>
            <a:r>
              <a:rPr lang="en-US" i="1" dirty="0" smtClean="0"/>
              <a:t>except all contexts in P slices use the same initialization values as B slices.</a:t>
            </a:r>
          </a:p>
          <a:p>
            <a:endParaRPr lang="en-US" dirty="0"/>
          </a:p>
        </p:txBody>
      </p:sp>
      <p:graphicFrame>
        <p:nvGraphicFramePr>
          <p:cNvPr id="4" name="Table 3"/>
          <p:cNvGraphicFramePr>
            <a:graphicFrameLocks noGrp="1"/>
          </p:cNvGraphicFramePr>
          <p:nvPr/>
        </p:nvGraphicFramePr>
        <p:xfrm>
          <a:off x="505609" y="2710927"/>
          <a:ext cx="7799294" cy="902297"/>
        </p:xfrm>
        <a:graphic>
          <a:graphicData uri="http://schemas.openxmlformats.org/drawingml/2006/table">
            <a:tbl>
              <a:tblPr/>
              <a:tblGrid>
                <a:gridCol w="1949823"/>
                <a:gridCol w="1290109"/>
                <a:gridCol w="1612636"/>
                <a:gridCol w="1099525"/>
                <a:gridCol w="1847201"/>
              </a:tblGrid>
              <a:tr h="353657">
                <a:tc>
                  <a:txBody>
                    <a:bodyPr/>
                    <a:lstStyle/>
                    <a:p>
                      <a:pPr marL="0" marR="0" hangingPunct="0">
                        <a:spcBef>
                          <a:spcPts val="680"/>
                        </a:spcBef>
                        <a:spcAft>
                          <a:spcPts val="0"/>
                        </a:spcAft>
                        <a:tabLst>
                          <a:tab pos="228600" algn="l"/>
                          <a:tab pos="457200" algn="l"/>
                          <a:tab pos="685800" algn="l"/>
                          <a:tab pos="914400" algn="l"/>
                        </a:tabLst>
                      </a:pP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HM5.0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Method1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Method2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 Method 1 and 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Lst>
                      </a:pPr>
                      <a:r>
                        <a:rPr lang="en-US" sz="1800" dirty="0">
                          <a:latin typeface="Times New Roman"/>
                          <a:ea typeface="SimSun"/>
                          <a:cs typeface="Times New Roman"/>
                        </a:rPr>
                        <a:t># of Initialization values (estimated)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607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399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a:latin typeface="Times New Roman"/>
                          <a:ea typeface="SimSun"/>
                          <a:cs typeface="Times New Roman"/>
                        </a:rPr>
                        <a:t>462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1800" dirty="0">
                          <a:latin typeface="Times New Roman"/>
                          <a:ea typeface="SimSun"/>
                          <a:cs typeface="Times New Roman"/>
                        </a:rPr>
                        <a:t>324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on combination </a:t>
            </a:r>
            <a:r>
              <a:rPr lang="en-US" dirty="0" smtClean="0"/>
              <a:t>of method 1 and </a:t>
            </a:r>
            <a:r>
              <a:rPr lang="en-US" dirty="0" smtClean="0"/>
              <a:t>2</a:t>
            </a:r>
            <a:endParaRPr lang="en-US" dirty="0"/>
          </a:p>
        </p:txBody>
      </p:sp>
      <p:graphicFrame>
        <p:nvGraphicFramePr>
          <p:cNvPr id="4" name="Table 3"/>
          <p:cNvGraphicFramePr>
            <a:graphicFrameLocks noGrp="1"/>
          </p:cNvGraphicFramePr>
          <p:nvPr/>
        </p:nvGraphicFramePr>
        <p:xfrm>
          <a:off x="1225548" y="1559915"/>
          <a:ext cx="6218742" cy="3046276"/>
        </p:xfrm>
        <a:graphic>
          <a:graphicData uri="http://schemas.openxmlformats.org/drawingml/2006/table">
            <a:tbl>
              <a:tblPr/>
              <a:tblGrid>
                <a:gridCol w="1055400"/>
                <a:gridCol w="867052"/>
                <a:gridCol w="848379"/>
                <a:gridCol w="866240"/>
                <a:gridCol w="791550"/>
                <a:gridCol w="885724"/>
                <a:gridCol w="904397"/>
              </a:tblGrid>
              <a:tr h="232126">
                <a:tc>
                  <a:txBody>
                    <a:bodyPr/>
                    <a:lstStyle/>
                    <a:p>
                      <a:endParaRPr lang="en-US" sz="1400" dirty="0">
                        <a:latin typeface="Calibri"/>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latin typeface="Arial"/>
                          <a:ea typeface="Times New Roman"/>
                          <a:cs typeface="Times New Roman"/>
                        </a:rPr>
                        <a:t>Low delay P HE</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latin typeface="Arial"/>
                          <a:ea typeface="Times New Roman"/>
                          <a:cs typeface="Times New Roman"/>
                        </a:rPr>
                        <a:t>Low delay P LC</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32126">
                <a:tc>
                  <a:txBody>
                    <a:bodyPr/>
                    <a:lstStyle/>
                    <a:p>
                      <a:endParaRPr lang="en-US" sz="1400">
                        <a:latin typeface="Calibri"/>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Y</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U</a:t>
                      </a:r>
                      <a:endParaRPr lang="en-US" sz="140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V</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Y</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U</a:t>
                      </a:r>
                      <a:endParaRPr lang="en-US" sz="140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V</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Class A</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Class B</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latin typeface="Arial"/>
                          <a:ea typeface="Times New Roman"/>
                          <a:cs typeface="Times New Roman"/>
                        </a:rPr>
                        <a:t>-0.6%</a:t>
                      </a:r>
                      <a:endParaRPr lang="en-US" sz="1400" dirty="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-0.4%</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Class C</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Class D</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0.5%</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-0.6%</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0.6%</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Class E</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0.9%</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0.7%</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2421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Class F</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0.2%</a:t>
                      </a:r>
                      <a:endParaRPr lang="en-US" sz="140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0.2%</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0.2%</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a:solidFill>
                            <a:srgbClr val="000000"/>
                          </a:solidFill>
                          <a:latin typeface="Arial"/>
                          <a:ea typeface="Times New Roman"/>
                          <a:cs typeface="Times New Roman"/>
                        </a:rPr>
                        <a:t>Overall</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0.2%</a:t>
                      </a:r>
                      <a:endParaRPr lang="en-US" sz="140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0.2%</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421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 </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80808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80808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808080"/>
                          </a:solidFill>
                          <a:latin typeface="Arial"/>
                          <a:ea typeface="Times New Roman"/>
                          <a:cs typeface="Times New Roman"/>
                        </a:rPr>
                        <a:t>0.0%</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80808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80808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808080"/>
                          </a:solidFill>
                          <a:latin typeface="Arial"/>
                          <a:ea typeface="Times New Roman"/>
                          <a:cs typeface="Times New Roman"/>
                        </a:rPr>
                        <a:t>0.1%</a:t>
                      </a:r>
                      <a:endParaRPr lang="en-US" sz="1400">
                        <a:latin typeface="Times New Roman"/>
                        <a:ea typeface="SimSun"/>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1023">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Enc Time[%]</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103%</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102%</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4212">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a:solidFill>
                            <a:srgbClr val="000000"/>
                          </a:solidFill>
                          <a:latin typeface="Arial"/>
                          <a:ea typeface="Times New Roman"/>
                          <a:cs typeface="Times New Roman"/>
                        </a:rPr>
                        <a:t>Dec Time[%]</a:t>
                      </a:r>
                      <a:endParaRPr lang="en-US" sz="140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latin typeface="Arial"/>
                          <a:ea typeface="Times New Roman"/>
                          <a:cs typeface="Times New Roman"/>
                        </a:rPr>
                        <a:t>100%</a:t>
                      </a:r>
                      <a:endParaRPr lang="en-US" sz="14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latin typeface="Arial"/>
                          <a:ea typeface="Times New Roman"/>
                          <a:cs typeface="Times New Roman"/>
                        </a:rPr>
                        <a:t>100%</a:t>
                      </a:r>
                      <a:endParaRPr lang="en-US" sz="1400" dirty="0">
                        <a:latin typeface="Times New Roman"/>
                        <a:ea typeface="SimSu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5" name="TextBox 4"/>
          <p:cNvSpPr txBox="1"/>
          <p:nvPr/>
        </p:nvSpPr>
        <p:spPr>
          <a:xfrm>
            <a:off x="806824" y="5131397"/>
            <a:ext cx="8337176" cy="307777"/>
          </a:xfrm>
          <a:prstGeom prst="rect">
            <a:avLst/>
          </a:prstGeom>
          <a:noFill/>
        </p:spPr>
        <p:txBody>
          <a:bodyPr wrap="square" rtlCol="0">
            <a:spAutoFit/>
          </a:bodyPr>
          <a:lstStyle/>
          <a:p>
            <a:pPr marL="342900" indent="-342900">
              <a:buAutoNum type="arabicPeriod"/>
            </a:pPr>
            <a:r>
              <a:rPr lang="en-US" sz="1400" i="1" dirty="0" smtClean="0"/>
              <a:t>Results of I slices and B slices are the same as those in Method 2 which are in previous slides.</a:t>
            </a:r>
          </a:p>
        </p:txBody>
      </p:sp>
      <p:sp>
        <p:nvSpPr>
          <p:cNvPr id="6" name="TextBox 5"/>
          <p:cNvSpPr txBox="1"/>
          <p:nvPr/>
        </p:nvSpPr>
        <p:spPr>
          <a:xfrm>
            <a:off x="2398955" y="860611"/>
            <a:ext cx="3636085" cy="369332"/>
          </a:xfrm>
          <a:prstGeom prst="rect">
            <a:avLst/>
          </a:prstGeom>
          <a:noFill/>
        </p:spPr>
        <p:txBody>
          <a:bodyPr wrap="square" rtlCol="0">
            <a:spAutoFit/>
          </a:bodyPr>
          <a:lstStyle/>
          <a:p>
            <a:r>
              <a:rPr lang="en-US" dirty="0" smtClean="0"/>
              <a:t>1500 bytes slice coding</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Two methods proposed to reduce initialization value storage  </a:t>
            </a:r>
          </a:p>
          <a:p>
            <a:pPr lvl="1"/>
            <a:r>
              <a:rPr lang="en-US" dirty="0" smtClean="0"/>
              <a:t>P slice and B slice using the same initialization value set</a:t>
            </a:r>
          </a:p>
          <a:p>
            <a:pPr lvl="1"/>
            <a:r>
              <a:rPr lang="en-US" dirty="0" smtClean="0"/>
              <a:t>For a subset of the contexts, same initialization values used for the 3 slice </a:t>
            </a:r>
            <a:r>
              <a:rPr lang="en-US" dirty="0" smtClean="0"/>
              <a:t>types.</a:t>
            </a:r>
          </a:p>
          <a:p>
            <a:pPr lvl="1"/>
            <a:r>
              <a:rPr lang="en-US" dirty="0" smtClean="0"/>
              <a:t>Combination of the two is also provided and tested.</a:t>
            </a:r>
            <a:r>
              <a:rPr lang="en-US" dirty="0" smtClean="0"/>
              <a:t> </a:t>
            </a:r>
            <a:endParaRPr lang="en-US" dirty="0" smtClean="0"/>
          </a:p>
          <a:p>
            <a:r>
              <a:rPr lang="en-US" smtClean="0"/>
              <a:t> Methods </a:t>
            </a:r>
            <a:r>
              <a:rPr lang="en-US" dirty="0" smtClean="0"/>
              <a:t>show almost no impact on coding efficiency </a:t>
            </a:r>
          </a:p>
          <a:p>
            <a:r>
              <a:rPr lang="en-US" dirty="0" smtClean="0"/>
              <a:t> Recommend adoption into HM</a:t>
            </a:r>
          </a:p>
          <a:p>
            <a:r>
              <a:rPr lang="en-US" dirty="0" smtClean="0"/>
              <a:t>Thanks to </a:t>
            </a:r>
            <a:r>
              <a:rPr lang="en-US" dirty="0" err="1" smtClean="0"/>
              <a:t>MediaTek</a:t>
            </a:r>
            <a:r>
              <a:rPr lang="en-US" dirty="0" smtClean="0"/>
              <a:t> for cross-checking (JCTVC-H0671)</a:t>
            </a:r>
          </a:p>
          <a:p>
            <a:endParaRPr lang="en-US" dirty="0" smtClean="0"/>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39541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In HM, each slice type (I/P/B) has a separate set of initialization value</a:t>
            </a:r>
          </a:p>
          <a:p>
            <a:pPr marL="3175"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460375" lvl="1" indent="-173038" eaLnBrk="1" hangingPunct="1">
              <a:lnSpc>
                <a:spcPct val="95000"/>
              </a:lnSpc>
              <a:spcBef>
                <a:spcPct val="35000"/>
              </a:spcBef>
              <a:buClr>
                <a:srgbClr val="C00000"/>
              </a:buClr>
            </a:pPr>
            <a:r>
              <a:rPr lang="en-US" kern="0" dirty="0" smtClean="0">
                <a:latin typeface="+mn-lt"/>
                <a:cs typeface="+mn-cs"/>
              </a:rPr>
              <a:t> </a:t>
            </a:r>
          </a:p>
          <a:p>
            <a:pPr marL="460375" lvl="1"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3175" indent="-173038" eaLnBrk="1" hangingPunct="1">
              <a:lnSpc>
                <a:spcPct val="95000"/>
              </a:lnSpc>
              <a:spcBef>
                <a:spcPct val="35000"/>
              </a:spcBef>
              <a:buClr>
                <a:srgbClr val="C00000"/>
              </a:buClr>
              <a:buFont typeface="Wingdings" pitchFamily="2" charset="2"/>
              <a:buChar char="§"/>
            </a:pPr>
            <a:endParaRPr kumimoji="0" lang="en-US"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endParaRPr kumimoji="0" lang="en-US"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Proposed</a:t>
            </a:r>
            <a:r>
              <a:rPr kumimoji="0" lang="en-US" b="0" i="0" u="none" strike="noStrike" kern="0" cap="none" spc="0" normalizeH="0" noProof="0" dirty="0" smtClean="0">
                <a:ln>
                  <a:noFill/>
                </a:ln>
                <a:effectLst/>
                <a:uLnTx/>
                <a:uFillTx/>
                <a:latin typeface="+mn-lt"/>
                <a:cs typeface="+mn-cs"/>
              </a:rPr>
              <a:t> solution for storage reduction</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Contexts from different slice types share the same initialization value.</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931652" y="1789023"/>
          <a:ext cx="6817744" cy="1005840"/>
        </p:xfrm>
        <a:graphic>
          <a:graphicData uri="http://schemas.openxmlformats.org/drawingml/2006/table">
            <a:tbl>
              <a:tblPr firstRow="1" bandRow="1">
                <a:tableStyleId>{5C22544A-7EE6-4342-B048-85BDC9FD1C3A}</a:tableStyleId>
              </a:tblPr>
              <a:tblGrid>
                <a:gridCol w="2018582"/>
                <a:gridCol w="1390290"/>
                <a:gridCol w="1704436"/>
                <a:gridCol w="1704436"/>
              </a:tblGrid>
              <a:tr h="0">
                <a:tc>
                  <a:txBody>
                    <a:bodyPr/>
                    <a:lstStyle/>
                    <a:p>
                      <a:endParaRPr lang="en-US" dirty="0"/>
                    </a:p>
                  </a:txBody>
                  <a:tcPr/>
                </a:tc>
                <a:tc>
                  <a:txBody>
                    <a:bodyPr/>
                    <a:lstStyle/>
                    <a:p>
                      <a:r>
                        <a:rPr lang="en-US" dirty="0" smtClean="0"/>
                        <a:t>I</a:t>
                      </a:r>
                      <a:endParaRPr lang="en-US" dirty="0"/>
                    </a:p>
                  </a:txBody>
                  <a:tcPr/>
                </a:tc>
                <a:tc>
                  <a:txBody>
                    <a:bodyPr/>
                    <a:lstStyle/>
                    <a:p>
                      <a:r>
                        <a:rPr lang="en-US" dirty="0" smtClean="0"/>
                        <a:t>P</a:t>
                      </a:r>
                      <a:endParaRPr lang="en-US" dirty="0"/>
                    </a:p>
                  </a:txBody>
                  <a:tcPr/>
                </a:tc>
                <a:tc>
                  <a:txBody>
                    <a:bodyPr/>
                    <a:lstStyle/>
                    <a:p>
                      <a:r>
                        <a:rPr lang="en-US" dirty="0" smtClean="0"/>
                        <a:t>B</a:t>
                      </a:r>
                      <a:endParaRPr lang="en-US" dirty="0"/>
                    </a:p>
                  </a:txBody>
                  <a:tcPr/>
                </a:tc>
              </a:tr>
              <a:tr h="370840">
                <a:tc>
                  <a:txBody>
                    <a:bodyPr/>
                    <a:lstStyle/>
                    <a:p>
                      <a:r>
                        <a:rPr lang="en-US" dirty="0" smtClean="0"/>
                        <a:t># of</a:t>
                      </a:r>
                      <a:r>
                        <a:rPr lang="en-US" baseline="0" dirty="0" smtClean="0"/>
                        <a:t> initialization value (estimated)</a:t>
                      </a:r>
                      <a:endParaRPr lang="en-US" dirty="0"/>
                    </a:p>
                  </a:txBody>
                  <a:tcPr/>
                </a:tc>
                <a:tc>
                  <a:txBody>
                    <a:bodyPr/>
                    <a:lstStyle/>
                    <a:p>
                      <a:r>
                        <a:rPr lang="en-US" dirty="0" smtClean="0"/>
                        <a:t>187</a:t>
                      </a:r>
                      <a:endParaRPr lang="en-US" dirty="0"/>
                    </a:p>
                  </a:txBody>
                  <a:tcPr/>
                </a:tc>
                <a:tc>
                  <a:txBody>
                    <a:bodyPr/>
                    <a:lstStyle/>
                    <a:p>
                      <a:r>
                        <a:rPr lang="en-US" dirty="0" smtClean="0"/>
                        <a:t>208</a:t>
                      </a:r>
                      <a:endParaRPr lang="en-US" dirty="0"/>
                    </a:p>
                  </a:txBody>
                  <a:tcPr/>
                </a:tc>
                <a:tc>
                  <a:txBody>
                    <a:bodyPr/>
                    <a:lstStyle/>
                    <a:p>
                      <a:r>
                        <a:rPr lang="en-US" dirty="0" smtClean="0"/>
                        <a:t>212</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p:txBody>
          <a:bodyPr/>
          <a:lstStyle/>
          <a:p>
            <a:r>
              <a:rPr lang="en-US" dirty="0" smtClean="0"/>
              <a:t>Contexts from P slice and B slice share the same initialization set</a:t>
            </a:r>
          </a:p>
          <a:p>
            <a:pPr lvl="1"/>
            <a:r>
              <a:rPr lang="en-US" dirty="0" smtClean="0"/>
              <a:t>We use I slice initialization value in HM5 as </a:t>
            </a:r>
            <a:r>
              <a:rPr lang="en-US" dirty="0" err="1" smtClean="0">
                <a:latin typeface="Times New Roman"/>
                <a:ea typeface="SimSun"/>
              </a:rPr>
              <a:t>Init_Set_Intra</a:t>
            </a:r>
            <a:r>
              <a:rPr lang="en-US" dirty="0" smtClean="0">
                <a:latin typeface="Times New Roman"/>
                <a:ea typeface="SimSun"/>
              </a:rPr>
              <a:t>, and B slice initialization value  in HM5 as </a:t>
            </a:r>
            <a:r>
              <a:rPr lang="en-US" dirty="0" err="1" smtClean="0">
                <a:latin typeface="Times New Roman"/>
                <a:ea typeface="SimSun"/>
              </a:rPr>
              <a:t>Init_Set_Inter</a:t>
            </a:r>
            <a:endParaRPr lang="en-US" dirty="0" smtClean="0">
              <a:latin typeface="Times New Roman"/>
              <a:ea typeface="SimSun"/>
            </a:endParaRPr>
          </a:p>
          <a:p>
            <a:pPr lvl="1">
              <a:buNone/>
            </a:pPr>
            <a:endParaRPr lang="en-US" dirty="0" smtClean="0">
              <a:latin typeface="Times New Roman"/>
              <a:ea typeface="SimSun"/>
            </a:endParaRPr>
          </a:p>
          <a:p>
            <a:pPr lvl="1"/>
            <a:endParaRPr lang="en-US" dirty="0"/>
          </a:p>
        </p:txBody>
      </p:sp>
      <p:graphicFrame>
        <p:nvGraphicFramePr>
          <p:cNvPr id="4" name="Table 3"/>
          <p:cNvGraphicFramePr>
            <a:graphicFrameLocks noGrp="1"/>
          </p:cNvGraphicFramePr>
          <p:nvPr/>
        </p:nvGraphicFramePr>
        <p:xfrm>
          <a:off x="656217" y="2562111"/>
          <a:ext cx="7551868" cy="1342914"/>
        </p:xfrm>
        <a:graphic>
          <a:graphicData uri="http://schemas.openxmlformats.org/drawingml/2006/table">
            <a:tbl>
              <a:tblPr/>
              <a:tblGrid>
                <a:gridCol w="1957891"/>
                <a:gridCol w="1678193"/>
                <a:gridCol w="1925619"/>
                <a:gridCol w="1990165"/>
              </a:tblGrid>
              <a:tr h="671457">
                <a:tc>
                  <a:txBody>
                    <a:bodyPr/>
                    <a:lstStyle/>
                    <a:p>
                      <a:pPr marL="0" marR="0" algn="ctr" hangingPunct="0">
                        <a:spcBef>
                          <a:spcPts val="680"/>
                        </a:spcBef>
                        <a:spcAft>
                          <a:spcPts val="0"/>
                        </a:spcAft>
                        <a:tabLst>
                          <a:tab pos="228600" algn="l"/>
                          <a:tab pos="457200" algn="l"/>
                          <a:tab pos="685800" algn="l"/>
                          <a:tab pos="914400" algn="l"/>
                        </a:tabLst>
                      </a:pPr>
                      <a:r>
                        <a:rPr lang="en-US" sz="2000" dirty="0">
                          <a:latin typeface="Times New Roman"/>
                          <a:ea typeface="SimSun"/>
                        </a:rPr>
                        <a:t>Slice 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dirty="0">
                          <a:latin typeface="Times New Roman"/>
                          <a:ea typeface="SimSun"/>
                        </a:rPr>
                        <a:t>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457">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Initialization 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dirty="0" err="1">
                          <a:latin typeface="Times New Roman"/>
                          <a:ea typeface="SimSun"/>
                        </a:rPr>
                        <a:t>Init_Set_Intra</a:t>
                      </a:r>
                      <a:endParaRPr lang="en-US" sz="20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Init_Set_Inter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dirty="0" err="1">
                          <a:latin typeface="Times New Roman"/>
                          <a:ea typeface="SimSun"/>
                        </a:rPr>
                        <a:t>Init_Set_Inter</a:t>
                      </a:r>
                      <a:endParaRPr lang="en-US" sz="20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lstStyle/>
          <a:p>
            <a:r>
              <a:rPr lang="en-US" dirty="0" smtClean="0"/>
              <a:t>A subset of contexts is defined.</a:t>
            </a:r>
          </a:p>
          <a:p>
            <a:pPr lvl="1"/>
            <a:r>
              <a:rPr lang="en-US" dirty="0" smtClean="0"/>
              <a:t>If belonging to this subset, contexts in the all 3 slice types share the same initialization values</a:t>
            </a:r>
          </a:p>
          <a:p>
            <a:r>
              <a:rPr lang="en-US" dirty="0" smtClean="0"/>
              <a:t>In our implementation, the context subsets: </a:t>
            </a:r>
          </a:p>
          <a:p>
            <a:pPr lvl="1"/>
            <a:r>
              <a:rPr lang="en-US" dirty="0" smtClean="0"/>
              <a:t>skip flag, merge flag, merge index, AMP_X position, AMP_Y position, inter prediction direction, </a:t>
            </a:r>
            <a:r>
              <a:rPr lang="en-US" dirty="0" err="1" smtClean="0"/>
              <a:t>mvd</a:t>
            </a:r>
            <a:r>
              <a:rPr lang="en-US" dirty="0" smtClean="0"/>
              <a:t>, reference frame index, </a:t>
            </a:r>
            <a:r>
              <a:rPr lang="en-US" dirty="0" err="1" smtClean="0"/>
              <a:t>deltaQP</a:t>
            </a:r>
            <a:r>
              <a:rPr lang="en-US" dirty="0" smtClean="0"/>
              <a:t>, root </a:t>
            </a:r>
            <a:r>
              <a:rPr lang="en-US" dirty="0" err="1" smtClean="0"/>
              <a:t>cbf</a:t>
            </a:r>
            <a:r>
              <a:rPr lang="en-US" dirty="0" smtClean="0"/>
              <a:t> flag, </a:t>
            </a:r>
            <a:r>
              <a:rPr lang="en-US" dirty="0" err="1" smtClean="0"/>
              <a:t>mvp</a:t>
            </a:r>
            <a:r>
              <a:rPr lang="en-US" dirty="0" smtClean="0"/>
              <a:t> index, level_greater_than_1, level_greater_than_2, ALF flag, ALF UVLC, ALF SVLC, SAO FLAG, SAO UVLC, SAO SVLC</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337" y="703355"/>
            <a:ext cx="8729663" cy="561975"/>
          </a:xfrm>
        </p:spPr>
        <p:txBody>
          <a:bodyPr/>
          <a:lstStyle/>
          <a:p>
            <a:r>
              <a:rPr lang="en-US" dirty="0" smtClean="0"/>
              <a:t>Estimation of initialization value reduction</a:t>
            </a:r>
            <a:endParaRPr lang="en-US" dirty="0"/>
          </a:p>
        </p:txBody>
      </p:sp>
      <p:graphicFrame>
        <p:nvGraphicFramePr>
          <p:cNvPr id="5" name="Content Placeholder 4"/>
          <p:cNvGraphicFramePr>
            <a:graphicFrameLocks noGrp="1"/>
          </p:cNvGraphicFramePr>
          <p:nvPr>
            <p:ph idx="1"/>
          </p:nvPr>
        </p:nvGraphicFramePr>
        <p:xfrm>
          <a:off x="301213" y="2394247"/>
          <a:ext cx="8143540" cy="1317140"/>
        </p:xfrm>
        <a:graphic>
          <a:graphicData uri="http://schemas.openxmlformats.org/drawingml/2006/table">
            <a:tbl>
              <a:tblPr/>
              <a:tblGrid>
                <a:gridCol w="3270326"/>
                <a:gridCol w="1549101"/>
                <a:gridCol w="1828800"/>
                <a:gridCol w="1495313"/>
              </a:tblGrid>
              <a:tr h="658570">
                <a:tc>
                  <a:txBody>
                    <a:bodyPr/>
                    <a:lstStyle/>
                    <a:p>
                      <a:pPr marL="0" marR="0" hangingPunct="0">
                        <a:spcBef>
                          <a:spcPts val="680"/>
                        </a:spcBef>
                        <a:spcAft>
                          <a:spcPts val="0"/>
                        </a:spcAft>
                        <a:tabLst>
                          <a:tab pos="228600" algn="l"/>
                          <a:tab pos="457200" algn="l"/>
                          <a:tab pos="685800" algn="l"/>
                          <a:tab pos="914400" algn="l"/>
                        </a:tabLst>
                      </a:pP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rPr>
                        <a:t>HM5.0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rPr>
                        <a:t>Method1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rPr>
                        <a:t>Method2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857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rPr>
                        <a:t># of Initialization values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dirty="0" smtClean="0">
                          <a:latin typeface="Times New Roman"/>
                          <a:ea typeface="SimSun"/>
                        </a:rPr>
                        <a:t>607</a:t>
                      </a: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dirty="0" smtClean="0">
                          <a:latin typeface="Times New Roman"/>
                          <a:ea typeface="SimSun"/>
                        </a:rPr>
                        <a:t>399</a:t>
                      </a: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dirty="0" smtClean="0">
                          <a:latin typeface="Times New Roman"/>
                          <a:ea typeface="SimSun"/>
                        </a:rPr>
                        <a:t>462</a:t>
                      </a: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Method 1  </a:t>
            </a:r>
            <a:endParaRPr lang="en-US" dirty="0"/>
          </a:p>
        </p:txBody>
      </p:sp>
      <p:graphicFrame>
        <p:nvGraphicFramePr>
          <p:cNvPr id="3" name="Table 2"/>
          <p:cNvGraphicFramePr>
            <a:graphicFrameLocks noGrp="1"/>
          </p:cNvGraphicFramePr>
          <p:nvPr/>
        </p:nvGraphicFramePr>
        <p:xfrm>
          <a:off x="1552755" y="1926206"/>
          <a:ext cx="6038489" cy="2609844"/>
        </p:xfrm>
        <a:graphic>
          <a:graphicData uri="http://schemas.openxmlformats.org/drawingml/2006/table">
            <a:tbl>
              <a:tblPr/>
              <a:tblGrid>
                <a:gridCol w="1124855"/>
                <a:gridCol w="818939"/>
                <a:gridCol w="818939"/>
                <a:gridCol w="818939"/>
                <a:gridCol w="818939"/>
                <a:gridCol w="818939"/>
                <a:gridCol w="818939"/>
              </a:tblGrid>
              <a:tr h="212462">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5741">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462">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2462">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462">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462">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462">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5741">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462">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5741">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462">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5741">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1- 1500 bytes slice</a:t>
            </a:r>
            <a:endParaRPr lang="en-US" dirty="0"/>
          </a:p>
        </p:txBody>
      </p:sp>
      <p:graphicFrame>
        <p:nvGraphicFramePr>
          <p:cNvPr id="4" name="Content Placeholder 3"/>
          <p:cNvGraphicFramePr>
            <a:graphicFrameLocks noGrp="1"/>
          </p:cNvGraphicFramePr>
          <p:nvPr>
            <p:ph idx="1"/>
          </p:nvPr>
        </p:nvGraphicFramePr>
        <p:xfrm>
          <a:off x="1362977" y="1973289"/>
          <a:ext cx="6064368" cy="2611464"/>
        </p:xfrm>
        <a:graphic>
          <a:graphicData uri="http://schemas.openxmlformats.org/drawingml/2006/table">
            <a:tbl>
              <a:tblPr/>
              <a:tblGrid>
                <a:gridCol w="1028460"/>
                <a:gridCol w="839318"/>
                <a:gridCol w="839318"/>
                <a:gridCol w="839318"/>
                <a:gridCol w="839318"/>
                <a:gridCol w="839318"/>
                <a:gridCol w="839318"/>
              </a:tblGrid>
              <a:tr h="212844">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6146">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844">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2844">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844">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844">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844">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6146">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844">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6146">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844">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6146">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graphicFrame>
        <p:nvGraphicFramePr>
          <p:cNvPr id="5" name="Table 4"/>
          <p:cNvGraphicFramePr>
            <a:graphicFrameLocks noGrp="1"/>
          </p:cNvGraphicFramePr>
          <p:nvPr/>
        </p:nvGraphicFramePr>
        <p:xfrm>
          <a:off x="1630395" y="1557784"/>
          <a:ext cx="6038487" cy="2902072"/>
        </p:xfrm>
        <a:graphic>
          <a:graphicData uri="http://schemas.openxmlformats.org/drawingml/2006/table">
            <a:tbl>
              <a:tblPr/>
              <a:tblGrid>
                <a:gridCol w="670943"/>
                <a:gridCol w="670943"/>
                <a:gridCol w="670943"/>
                <a:gridCol w="670943"/>
                <a:gridCol w="670943"/>
                <a:gridCol w="670943"/>
                <a:gridCol w="670943"/>
                <a:gridCol w="670943"/>
                <a:gridCol w="670943"/>
              </a:tblGrid>
              <a:tr h="234038">
                <a:tc gridSpan="3">
                  <a:txBody>
                    <a:bodyPr/>
                    <a:lstStyle/>
                    <a:p>
                      <a:pPr algn="ctr" fontAlgn="b"/>
                      <a:r>
                        <a:rPr lang="en-US" sz="1200" b="1" i="0" u="none" strike="noStrike" dirty="0">
                          <a:solidFill>
                            <a:srgbClr val="000000"/>
                          </a:solidFill>
                          <a:latin typeface="Arial"/>
                        </a:rPr>
                        <a:t>All Intra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038">
                <a:tc gridSpan="3">
                  <a:txBody>
                    <a:bodyPr/>
                    <a:lstStyle/>
                    <a:p>
                      <a:pPr algn="ctr" fontAlgn="b"/>
                      <a:r>
                        <a:rPr lang="en-US" sz="1200" b="1" i="0" u="none" strike="noStrike">
                          <a:solidFill>
                            <a:srgbClr val="000000"/>
                          </a:solidFill>
                          <a:latin typeface="Arial"/>
                        </a:rPr>
                        <a:t>Random Access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038">
                <a:tc gridSpan="3">
                  <a:txBody>
                    <a:bodyPr/>
                    <a:lstStyle/>
                    <a:p>
                      <a:pPr algn="ctr" fontAlgn="b"/>
                      <a:r>
                        <a:rPr lang="en-US" sz="1200" b="1" i="0" u="none" strike="noStrike">
                          <a:solidFill>
                            <a:srgbClr val="000000"/>
                          </a:solidFill>
                          <a:latin typeface="Arial"/>
                        </a:rPr>
                        <a:t>Low delay B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Calibri"/>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038">
                <a:tc gridSpan="3">
                  <a:txBody>
                    <a:bodyPr/>
                    <a:lstStyle/>
                    <a:p>
                      <a:pPr algn="ctr" fontAlgn="b"/>
                      <a:r>
                        <a:rPr lang="en-US" sz="1200" b="1" i="0" u="none" strike="noStrike">
                          <a:solidFill>
                            <a:srgbClr val="000000"/>
                          </a:solidFill>
                          <a:latin typeface="Arial"/>
                        </a:rPr>
                        <a:t>Low delay P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2 - 1500 bytes slice</a:t>
            </a:r>
            <a:endParaRPr lang="en-US" dirty="0"/>
          </a:p>
        </p:txBody>
      </p:sp>
      <p:graphicFrame>
        <p:nvGraphicFramePr>
          <p:cNvPr id="4" name="Table 3"/>
          <p:cNvGraphicFramePr>
            <a:graphicFrameLocks noGrp="1"/>
          </p:cNvGraphicFramePr>
          <p:nvPr/>
        </p:nvGraphicFramePr>
        <p:xfrm>
          <a:off x="1233574" y="1704438"/>
          <a:ext cx="6098877" cy="2591516"/>
        </p:xfrm>
        <a:graphic>
          <a:graphicData uri="http://schemas.openxmlformats.org/drawingml/2006/table">
            <a:tbl>
              <a:tblPr/>
              <a:tblGrid>
                <a:gridCol w="677653"/>
                <a:gridCol w="677653"/>
                <a:gridCol w="677653"/>
                <a:gridCol w="677653"/>
                <a:gridCol w="677653"/>
                <a:gridCol w="677653"/>
                <a:gridCol w="677653"/>
                <a:gridCol w="677653"/>
                <a:gridCol w="677653"/>
              </a:tblGrid>
              <a:tr h="208993">
                <a:tc gridSpan="3">
                  <a:txBody>
                    <a:bodyPr/>
                    <a:lstStyle/>
                    <a:p>
                      <a:pPr algn="ctr" fontAlgn="b"/>
                      <a:r>
                        <a:rPr lang="en-US" sz="1200" b="1" i="0" u="none" strike="noStrike">
                          <a:solidFill>
                            <a:srgbClr val="000000"/>
                          </a:solidFill>
                          <a:latin typeface="Arial"/>
                        </a:rPr>
                        <a:t>All Intra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93">
                <a:tc gridSpan="3">
                  <a:txBody>
                    <a:bodyPr/>
                    <a:lstStyle/>
                    <a:p>
                      <a:pPr algn="ctr" fontAlgn="b"/>
                      <a:r>
                        <a:rPr lang="en-US" sz="1200" b="1" i="0" u="none" strike="noStrike">
                          <a:solidFill>
                            <a:srgbClr val="000000"/>
                          </a:solidFill>
                          <a:latin typeface="Arial"/>
                        </a:rPr>
                        <a:t>Random Access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93">
                <a:tc gridSpan="3">
                  <a:txBody>
                    <a:bodyPr/>
                    <a:lstStyle/>
                    <a:p>
                      <a:pPr algn="ctr" fontAlgn="b"/>
                      <a:r>
                        <a:rPr lang="en-US" sz="1200" b="1" i="0" u="none" strike="noStrike">
                          <a:solidFill>
                            <a:srgbClr val="000000"/>
                          </a:solidFill>
                          <a:latin typeface="Arial"/>
                        </a:rPr>
                        <a:t>Low delay B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93">
                <a:tc gridSpan="3">
                  <a:txBody>
                    <a:bodyPr/>
                    <a:lstStyle/>
                    <a:p>
                      <a:pPr algn="ctr" fontAlgn="b"/>
                      <a:r>
                        <a:rPr lang="en-US" sz="1200" b="1" i="0" u="none" strike="noStrike">
                          <a:solidFill>
                            <a:srgbClr val="000000"/>
                          </a:solidFill>
                          <a:latin typeface="Arial"/>
                        </a:rPr>
                        <a:t>Low delay P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1190</TotalTime>
  <Words>1063</Words>
  <Application>Microsoft Office PowerPoint</Application>
  <PresentationFormat>On-screen Show (4:3)</PresentationFormat>
  <Paragraphs>446</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JCTVC-C234-AIS</vt:lpstr>
      <vt:lpstr>On CABAC Initialization (JCTVC-H0561)</vt:lpstr>
      <vt:lpstr>Introduction </vt:lpstr>
      <vt:lpstr>Method 1</vt:lpstr>
      <vt:lpstr>Method 2</vt:lpstr>
      <vt:lpstr>Estimation of initialization value reduction</vt:lpstr>
      <vt:lpstr>Simulation results – Method 1  </vt:lpstr>
      <vt:lpstr>Method 1- 1500 bytes slice</vt:lpstr>
      <vt:lpstr>Method 2</vt:lpstr>
      <vt:lpstr>Method 2 - 1500 bytes slice</vt:lpstr>
      <vt:lpstr>Combination of method 1 and 2</vt:lpstr>
      <vt:lpstr>Results on combination of method 1 and 2</vt:lpstr>
      <vt:lpstr>Conclusions</vt:lpstr>
      <vt:lpstr>Slide 13</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119</cp:revision>
  <cp:lastPrinted>2005-08-27T17:58:21Z</cp:lastPrinted>
  <dcterms:created xsi:type="dcterms:W3CDTF">2010-10-01T23:19:22Z</dcterms:created>
  <dcterms:modified xsi:type="dcterms:W3CDTF">2012-02-04T18:26:15Z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