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8">
  <p:sldMasterIdLst>
    <p:sldMasterId id="2147483648" r:id="rId1"/>
  </p:sldMasterIdLst>
  <p:notesMasterIdLst>
    <p:notesMasterId r:id="rId13"/>
  </p:notesMasterIdLst>
  <p:handoutMasterIdLst>
    <p:handoutMasterId r:id="rId14"/>
  </p:handoutMasterIdLst>
  <p:sldIdLst>
    <p:sldId id="350" r:id="rId2"/>
    <p:sldId id="352" r:id="rId3"/>
    <p:sldId id="394" r:id="rId4"/>
    <p:sldId id="395" r:id="rId5"/>
    <p:sldId id="396" r:id="rId6"/>
    <p:sldId id="392" r:id="rId7"/>
    <p:sldId id="397" r:id="rId8"/>
    <p:sldId id="398" r:id="rId9"/>
    <p:sldId id="399" r:id="rId10"/>
    <p:sldId id="393" r:id="rId11"/>
    <p:sldId id="290" r:id="rId12"/>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13535"/>
    <a:srgbClr val="7592C3"/>
    <a:srgbClr val="97C067"/>
    <a:srgbClr val="A2A2A2"/>
    <a:srgbClr val="BC443A"/>
    <a:srgbClr val="3E3233"/>
    <a:srgbClr val="333333"/>
    <a:srgbClr val="7C7570"/>
    <a:srgbClr val="678D32"/>
    <a:srgbClr val="89B25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7869" autoAdjust="0"/>
  </p:normalViewPr>
  <p:slideViewPr>
    <p:cSldViewPr snapToGrid="0">
      <p:cViewPr varScale="1">
        <p:scale>
          <a:sx n="110" d="100"/>
          <a:sy n="110" d="100"/>
        </p:scale>
        <p:origin x="-996" y="-84"/>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11</a:t>
            </a:fld>
            <a:endParaRPr lang="en-US" dirty="0"/>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a:lvl1pPr>
          </a:lstStyle>
          <a:p>
            <a:pPr eaLnBrk="1" hangingPunct="1">
              <a:buFont typeface="Wingdings" pitchFamily="1" charset="2"/>
              <a:buNone/>
            </a:pPr>
            <a:r>
              <a:rPr lang="en-US" dirty="0" smtClean="0">
                <a:solidFill>
                  <a:schemeClr val="bg1"/>
                </a:solidFill>
              </a:rPr>
              <a:t>Text</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Simplified Intra Smoothing</a:t>
            </a:r>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3" r:id="rId4"/>
    <p:sldLayoutId id="2147483655" r:id="rId5"/>
    <p:sldLayoutId id="2147483656" r:id="rId6"/>
    <p:sldLayoutId id="2147483659"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1283306" y="3560922"/>
            <a:ext cx="7666208" cy="1470025"/>
          </a:xfrm>
        </p:spPr>
        <p:txBody>
          <a:bodyPr/>
          <a:lstStyle/>
          <a:p>
            <a:r>
              <a:rPr lang="en-US" b="1" dirty="0" smtClean="0"/>
              <a:t>On CABAC Initialization (JCTVC-H0561)</a:t>
            </a:r>
            <a:endParaRPr lang="en-US" dirty="0"/>
          </a:p>
        </p:txBody>
      </p:sp>
      <p:sp>
        <p:nvSpPr>
          <p:cNvPr id="20" name="Subtitle 19"/>
          <p:cNvSpPr>
            <a:spLocks noGrp="1"/>
          </p:cNvSpPr>
          <p:nvPr>
            <p:ph type="subTitle" idx="1"/>
          </p:nvPr>
        </p:nvSpPr>
        <p:spPr>
          <a:xfrm>
            <a:off x="2093485" y="5085081"/>
            <a:ext cx="6075730" cy="616472"/>
          </a:xfrm>
        </p:spPr>
        <p:txBody>
          <a:bodyPr/>
          <a:lstStyle/>
          <a:p>
            <a:pPr algn="r"/>
            <a:r>
              <a:rPr lang="en-US" dirty="0" smtClean="0"/>
              <a:t>Liwei Guo, Marta Karczewicz</a:t>
            </a:r>
          </a:p>
          <a:p>
            <a:pPr algn="r"/>
            <a:r>
              <a:rPr lang="en-US" sz="1200" dirty="0" smtClean="0"/>
              <a:t>Feb. 2012</a:t>
            </a:r>
            <a:endParaRPr lang="en-US" sz="1200"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Conclusions</a:t>
            </a:r>
            <a:endParaRPr lang="en-US" dirty="0"/>
          </a:p>
        </p:txBody>
      </p:sp>
      <p:sp>
        <p:nvSpPr>
          <p:cNvPr id="3" name="Content Placeholder 2"/>
          <p:cNvSpPr>
            <a:spLocks noGrp="1"/>
          </p:cNvSpPr>
          <p:nvPr>
            <p:ph idx="1"/>
          </p:nvPr>
        </p:nvSpPr>
        <p:spPr/>
        <p:txBody>
          <a:bodyPr/>
          <a:lstStyle/>
          <a:p>
            <a:r>
              <a:rPr lang="en-US" dirty="0" smtClean="0"/>
              <a:t>Two methods proposed to reduce initialization value storage  </a:t>
            </a:r>
          </a:p>
          <a:p>
            <a:pPr lvl="1"/>
            <a:r>
              <a:rPr lang="en-US" dirty="0" smtClean="0"/>
              <a:t>P slice and B slice using the same initialization value set</a:t>
            </a:r>
          </a:p>
          <a:p>
            <a:pPr lvl="1"/>
            <a:r>
              <a:rPr lang="en-US" dirty="0" smtClean="0"/>
              <a:t>For a subset of the contexts, same initialization values used for the 3 slice types </a:t>
            </a:r>
            <a:endParaRPr lang="en-US" dirty="0" smtClean="0"/>
          </a:p>
          <a:p>
            <a:r>
              <a:rPr lang="en-US" dirty="0" smtClean="0"/>
              <a:t> Both methods show almost no impact on coding efficiency </a:t>
            </a:r>
            <a:endParaRPr lang="en-US" dirty="0" smtClean="0"/>
          </a:p>
          <a:p>
            <a:r>
              <a:rPr lang="en-US" dirty="0" smtClean="0"/>
              <a:t> </a:t>
            </a:r>
            <a:r>
              <a:rPr lang="en-US" dirty="0" smtClean="0"/>
              <a:t>Recommend adoption into HM</a:t>
            </a:r>
            <a:endParaRPr lang="en-US" dirty="0" smtClean="0"/>
          </a:p>
          <a:p>
            <a:r>
              <a:rPr lang="en-US" dirty="0" smtClean="0"/>
              <a:t>Thanks to </a:t>
            </a:r>
            <a:r>
              <a:rPr lang="en-US" dirty="0" err="1" smtClean="0"/>
              <a:t>MediaTek</a:t>
            </a:r>
            <a:r>
              <a:rPr lang="en-US" dirty="0" smtClean="0"/>
              <a:t> for cross-checking (JCTVC-H0671)</a:t>
            </a:r>
            <a:endParaRPr lang="en-US" dirty="0" smtClean="0"/>
          </a:p>
          <a:p>
            <a:endParaRPr lang="en-US" dirty="0" smtClean="0"/>
          </a:p>
          <a:p>
            <a:endParaRPr lang="en-US" dirty="0" smtClean="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Introduction </a:t>
            </a:r>
            <a:endParaRPr lang="en-US" dirty="0"/>
          </a:p>
        </p:txBody>
      </p:sp>
      <p:sp>
        <p:nvSpPr>
          <p:cNvPr id="6" name="Rectangle 2"/>
          <p:cNvSpPr txBox="1">
            <a:spLocks noChangeArrowheads="1"/>
          </p:cNvSpPr>
          <p:nvPr/>
        </p:nvSpPr>
        <p:spPr bwMode="auto">
          <a:xfrm>
            <a:off x="163513" y="1069676"/>
            <a:ext cx="8712200" cy="395414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75" indent="-173038" eaLnBrk="1" hangingPunct="1">
              <a:lnSpc>
                <a:spcPct val="95000"/>
              </a:lnSpc>
              <a:spcBef>
                <a:spcPct val="35000"/>
              </a:spcBef>
              <a:buClr>
                <a:srgbClr val="C00000"/>
              </a:buClr>
              <a:buFont typeface="Wingdings" pitchFamily="2" charset="2"/>
              <a:buChar char="§"/>
            </a:pPr>
            <a:r>
              <a:rPr lang="en-US" kern="0" dirty="0" smtClean="0">
                <a:latin typeface="+mn-lt"/>
                <a:cs typeface="+mn-cs"/>
              </a:rPr>
              <a:t>In HM, each slice type (I/P/B) has a separate set of initialization </a:t>
            </a:r>
            <a:r>
              <a:rPr lang="en-US" kern="0" dirty="0" smtClean="0">
                <a:latin typeface="+mn-lt"/>
                <a:cs typeface="+mn-cs"/>
              </a:rPr>
              <a:t>value</a:t>
            </a:r>
          </a:p>
          <a:p>
            <a:pPr marL="3175" indent="-173038" eaLnBrk="1" hangingPunct="1">
              <a:lnSpc>
                <a:spcPct val="95000"/>
              </a:lnSpc>
              <a:spcBef>
                <a:spcPct val="35000"/>
              </a:spcBef>
              <a:buClr>
                <a:srgbClr val="C00000"/>
              </a:buClr>
              <a:buFont typeface="Wingdings" pitchFamily="2" charset="2"/>
              <a:buChar char="§"/>
            </a:pPr>
            <a:endParaRPr lang="en-US" kern="0" dirty="0" smtClean="0">
              <a:latin typeface="+mn-lt"/>
              <a:cs typeface="+mn-cs"/>
            </a:endParaRPr>
          </a:p>
          <a:p>
            <a:pPr marL="460375" lvl="1" indent="-173038" eaLnBrk="1" hangingPunct="1">
              <a:lnSpc>
                <a:spcPct val="95000"/>
              </a:lnSpc>
              <a:spcBef>
                <a:spcPct val="35000"/>
              </a:spcBef>
              <a:buClr>
                <a:srgbClr val="C00000"/>
              </a:buClr>
            </a:pPr>
            <a:r>
              <a:rPr lang="en-US" kern="0" dirty="0" smtClean="0">
                <a:latin typeface="+mn-lt"/>
                <a:cs typeface="+mn-cs"/>
              </a:rPr>
              <a:t> </a:t>
            </a:r>
            <a:endParaRPr lang="en-US" kern="0" dirty="0" smtClean="0">
              <a:latin typeface="+mn-lt"/>
              <a:cs typeface="+mn-cs"/>
            </a:endParaRPr>
          </a:p>
          <a:p>
            <a:pPr marL="460375" lvl="1" indent="-173038" eaLnBrk="1" hangingPunct="1">
              <a:lnSpc>
                <a:spcPct val="95000"/>
              </a:lnSpc>
              <a:spcBef>
                <a:spcPct val="35000"/>
              </a:spcBef>
              <a:buClr>
                <a:srgbClr val="C00000"/>
              </a:buClr>
              <a:buFont typeface="Wingdings" pitchFamily="2" charset="2"/>
              <a:buChar char="§"/>
            </a:pPr>
            <a:endParaRPr lang="en-US" kern="0" dirty="0" smtClean="0">
              <a:latin typeface="+mn-lt"/>
              <a:cs typeface="+mn-cs"/>
            </a:endParaRPr>
          </a:p>
          <a:p>
            <a:pPr marL="3175" indent="-173038" eaLnBrk="1" hangingPunct="1">
              <a:lnSpc>
                <a:spcPct val="95000"/>
              </a:lnSpc>
              <a:spcBef>
                <a:spcPct val="35000"/>
              </a:spcBef>
              <a:buClr>
                <a:srgbClr val="C00000"/>
              </a:buClr>
              <a:buFont typeface="Wingdings" pitchFamily="2" charset="2"/>
              <a:buChar char="§"/>
            </a:pPr>
            <a:endParaRPr kumimoji="0" lang="en-US" b="0" i="0" u="none" strike="noStrike" kern="0" cap="none" spc="0" normalizeH="0" baseline="0" noProof="0" dirty="0" smtClean="0">
              <a:ln>
                <a:noFill/>
              </a:ln>
              <a:effectLst/>
              <a:uLnTx/>
              <a:uFillTx/>
              <a:latin typeface="+mn-lt"/>
              <a:cs typeface="+mn-cs"/>
            </a:endParaRPr>
          </a:p>
          <a:p>
            <a:pPr marL="3175" indent="-173038" eaLnBrk="1" hangingPunct="1">
              <a:lnSpc>
                <a:spcPct val="95000"/>
              </a:lnSpc>
              <a:spcBef>
                <a:spcPct val="35000"/>
              </a:spcBef>
              <a:buClr>
                <a:srgbClr val="C00000"/>
              </a:buClr>
              <a:buFont typeface="Wingdings" pitchFamily="2" charset="2"/>
              <a:buChar char="§"/>
            </a:pPr>
            <a:endParaRPr kumimoji="0" lang="en-US" b="0" i="0" u="none" strike="noStrike" kern="0" cap="none" spc="0" normalizeH="0" baseline="0" noProof="0" dirty="0" smtClean="0">
              <a:ln>
                <a:noFill/>
              </a:ln>
              <a:effectLst/>
              <a:uLnTx/>
              <a:uFillTx/>
              <a:latin typeface="+mn-lt"/>
              <a:cs typeface="+mn-cs"/>
            </a:endParaRPr>
          </a:p>
          <a:p>
            <a:pPr marL="3175" indent="-173038" eaLnBrk="1" hangingPunct="1">
              <a:lnSpc>
                <a:spcPct val="95000"/>
              </a:lnSpc>
              <a:spcBef>
                <a:spcPct val="35000"/>
              </a:spcBef>
              <a:buClr>
                <a:srgbClr val="C00000"/>
              </a:buClr>
              <a:buFont typeface="Wingdings" pitchFamily="2" charset="2"/>
              <a:buChar char="§"/>
            </a:pPr>
            <a:r>
              <a:rPr kumimoji="0" lang="en-US" b="0" i="0" u="none" strike="noStrike" kern="0" cap="none" spc="0" normalizeH="0" baseline="0" noProof="0" dirty="0" smtClean="0">
                <a:ln>
                  <a:noFill/>
                </a:ln>
                <a:effectLst/>
                <a:uLnTx/>
                <a:uFillTx/>
                <a:latin typeface="+mn-lt"/>
                <a:cs typeface="+mn-cs"/>
              </a:rPr>
              <a:t>Proposed</a:t>
            </a:r>
            <a:r>
              <a:rPr kumimoji="0" lang="en-US" b="0" i="0" u="none" strike="noStrike" kern="0" cap="none" spc="0" normalizeH="0" noProof="0" dirty="0" smtClean="0">
                <a:ln>
                  <a:noFill/>
                </a:ln>
                <a:effectLst/>
                <a:uLnTx/>
                <a:uFillTx/>
                <a:latin typeface="+mn-lt"/>
                <a:cs typeface="+mn-cs"/>
              </a:rPr>
              <a:t> solution for storage reduction</a:t>
            </a:r>
            <a:endParaRPr kumimoji="0" lang="en-US" b="0" i="0" u="none" strike="noStrike" kern="0" cap="none" spc="0" normalizeH="0" noProof="0" dirty="0" smtClean="0">
              <a:ln>
                <a:noFill/>
              </a:ln>
              <a:effectLst/>
              <a:uLnTx/>
              <a:uFillTx/>
              <a:latin typeface="+mn-lt"/>
              <a:cs typeface="+mn-cs"/>
            </a:endParaRPr>
          </a:p>
          <a:p>
            <a:pPr marL="460375" lvl="1" indent="-173038" eaLnBrk="1" hangingPunct="1">
              <a:lnSpc>
                <a:spcPct val="95000"/>
              </a:lnSpc>
              <a:spcBef>
                <a:spcPct val="35000"/>
              </a:spcBef>
              <a:buClr>
                <a:schemeClr val="accent1"/>
              </a:buClr>
              <a:buFont typeface="Wingdings" pitchFamily="2" charset="2"/>
              <a:buChar char="§"/>
              <a:defRPr/>
            </a:pPr>
            <a:r>
              <a:rPr lang="en-US" kern="0" dirty="0" smtClean="0">
                <a:latin typeface="+mn-lt"/>
                <a:cs typeface="+mn-cs"/>
              </a:rPr>
              <a:t>Contexts </a:t>
            </a:r>
            <a:r>
              <a:rPr lang="en-US" kern="0" dirty="0" smtClean="0">
                <a:latin typeface="+mn-lt"/>
                <a:cs typeface="+mn-cs"/>
              </a:rPr>
              <a:t>from different </a:t>
            </a:r>
            <a:r>
              <a:rPr lang="en-US" kern="0" dirty="0" smtClean="0">
                <a:latin typeface="+mn-lt"/>
                <a:cs typeface="+mn-cs"/>
              </a:rPr>
              <a:t>slice types share the same initialization </a:t>
            </a:r>
            <a:r>
              <a:rPr lang="en-US" kern="0" dirty="0" smtClean="0">
                <a:latin typeface="+mn-lt"/>
                <a:cs typeface="+mn-cs"/>
              </a:rPr>
              <a:t>value.</a:t>
            </a:r>
            <a:endParaRPr lang="en-US" kern="0" dirty="0" smtClean="0">
              <a:latin typeface="+mn-lt"/>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
        <p:nvSpPr>
          <p:cNvPr id="5" name="TextBox 4"/>
          <p:cNvSpPr txBox="1"/>
          <p:nvPr/>
        </p:nvSpPr>
        <p:spPr>
          <a:xfrm>
            <a:off x="1914860" y="5497158"/>
            <a:ext cx="6970956" cy="369332"/>
          </a:xfrm>
          <a:prstGeom prst="rect">
            <a:avLst/>
          </a:prstGeom>
          <a:noFill/>
        </p:spPr>
        <p:txBody>
          <a:bodyPr wrap="square" rtlCol="0">
            <a:spAutoFit/>
          </a:bodyPr>
          <a:lstStyle/>
          <a:p>
            <a:r>
              <a:rPr lang="en-US" dirty="0" smtClean="0"/>
              <a:t>*</a:t>
            </a:r>
            <a:r>
              <a:rPr lang="en-US" sz="1100" dirty="0" smtClean="0"/>
              <a:t>The actual number may be lower since some contexts are used  only for certain slice type</a:t>
            </a:r>
            <a:endParaRPr lang="en-US" sz="1100" dirty="0"/>
          </a:p>
        </p:txBody>
      </p:sp>
      <p:graphicFrame>
        <p:nvGraphicFramePr>
          <p:cNvPr id="7" name="Table 6"/>
          <p:cNvGraphicFramePr>
            <a:graphicFrameLocks noGrp="1"/>
          </p:cNvGraphicFramePr>
          <p:nvPr/>
        </p:nvGraphicFramePr>
        <p:xfrm>
          <a:off x="931652" y="1789023"/>
          <a:ext cx="6817744" cy="1005840"/>
        </p:xfrm>
        <a:graphic>
          <a:graphicData uri="http://schemas.openxmlformats.org/drawingml/2006/table">
            <a:tbl>
              <a:tblPr firstRow="1" bandRow="1">
                <a:tableStyleId>{5C22544A-7EE6-4342-B048-85BDC9FD1C3A}</a:tableStyleId>
              </a:tblPr>
              <a:tblGrid>
                <a:gridCol w="2018582"/>
                <a:gridCol w="1390290"/>
                <a:gridCol w="1704436"/>
                <a:gridCol w="1704436"/>
              </a:tblGrid>
              <a:tr h="0">
                <a:tc>
                  <a:txBody>
                    <a:bodyPr/>
                    <a:lstStyle/>
                    <a:p>
                      <a:endParaRPr lang="en-US" dirty="0"/>
                    </a:p>
                  </a:txBody>
                  <a:tcPr/>
                </a:tc>
                <a:tc>
                  <a:txBody>
                    <a:bodyPr/>
                    <a:lstStyle/>
                    <a:p>
                      <a:r>
                        <a:rPr lang="en-US" dirty="0" smtClean="0"/>
                        <a:t>I</a:t>
                      </a:r>
                      <a:endParaRPr lang="en-US" dirty="0"/>
                    </a:p>
                  </a:txBody>
                  <a:tcPr/>
                </a:tc>
                <a:tc>
                  <a:txBody>
                    <a:bodyPr/>
                    <a:lstStyle/>
                    <a:p>
                      <a:r>
                        <a:rPr lang="en-US" dirty="0" smtClean="0"/>
                        <a:t>P</a:t>
                      </a:r>
                      <a:endParaRPr lang="en-US" dirty="0"/>
                    </a:p>
                  </a:txBody>
                  <a:tcPr/>
                </a:tc>
                <a:tc>
                  <a:txBody>
                    <a:bodyPr/>
                    <a:lstStyle/>
                    <a:p>
                      <a:r>
                        <a:rPr lang="en-US" dirty="0" smtClean="0"/>
                        <a:t>B</a:t>
                      </a:r>
                      <a:endParaRPr lang="en-US" dirty="0"/>
                    </a:p>
                  </a:txBody>
                  <a:tcPr/>
                </a:tc>
              </a:tr>
              <a:tr h="370840">
                <a:tc>
                  <a:txBody>
                    <a:bodyPr/>
                    <a:lstStyle/>
                    <a:p>
                      <a:r>
                        <a:rPr lang="en-US" dirty="0" smtClean="0"/>
                        <a:t># of</a:t>
                      </a:r>
                      <a:r>
                        <a:rPr lang="en-US" baseline="0" dirty="0" smtClean="0"/>
                        <a:t> initialization value (estimated)</a:t>
                      </a:r>
                      <a:endParaRPr lang="en-US" dirty="0"/>
                    </a:p>
                  </a:txBody>
                  <a:tcPr/>
                </a:tc>
                <a:tc>
                  <a:txBody>
                    <a:bodyPr/>
                    <a:lstStyle/>
                    <a:p>
                      <a:r>
                        <a:rPr lang="en-US" dirty="0" smtClean="0"/>
                        <a:t>187</a:t>
                      </a:r>
                      <a:endParaRPr lang="en-US" dirty="0"/>
                    </a:p>
                  </a:txBody>
                  <a:tcPr/>
                </a:tc>
                <a:tc>
                  <a:txBody>
                    <a:bodyPr/>
                    <a:lstStyle/>
                    <a:p>
                      <a:r>
                        <a:rPr lang="en-US" dirty="0" smtClean="0"/>
                        <a:t>208</a:t>
                      </a:r>
                      <a:endParaRPr lang="en-US" dirty="0"/>
                    </a:p>
                  </a:txBody>
                  <a:tcPr/>
                </a:tc>
                <a:tc>
                  <a:txBody>
                    <a:bodyPr/>
                    <a:lstStyle/>
                    <a:p>
                      <a:r>
                        <a:rPr lang="en-US" dirty="0" smtClean="0"/>
                        <a:t>212</a:t>
                      </a:r>
                      <a:endParaRPr lang="en-US" dirty="0"/>
                    </a:p>
                  </a:txBody>
                  <a:tcPr/>
                </a:tc>
              </a:tr>
            </a:tbl>
          </a:graphicData>
        </a:graphic>
      </p:graphicFrame>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1</a:t>
            </a:r>
            <a:endParaRPr lang="en-US" dirty="0"/>
          </a:p>
        </p:txBody>
      </p:sp>
      <p:sp>
        <p:nvSpPr>
          <p:cNvPr id="3" name="Content Placeholder 2"/>
          <p:cNvSpPr>
            <a:spLocks noGrp="1"/>
          </p:cNvSpPr>
          <p:nvPr>
            <p:ph idx="1"/>
          </p:nvPr>
        </p:nvSpPr>
        <p:spPr/>
        <p:txBody>
          <a:bodyPr/>
          <a:lstStyle/>
          <a:p>
            <a:r>
              <a:rPr lang="en-US" dirty="0" smtClean="0"/>
              <a:t>Contexts from P slice and B slice share the same initialization set</a:t>
            </a:r>
          </a:p>
          <a:p>
            <a:pPr lvl="1"/>
            <a:r>
              <a:rPr lang="en-US" dirty="0" smtClean="0"/>
              <a:t>We use I slice initialization value in HM5 as </a:t>
            </a:r>
            <a:r>
              <a:rPr lang="en-US" dirty="0" err="1" smtClean="0">
                <a:latin typeface="Times New Roman"/>
                <a:ea typeface="SimSun"/>
              </a:rPr>
              <a:t>Init_Set_Intra</a:t>
            </a:r>
            <a:r>
              <a:rPr lang="en-US" dirty="0" smtClean="0">
                <a:latin typeface="Times New Roman"/>
                <a:ea typeface="SimSun"/>
              </a:rPr>
              <a:t>, and B slice initialization value  in HM5 as </a:t>
            </a:r>
            <a:r>
              <a:rPr lang="en-US" dirty="0" err="1" smtClean="0">
                <a:latin typeface="Times New Roman"/>
                <a:ea typeface="SimSun"/>
              </a:rPr>
              <a:t>Init_Set_Inter</a:t>
            </a:r>
            <a:endParaRPr lang="en-US" dirty="0" smtClean="0">
              <a:latin typeface="Times New Roman"/>
              <a:ea typeface="SimSun"/>
            </a:endParaRPr>
          </a:p>
          <a:p>
            <a:pPr lvl="1">
              <a:buNone/>
            </a:pPr>
            <a:endParaRPr lang="en-US" dirty="0" smtClean="0">
              <a:latin typeface="Times New Roman"/>
              <a:ea typeface="SimSun"/>
            </a:endParaRPr>
          </a:p>
          <a:p>
            <a:pPr lvl="1"/>
            <a:endParaRPr lang="en-US" dirty="0"/>
          </a:p>
        </p:txBody>
      </p:sp>
      <p:graphicFrame>
        <p:nvGraphicFramePr>
          <p:cNvPr id="4" name="Table 3"/>
          <p:cNvGraphicFramePr>
            <a:graphicFrameLocks noGrp="1"/>
          </p:cNvGraphicFramePr>
          <p:nvPr/>
        </p:nvGraphicFramePr>
        <p:xfrm>
          <a:off x="656217" y="2562111"/>
          <a:ext cx="7551868" cy="1342914"/>
        </p:xfrm>
        <a:graphic>
          <a:graphicData uri="http://schemas.openxmlformats.org/drawingml/2006/table">
            <a:tbl>
              <a:tblPr/>
              <a:tblGrid>
                <a:gridCol w="1957891"/>
                <a:gridCol w="1678193"/>
                <a:gridCol w="1925619"/>
                <a:gridCol w="1990165"/>
              </a:tblGrid>
              <a:tr h="671457">
                <a:tc>
                  <a:txBody>
                    <a:bodyPr/>
                    <a:lstStyle/>
                    <a:p>
                      <a:pPr marL="0" marR="0" algn="ctr" hangingPunct="0">
                        <a:spcBef>
                          <a:spcPts val="680"/>
                        </a:spcBef>
                        <a:spcAft>
                          <a:spcPts val="0"/>
                        </a:spcAft>
                        <a:tabLst>
                          <a:tab pos="228600" algn="l"/>
                          <a:tab pos="457200" algn="l"/>
                          <a:tab pos="685800" algn="l"/>
                          <a:tab pos="914400" algn="l"/>
                        </a:tabLst>
                      </a:pPr>
                      <a:r>
                        <a:rPr lang="en-US" sz="2000" dirty="0">
                          <a:latin typeface="Times New Roman"/>
                          <a:ea typeface="SimSun"/>
                        </a:rPr>
                        <a:t>Slice Type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000" dirty="0">
                          <a:latin typeface="Times New Roman"/>
                          <a:ea typeface="SimSun"/>
                        </a:rPr>
                        <a:t>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000">
                          <a:latin typeface="Times New Roman"/>
                          <a:ea typeface="SimSun"/>
                        </a:rPr>
                        <a:t>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000">
                          <a:latin typeface="Times New Roman"/>
                          <a:ea typeface="SimSun"/>
                        </a:rPr>
                        <a:t>B</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1457">
                <a:tc>
                  <a:txBody>
                    <a:bodyPr/>
                    <a:lstStyle/>
                    <a:p>
                      <a:pPr marL="0" marR="0" algn="ctr" hangingPunct="0">
                        <a:spcBef>
                          <a:spcPts val="680"/>
                        </a:spcBef>
                        <a:spcAft>
                          <a:spcPts val="0"/>
                        </a:spcAft>
                        <a:tabLst>
                          <a:tab pos="228600" algn="l"/>
                          <a:tab pos="457200" algn="l"/>
                          <a:tab pos="685800" algn="l"/>
                          <a:tab pos="914400" algn="l"/>
                        </a:tabLst>
                      </a:pPr>
                      <a:r>
                        <a:rPr lang="en-US" sz="2000">
                          <a:latin typeface="Times New Roman"/>
                          <a:ea typeface="SimSun"/>
                        </a:rPr>
                        <a:t>Initialization Set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000" dirty="0" err="1">
                          <a:latin typeface="Times New Roman"/>
                          <a:ea typeface="SimSun"/>
                        </a:rPr>
                        <a:t>Init_Set_Intra</a:t>
                      </a:r>
                      <a:endParaRPr lang="en-US" sz="2000" dirty="0">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000">
                          <a:latin typeface="Times New Roman"/>
                          <a:ea typeface="SimSun"/>
                        </a:rPr>
                        <a:t>Init_Set_Inter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000" dirty="0" err="1">
                          <a:latin typeface="Times New Roman"/>
                          <a:ea typeface="SimSun"/>
                        </a:rPr>
                        <a:t>Init_Set_Inter</a:t>
                      </a:r>
                      <a:endParaRPr lang="en-US" sz="2000" dirty="0">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2</a:t>
            </a:r>
            <a:endParaRPr lang="en-US" dirty="0"/>
          </a:p>
        </p:txBody>
      </p:sp>
      <p:sp>
        <p:nvSpPr>
          <p:cNvPr id="3" name="Content Placeholder 2"/>
          <p:cNvSpPr>
            <a:spLocks noGrp="1"/>
          </p:cNvSpPr>
          <p:nvPr>
            <p:ph idx="1"/>
          </p:nvPr>
        </p:nvSpPr>
        <p:spPr/>
        <p:txBody>
          <a:bodyPr/>
          <a:lstStyle/>
          <a:p>
            <a:r>
              <a:rPr lang="en-US" dirty="0" smtClean="0"/>
              <a:t>A subset of contexts is defined.</a:t>
            </a:r>
          </a:p>
          <a:p>
            <a:pPr lvl="1"/>
            <a:r>
              <a:rPr lang="en-US" dirty="0" smtClean="0"/>
              <a:t>If belonging to this subset, contexts in the all 3 slice types share the same initialization values</a:t>
            </a:r>
          </a:p>
          <a:p>
            <a:r>
              <a:rPr lang="en-US" dirty="0" smtClean="0"/>
              <a:t>In our implementation, the context subsets: </a:t>
            </a:r>
          </a:p>
          <a:p>
            <a:pPr lvl="1"/>
            <a:r>
              <a:rPr lang="en-US" dirty="0" smtClean="0"/>
              <a:t>skip flag, merge flag, merge index, </a:t>
            </a:r>
            <a:r>
              <a:rPr lang="en-US" dirty="0" smtClean="0"/>
              <a:t>AMP_X </a:t>
            </a:r>
            <a:r>
              <a:rPr lang="en-US" dirty="0" smtClean="0"/>
              <a:t>position, </a:t>
            </a:r>
            <a:r>
              <a:rPr lang="en-US" dirty="0" smtClean="0"/>
              <a:t>AMP_Y </a:t>
            </a:r>
            <a:r>
              <a:rPr lang="en-US" dirty="0" smtClean="0"/>
              <a:t>position, inter prediction direction, </a:t>
            </a:r>
            <a:r>
              <a:rPr lang="en-US" dirty="0" err="1" smtClean="0"/>
              <a:t>mvd</a:t>
            </a:r>
            <a:r>
              <a:rPr lang="en-US" dirty="0" smtClean="0"/>
              <a:t>, reference frame index, </a:t>
            </a:r>
            <a:r>
              <a:rPr lang="en-US" dirty="0" err="1" smtClean="0"/>
              <a:t>deltaQP</a:t>
            </a:r>
            <a:r>
              <a:rPr lang="en-US" dirty="0" smtClean="0"/>
              <a:t>, root </a:t>
            </a:r>
            <a:r>
              <a:rPr lang="en-US" dirty="0" err="1" smtClean="0"/>
              <a:t>cbf</a:t>
            </a:r>
            <a:r>
              <a:rPr lang="en-US" dirty="0" smtClean="0"/>
              <a:t> flag, </a:t>
            </a:r>
            <a:r>
              <a:rPr lang="en-US" dirty="0" err="1" smtClean="0"/>
              <a:t>mvp</a:t>
            </a:r>
            <a:r>
              <a:rPr lang="en-US" dirty="0" smtClean="0"/>
              <a:t> index, level_greater_than_1, level_greater_than_2, ALF flag, ALF UVLC, ALF SVLC, SAO FLAG, SAO UVLC, SAO SVLC</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337" y="703355"/>
            <a:ext cx="8729663" cy="561975"/>
          </a:xfrm>
        </p:spPr>
        <p:txBody>
          <a:bodyPr/>
          <a:lstStyle/>
          <a:p>
            <a:r>
              <a:rPr lang="en-US" dirty="0" smtClean="0"/>
              <a:t>Estimation of initialization value reduction</a:t>
            </a:r>
            <a:endParaRPr lang="en-US" dirty="0"/>
          </a:p>
        </p:txBody>
      </p:sp>
      <p:graphicFrame>
        <p:nvGraphicFramePr>
          <p:cNvPr id="5" name="Content Placeholder 4"/>
          <p:cNvGraphicFramePr>
            <a:graphicFrameLocks noGrp="1"/>
          </p:cNvGraphicFramePr>
          <p:nvPr>
            <p:ph idx="1"/>
          </p:nvPr>
        </p:nvGraphicFramePr>
        <p:xfrm>
          <a:off x="301213" y="2394247"/>
          <a:ext cx="8143540" cy="1317140"/>
        </p:xfrm>
        <a:graphic>
          <a:graphicData uri="http://schemas.openxmlformats.org/drawingml/2006/table">
            <a:tbl>
              <a:tblPr/>
              <a:tblGrid>
                <a:gridCol w="3270326"/>
                <a:gridCol w="1549101"/>
                <a:gridCol w="1828800"/>
                <a:gridCol w="1495313"/>
              </a:tblGrid>
              <a:tr h="658570">
                <a:tc>
                  <a:txBody>
                    <a:bodyPr/>
                    <a:lstStyle/>
                    <a:p>
                      <a:pPr marL="0" marR="0" hangingPunct="0">
                        <a:spcBef>
                          <a:spcPts val="680"/>
                        </a:spcBef>
                        <a:spcAft>
                          <a:spcPts val="0"/>
                        </a:spcAft>
                        <a:tabLst>
                          <a:tab pos="228600" algn="l"/>
                          <a:tab pos="457200" algn="l"/>
                          <a:tab pos="685800" algn="l"/>
                          <a:tab pos="914400" algn="l"/>
                        </a:tabLst>
                      </a:pPr>
                      <a:endParaRPr lang="en-US" sz="2400" dirty="0">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rPr>
                        <a:t>HM5.0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rPr>
                        <a:t>Method1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a:latin typeface="Times New Roman"/>
                          <a:ea typeface="SimSun"/>
                        </a:rPr>
                        <a:t>Method2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8570">
                <a:tc>
                  <a:txBody>
                    <a:bodyPr/>
                    <a:lstStyle/>
                    <a:p>
                      <a:pPr marL="0" marR="0" hangingPunct="0">
                        <a:spcBef>
                          <a:spcPts val="680"/>
                        </a:spcBef>
                        <a:spcAft>
                          <a:spcPts val="0"/>
                        </a:spcAft>
                        <a:tabLst>
                          <a:tab pos="228600" algn="l"/>
                          <a:tab pos="457200" algn="l"/>
                          <a:tab pos="685800" algn="l"/>
                          <a:tab pos="914400" algn="l"/>
                        </a:tabLst>
                      </a:pPr>
                      <a:r>
                        <a:rPr lang="en-US" sz="2400">
                          <a:latin typeface="Times New Roman"/>
                          <a:ea typeface="SimSun"/>
                        </a:rPr>
                        <a:t># of Initialization values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dirty="0" smtClean="0">
                          <a:latin typeface="Times New Roman"/>
                          <a:ea typeface="SimSun"/>
                        </a:rPr>
                        <a:t>607</a:t>
                      </a:r>
                      <a:endParaRPr lang="en-US" sz="2400" dirty="0">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dirty="0" smtClean="0">
                          <a:latin typeface="Times New Roman"/>
                          <a:ea typeface="SimSun"/>
                        </a:rPr>
                        <a:t>399</a:t>
                      </a:r>
                      <a:endParaRPr lang="en-US" sz="2400" dirty="0">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US" sz="2400" dirty="0" smtClean="0">
                          <a:latin typeface="Times New Roman"/>
                          <a:ea typeface="SimSun"/>
                        </a:rPr>
                        <a:t>462</a:t>
                      </a:r>
                      <a:endParaRPr lang="en-US" sz="2400" dirty="0">
                        <a:latin typeface="Times New Roman"/>
                        <a:ea typeface="SimSu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results – Method 1  </a:t>
            </a:r>
            <a:endParaRPr lang="en-US" dirty="0"/>
          </a:p>
        </p:txBody>
      </p:sp>
      <p:graphicFrame>
        <p:nvGraphicFramePr>
          <p:cNvPr id="3" name="Table 2"/>
          <p:cNvGraphicFramePr>
            <a:graphicFrameLocks noGrp="1"/>
          </p:cNvGraphicFramePr>
          <p:nvPr/>
        </p:nvGraphicFramePr>
        <p:xfrm>
          <a:off x="1552755" y="1926206"/>
          <a:ext cx="6038489" cy="2609844"/>
        </p:xfrm>
        <a:graphic>
          <a:graphicData uri="http://schemas.openxmlformats.org/drawingml/2006/table">
            <a:tbl>
              <a:tblPr/>
              <a:tblGrid>
                <a:gridCol w="1124855"/>
                <a:gridCol w="818939"/>
                <a:gridCol w="818939"/>
                <a:gridCol w="818939"/>
                <a:gridCol w="818939"/>
                <a:gridCol w="818939"/>
                <a:gridCol w="818939"/>
              </a:tblGrid>
              <a:tr h="212462">
                <a:tc>
                  <a:txBody>
                    <a:bodyPr/>
                    <a:lstStyle/>
                    <a:p>
                      <a:pPr algn="l" fontAlgn="b"/>
                      <a:endParaRPr lang="en-US" sz="14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400" b="1" i="0" u="none" strike="noStrike">
                          <a:solidFill>
                            <a:srgbClr val="000000"/>
                          </a:solidFill>
                          <a:latin typeface="Arial"/>
                        </a:rPr>
                        <a:t>Low delay P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Low delay P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25741">
                <a:tc>
                  <a:txBody>
                    <a:bodyPr/>
                    <a:lstStyle/>
                    <a:p>
                      <a:pPr algn="l" fontAlgn="b"/>
                      <a:endParaRPr lang="en-US" sz="14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2462">
                <a:tc>
                  <a:txBody>
                    <a:bodyPr/>
                    <a:lstStyle/>
                    <a:p>
                      <a:pPr algn="l" fontAlgn="b"/>
                      <a:r>
                        <a:rPr lang="en-US" sz="1400" b="0" i="0" u="none" strike="noStrike">
                          <a:solidFill>
                            <a:srgbClr val="000000"/>
                          </a:solidFill>
                          <a:latin typeface="Arial"/>
                        </a:rPr>
                        <a:t>Class 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12462">
                <a:tc>
                  <a:txBody>
                    <a:bodyPr/>
                    <a:lstStyle/>
                    <a:p>
                      <a:pPr algn="l" fontAlgn="b"/>
                      <a:r>
                        <a:rPr lang="en-US" sz="1400" b="0" i="0" u="none" strike="noStrike">
                          <a:solidFill>
                            <a:srgbClr val="000000"/>
                          </a:solidFill>
                          <a:latin typeface="Arial"/>
                        </a:rPr>
                        <a:t>Class 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12462">
                <a:tc>
                  <a:txBody>
                    <a:bodyPr/>
                    <a:lstStyle/>
                    <a:p>
                      <a:pPr algn="l" fontAlgn="b"/>
                      <a:r>
                        <a:rPr lang="en-US" sz="1400" b="0" i="0" u="none" strike="noStrike">
                          <a:solidFill>
                            <a:srgbClr val="000000"/>
                          </a:solidFill>
                          <a:latin typeface="Arial"/>
                        </a:rPr>
                        <a:t>Class 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0.2%</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12462">
                <a:tc>
                  <a:txBody>
                    <a:bodyPr/>
                    <a:lstStyle/>
                    <a:p>
                      <a:pPr algn="l" fontAlgn="b"/>
                      <a:r>
                        <a:rPr lang="en-US" sz="1400" b="0" i="0" u="none" strike="noStrike">
                          <a:solidFill>
                            <a:srgbClr val="000000"/>
                          </a:solidFill>
                          <a:latin typeface="Arial"/>
                        </a:rPr>
                        <a:t>Class 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0.4%</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-0.4%</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0.6%</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12462">
                <a:tc>
                  <a:txBody>
                    <a:bodyPr/>
                    <a:lstStyle/>
                    <a:p>
                      <a:pPr algn="l" fontAlgn="b"/>
                      <a:r>
                        <a:rPr lang="en-US" sz="1400" b="0" i="0" u="none" strike="noStrike">
                          <a:solidFill>
                            <a:srgbClr val="000000"/>
                          </a:solidFill>
                          <a:latin typeface="Arial"/>
                        </a:rPr>
                        <a:t>Class 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-0.3%</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-0.8%</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-0.5%</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25741">
                <a:tc>
                  <a:txBody>
                    <a:bodyPr/>
                    <a:lstStyle/>
                    <a:p>
                      <a:pPr algn="l" fontAlgn="b"/>
                      <a:r>
                        <a:rPr lang="en-US" sz="1400" b="0" i="0" u="none" strike="noStrike">
                          <a:solidFill>
                            <a:srgbClr val="000000"/>
                          </a:solidFill>
                          <a:latin typeface="Arial"/>
                        </a:rPr>
                        <a:t>Class 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0.1%</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0.4%</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0.1%</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-0.8%</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0.1%</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2462">
                <a:tc>
                  <a:txBody>
                    <a:bodyPr/>
                    <a:lstStyle/>
                    <a:p>
                      <a:pPr algn="l" fontAlgn="b"/>
                      <a:r>
                        <a:rPr lang="en-US" sz="1400" b="1" i="0" u="none" strike="noStrike">
                          <a:solidFill>
                            <a:srgbClr val="000000"/>
                          </a:solidFill>
                          <a:latin typeface="Arial"/>
                        </a:rPr>
                        <a:t>Overall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0.1%</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-0.3%</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25741">
                <a:tc>
                  <a:txBody>
                    <a:bodyPr/>
                    <a:lstStyle/>
                    <a:p>
                      <a:pPr algn="l"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0.1%</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-0.3%</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0.1%</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2462">
                <a:tc>
                  <a:txBody>
                    <a:bodyPr/>
                    <a:lstStyle/>
                    <a:p>
                      <a:pPr algn="l" fontAlgn="b"/>
                      <a:r>
                        <a:rPr lang="en-US" sz="1400" b="0" i="0" u="none" strike="noStrike">
                          <a:solidFill>
                            <a:srgbClr val="000000"/>
                          </a:solidFill>
                          <a:latin typeface="Arial"/>
                        </a:rPr>
                        <a:t>Enc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400" b="0" i="0" u="none" strike="noStrike">
                          <a:solidFill>
                            <a:srgbClr val="000000"/>
                          </a:solidFill>
                          <a:latin typeface="Arial"/>
                        </a:rPr>
                        <a:t>97%</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a:solidFill>
                            <a:srgbClr val="000000"/>
                          </a:solidFill>
                          <a:latin typeface="Arial"/>
                        </a:rPr>
                        <a:t>97%</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25741">
                <a:tc>
                  <a:txBody>
                    <a:bodyPr/>
                    <a:lstStyle/>
                    <a:p>
                      <a:pPr algn="l" fontAlgn="b"/>
                      <a:r>
                        <a:rPr lang="en-US" sz="1400" b="0" i="0" u="none" strike="noStrike">
                          <a:solidFill>
                            <a:srgbClr val="000000"/>
                          </a:solidFill>
                          <a:latin typeface="Arial"/>
                        </a:rPr>
                        <a:t>Dec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400" b="0" i="0" u="none" strike="noStrike">
                          <a:solidFill>
                            <a:srgbClr val="000000"/>
                          </a:solidFill>
                          <a:latin typeface="Arial"/>
                        </a:rPr>
                        <a:t>101%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dirty="0">
                          <a:solidFill>
                            <a:srgbClr val="000000"/>
                          </a:solidFill>
                          <a:latin typeface="Arial"/>
                        </a:rPr>
                        <a:t>101%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1- 1500 bytes slice</a:t>
            </a:r>
            <a:endParaRPr lang="en-US" dirty="0"/>
          </a:p>
        </p:txBody>
      </p:sp>
      <p:graphicFrame>
        <p:nvGraphicFramePr>
          <p:cNvPr id="4" name="Content Placeholder 3"/>
          <p:cNvGraphicFramePr>
            <a:graphicFrameLocks noGrp="1"/>
          </p:cNvGraphicFramePr>
          <p:nvPr>
            <p:ph idx="1"/>
          </p:nvPr>
        </p:nvGraphicFramePr>
        <p:xfrm>
          <a:off x="1362977" y="1973289"/>
          <a:ext cx="6064368" cy="2611464"/>
        </p:xfrm>
        <a:graphic>
          <a:graphicData uri="http://schemas.openxmlformats.org/drawingml/2006/table">
            <a:tbl>
              <a:tblPr/>
              <a:tblGrid>
                <a:gridCol w="1028460"/>
                <a:gridCol w="839318"/>
                <a:gridCol w="839318"/>
                <a:gridCol w="839318"/>
                <a:gridCol w="839318"/>
                <a:gridCol w="839318"/>
                <a:gridCol w="839318"/>
              </a:tblGrid>
              <a:tr h="212844">
                <a:tc>
                  <a:txBody>
                    <a:bodyPr/>
                    <a:lstStyle/>
                    <a:p>
                      <a:pPr algn="l" fontAlgn="b"/>
                      <a:endParaRPr lang="en-US" sz="14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400" b="1" i="0" u="none" strike="noStrike">
                          <a:solidFill>
                            <a:srgbClr val="000000"/>
                          </a:solidFill>
                          <a:latin typeface="Arial"/>
                        </a:rPr>
                        <a:t>Low delay P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Low delay P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26146">
                <a:tc>
                  <a:txBody>
                    <a:bodyPr/>
                    <a:lstStyle/>
                    <a:p>
                      <a:pPr algn="l" fontAlgn="b"/>
                      <a:endParaRPr lang="en-US" sz="14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2844">
                <a:tc>
                  <a:txBody>
                    <a:bodyPr/>
                    <a:lstStyle/>
                    <a:p>
                      <a:pPr algn="l" fontAlgn="b"/>
                      <a:r>
                        <a:rPr lang="en-US" sz="1400" b="0" i="0" u="none" strike="noStrike">
                          <a:solidFill>
                            <a:srgbClr val="000000"/>
                          </a:solidFill>
                          <a:latin typeface="Arial"/>
                        </a:rPr>
                        <a:t>Class 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12844">
                <a:tc>
                  <a:txBody>
                    <a:bodyPr/>
                    <a:lstStyle/>
                    <a:p>
                      <a:pPr algn="l" fontAlgn="b"/>
                      <a:r>
                        <a:rPr lang="en-US" sz="1400" b="0" i="0" u="none" strike="noStrike">
                          <a:solidFill>
                            <a:srgbClr val="000000"/>
                          </a:solidFill>
                          <a:latin typeface="Arial"/>
                        </a:rPr>
                        <a:t>Class 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-0.2%</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-0.6%</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12844">
                <a:tc>
                  <a:txBody>
                    <a:bodyPr/>
                    <a:lstStyle/>
                    <a:p>
                      <a:pPr algn="l" fontAlgn="b"/>
                      <a:r>
                        <a:rPr lang="en-US" sz="1400" b="0" i="0" u="none" strike="noStrike">
                          <a:solidFill>
                            <a:srgbClr val="000000"/>
                          </a:solidFill>
                          <a:latin typeface="Arial"/>
                        </a:rPr>
                        <a:t>Class 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12844">
                <a:tc>
                  <a:txBody>
                    <a:bodyPr/>
                    <a:lstStyle/>
                    <a:p>
                      <a:pPr algn="l" fontAlgn="b"/>
                      <a:r>
                        <a:rPr lang="en-US" sz="1400" b="0" i="0" u="none" strike="noStrike">
                          <a:solidFill>
                            <a:srgbClr val="000000"/>
                          </a:solidFill>
                          <a:latin typeface="Arial"/>
                        </a:rPr>
                        <a:t>Class 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12844">
                <a:tc>
                  <a:txBody>
                    <a:bodyPr/>
                    <a:lstStyle/>
                    <a:p>
                      <a:pPr algn="l" fontAlgn="b"/>
                      <a:r>
                        <a:rPr lang="en-US" sz="1400" b="0" i="0" u="none" strike="noStrike">
                          <a:solidFill>
                            <a:srgbClr val="000000"/>
                          </a:solidFill>
                          <a:latin typeface="Arial"/>
                        </a:rPr>
                        <a:t>Class 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-0.4%</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-0.4%</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-0.3%</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0.2%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226146">
                <a:tc>
                  <a:txBody>
                    <a:bodyPr/>
                    <a:lstStyle/>
                    <a:p>
                      <a:pPr algn="l" fontAlgn="b"/>
                      <a:r>
                        <a:rPr lang="en-US" sz="1400" b="0" i="0" u="none" strike="noStrike">
                          <a:solidFill>
                            <a:srgbClr val="000000"/>
                          </a:solidFill>
                          <a:latin typeface="Arial"/>
                        </a:rPr>
                        <a:t>Class 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0.0%</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2844">
                <a:tc>
                  <a:txBody>
                    <a:bodyPr/>
                    <a:lstStyle/>
                    <a:p>
                      <a:pPr algn="l" fontAlgn="b"/>
                      <a:r>
                        <a:rPr lang="en-US" sz="1400" b="1" i="0" u="none" strike="noStrike">
                          <a:solidFill>
                            <a:srgbClr val="000000"/>
                          </a:solidFill>
                          <a:latin typeface="Arial"/>
                        </a:rPr>
                        <a:t>Overall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-0.1%</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-0.1%</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0.1%</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-0.1%</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26146">
                <a:tc>
                  <a:txBody>
                    <a:bodyPr/>
                    <a:lstStyle/>
                    <a:p>
                      <a:pPr algn="l"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-0.1%</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-0.1%</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0.1%</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-0.1%</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2844">
                <a:tc>
                  <a:txBody>
                    <a:bodyPr/>
                    <a:lstStyle/>
                    <a:p>
                      <a:pPr algn="l" fontAlgn="b"/>
                      <a:r>
                        <a:rPr lang="en-US" sz="1400" b="0" i="0" u="none" strike="noStrike">
                          <a:solidFill>
                            <a:srgbClr val="000000"/>
                          </a:solidFill>
                          <a:latin typeface="Arial"/>
                        </a:rPr>
                        <a:t>Enc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400" b="0" i="0" u="none" strike="noStrike">
                          <a:solidFill>
                            <a:srgbClr val="000000"/>
                          </a:solidFill>
                          <a:latin typeface="Arial"/>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a:solidFill>
                            <a:srgbClr val="000000"/>
                          </a:solidFill>
                          <a:latin typeface="Arial"/>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26146">
                <a:tc>
                  <a:txBody>
                    <a:bodyPr/>
                    <a:lstStyle/>
                    <a:p>
                      <a:pPr algn="l" fontAlgn="b"/>
                      <a:r>
                        <a:rPr lang="en-US" sz="1400" b="0" i="0" u="none" strike="noStrike">
                          <a:solidFill>
                            <a:srgbClr val="000000"/>
                          </a:solidFill>
                          <a:latin typeface="Arial"/>
                        </a:rPr>
                        <a:t>Dec 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400" b="0" i="0" u="none" strike="noStrike">
                          <a:solidFill>
                            <a:srgbClr val="000000"/>
                          </a:solidFill>
                          <a:latin typeface="Arial"/>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dirty="0">
                          <a:solidFill>
                            <a:srgbClr val="000000"/>
                          </a:solidFill>
                          <a:latin typeface="Arial"/>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2</a:t>
            </a:r>
            <a:endParaRPr lang="en-US" dirty="0"/>
          </a:p>
        </p:txBody>
      </p:sp>
      <p:graphicFrame>
        <p:nvGraphicFramePr>
          <p:cNvPr id="5" name="Table 4"/>
          <p:cNvGraphicFramePr>
            <a:graphicFrameLocks noGrp="1"/>
          </p:cNvGraphicFramePr>
          <p:nvPr/>
        </p:nvGraphicFramePr>
        <p:xfrm>
          <a:off x="1630395" y="1557784"/>
          <a:ext cx="6038487" cy="2902072"/>
        </p:xfrm>
        <a:graphic>
          <a:graphicData uri="http://schemas.openxmlformats.org/drawingml/2006/table">
            <a:tbl>
              <a:tblPr/>
              <a:tblGrid>
                <a:gridCol w="670943"/>
                <a:gridCol w="670943"/>
                <a:gridCol w="670943"/>
                <a:gridCol w="670943"/>
                <a:gridCol w="670943"/>
                <a:gridCol w="670943"/>
                <a:gridCol w="670943"/>
                <a:gridCol w="670943"/>
                <a:gridCol w="670943"/>
              </a:tblGrid>
              <a:tr h="234038">
                <a:tc gridSpan="3">
                  <a:txBody>
                    <a:bodyPr/>
                    <a:lstStyle/>
                    <a:p>
                      <a:pPr algn="ctr" fontAlgn="b"/>
                      <a:r>
                        <a:rPr lang="en-US" sz="1200" b="1" i="0" u="none" strike="noStrike" dirty="0">
                          <a:solidFill>
                            <a:srgbClr val="000000"/>
                          </a:solidFill>
                          <a:latin typeface="Arial"/>
                        </a:rPr>
                        <a:t>All Intra HE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All Intra LC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All Intra HE-10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45740">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5740">
                <a:tc>
                  <a:txBody>
                    <a:bodyPr/>
                    <a:lstStyle/>
                    <a:p>
                      <a:pPr algn="ctr" fontAlgn="b"/>
                      <a:r>
                        <a:rPr lang="en-US" sz="1200" b="0" i="0" u="none" strike="noStrike">
                          <a:solidFill>
                            <a:srgbClr val="000000"/>
                          </a:solidFill>
                          <a:latin typeface="Calibri"/>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200" b="0" i="0" u="none" strike="noStrike">
                        <a:solidFill>
                          <a:srgbClr val="000000"/>
                        </a:solidFill>
                        <a:latin typeface="Calibri"/>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038">
                <a:tc gridSpan="3">
                  <a:txBody>
                    <a:bodyPr/>
                    <a:lstStyle/>
                    <a:p>
                      <a:pPr algn="ctr" fontAlgn="b"/>
                      <a:r>
                        <a:rPr lang="en-US" sz="1200" b="1" i="0" u="none" strike="noStrike">
                          <a:solidFill>
                            <a:srgbClr val="000000"/>
                          </a:solidFill>
                          <a:latin typeface="Arial"/>
                        </a:rPr>
                        <a:t>Random Access HE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Random Access LC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Random Access HE-10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45740">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5740">
                <a:tc>
                  <a:txBody>
                    <a:bodyPr/>
                    <a:lstStyle/>
                    <a:p>
                      <a:pPr algn="ctr" fontAlgn="b"/>
                      <a:r>
                        <a:rPr lang="en-US" sz="1200" b="0" i="0" u="none" strike="noStrike">
                          <a:solidFill>
                            <a:srgbClr val="000000"/>
                          </a:solidFill>
                          <a:latin typeface="Calibri"/>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-0.1%</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0.2%</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038">
                <a:tc gridSpan="3">
                  <a:txBody>
                    <a:bodyPr/>
                    <a:lstStyle/>
                    <a:p>
                      <a:pPr algn="ctr" fontAlgn="b"/>
                      <a:r>
                        <a:rPr lang="en-US" sz="1200" b="1" i="0" u="none" strike="noStrike">
                          <a:solidFill>
                            <a:srgbClr val="000000"/>
                          </a:solidFill>
                          <a:latin typeface="Arial"/>
                        </a:rPr>
                        <a:t>Low delay B HE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B LC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B HE-10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45740">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5740">
                <a:tc>
                  <a:txBody>
                    <a:bodyPr/>
                    <a:lstStyle/>
                    <a:p>
                      <a:pPr algn="ctr" fontAlgn="b"/>
                      <a:r>
                        <a:rPr lang="en-US" sz="1200" b="0" i="0" u="none" strike="noStrike">
                          <a:solidFill>
                            <a:srgbClr val="000000"/>
                          </a:solidFill>
                          <a:latin typeface="Calibri"/>
                        </a:rPr>
                        <a:t>-0.1%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-0.1%</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-0.2%</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200" b="0" i="0" u="none" strike="noStrike">
                        <a:solidFill>
                          <a:srgbClr val="000000"/>
                        </a:solidFill>
                        <a:latin typeface="Calibri"/>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038">
                <a:tc gridSpan="3">
                  <a:txBody>
                    <a:bodyPr/>
                    <a:lstStyle/>
                    <a:p>
                      <a:pPr algn="ctr" fontAlgn="b"/>
                      <a:r>
                        <a:rPr lang="en-US" sz="1200" b="1" i="0" u="none" strike="noStrike">
                          <a:solidFill>
                            <a:srgbClr val="000000"/>
                          </a:solidFill>
                          <a:latin typeface="Arial"/>
                        </a:rPr>
                        <a:t>Low delay P HE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P LC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P HE-10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45740">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5740">
                <a:tc>
                  <a:txBody>
                    <a:bodyPr/>
                    <a:lstStyle/>
                    <a:p>
                      <a:pPr algn="ctr" fontAlgn="b"/>
                      <a:r>
                        <a:rPr lang="en-US" sz="1200" b="0" i="0" u="none" strike="noStrike">
                          <a:solidFill>
                            <a:srgbClr val="000000"/>
                          </a:solidFill>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a:t>
            </a:r>
            <a:r>
              <a:rPr lang="en-US" dirty="0" smtClean="0"/>
              <a:t>2 - </a:t>
            </a:r>
            <a:r>
              <a:rPr lang="en-US" dirty="0" smtClean="0"/>
              <a:t>1500 bytes slice</a:t>
            </a:r>
            <a:endParaRPr lang="en-US" dirty="0"/>
          </a:p>
        </p:txBody>
      </p:sp>
      <p:graphicFrame>
        <p:nvGraphicFramePr>
          <p:cNvPr id="4" name="Table 3"/>
          <p:cNvGraphicFramePr>
            <a:graphicFrameLocks noGrp="1"/>
          </p:cNvGraphicFramePr>
          <p:nvPr/>
        </p:nvGraphicFramePr>
        <p:xfrm>
          <a:off x="1233574" y="1704438"/>
          <a:ext cx="6098877" cy="2591516"/>
        </p:xfrm>
        <a:graphic>
          <a:graphicData uri="http://schemas.openxmlformats.org/drawingml/2006/table">
            <a:tbl>
              <a:tblPr/>
              <a:tblGrid>
                <a:gridCol w="677653"/>
                <a:gridCol w="677653"/>
                <a:gridCol w="677653"/>
                <a:gridCol w="677653"/>
                <a:gridCol w="677653"/>
                <a:gridCol w="677653"/>
                <a:gridCol w="677653"/>
                <a:gridCol w="677653"/>
                <a:gridCol w="677653"/>
              </a:tblGrid>
              <a:tr h="208993">
                <a:tc gridSpan="3">
                  <a:txBody>
                    <a:bodyPr/>
                    <a:lstStyle/>
                    <a:p>
                      <a:pPr algn="ctr" fontAlgn="b"/>
                      <a:r>
                        <a:rPr lang="en-US" sz="1200" b="1" i="0" u="none" strike="noStrike">
                          <a:solidFill>
                            <a:srgbClr val="000000"/>
                          </a:solidFill>
                          <a:latin typeface="Arial"/>
                        </a:rPr>
                        <a:t>All Intra HE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All Intra LC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All Intra HE-10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19443">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9443">
                <a:tc>
                  <a:txBody>
                    <a:bodyPr/>
                    <a:lstStyle/>
                    <a:p>
                      <a:pPr algn="ctr" fontAlgn="b"/>
                      <a:r>
                        <a:rPr lang="en-US" sz="1200" b="0" i="0" u="none" strike="noStrike">
                          <a:solidFill>
                            <a:srgbClr val="000000"/>
                          </a:solidFill>
                          <a:latin typeface="Calibri"/>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0.1%</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200" b="0" i="0" u="none" strike="noStrike">
                        <a:solidFill>
                          <a:srgbClr val="000000"/>
                        </a:solidFill>
                        <a:latin typeface="Calibri"/>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8993">
                <a:tc gridSpan="3">
                  <a:txBody>
                    <a:bodyPr/>
                    <a:lstStyle/>
                    <a:p>
                      <a:pPr algn="ctr" fontAlgn="b"/>
                      <a:r>
                        <a:rPr lang="en-US" sz="1200" b="1" i="0" u="none" strike="noStrike">
                          <a:solidFill>
                            <a:srgbClr val="000000"/>
                          </a:solidFill>
                          <a:latin typeface="Arial"/>
                        </a:rPr>
                        <a:t>Random Access HE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Random Access LC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Random Access HE-10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19443">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9443">
                <a:tc>
                  <a:txBody>
                    <a:bodyPr/>
                    <a:lstStyle/>
                    <a:p>
                      <a:pPr algn="ctr" fontAlgn="b"/>
                      <a:r>
                        <a:rPr lang="en-US" sz="1200" b="0" i="0" u="none" strike="noStrike">
                          <a:solidFill>
                            <a:srgbClr val="000000"/>
                          </a:solidFill>
                          <a:latin typeface="Calibri"/>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0.1%</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8993">
                <a:tc gridSpan="3">
                  <a:txBody>
                    <a:bodyPr/>
                    <a:lstStyle/>
                    <a:p>
                      <a:pPr algn="ctr" fontAlgn="b"/>
                      <a:r>
                        <a:rPr lang="en-US" sz="1200" b="1" i="0" u="none" strike="noStrike">
                          <a:solidFill>
                            <a:srgbClr val="000000"/>
                          </a:solidFill>
                          <a:latin typeface="Arial"/>
                        </a:rPr>
                        <a:t>Low delay B HE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B LC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B HE-10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19443">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9443">
                <a:tc>
                  <a:txBody>
                    <a:bodyPr/>
                    <a:lstStyle/>
                    <a:p>
                      <a:pPr algn="ctr" fontAlgn="b"/>
                      <a:r>
                        <a:rPr lang="en-US" sz="1200" b="0" i="0" u="none" strike="noStrike">
                          <a:solidFill>
                            <a:srgbClr val="000000"/>
                          </a:solidFill>
                          <a:latin typeface="Calibri"/>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0.2%</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0.1%</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US" sz="1200" b="0" i="0" u="none" strike="noStrike">
                        <a:solidFill>
                          <a:srgbClr val="000000"/>
                        </a:solidFill>
                        <a:latin typeface="Calibri"/>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8993">
                <a:tc gridSpan="3">
                  <a:txBody>
                    <a:bodyPr/>
                    <a:lstStyle/>
                    <a:p>
                      <a:pPr algn="ctr" fontAlgn="b"/>
                      <a:r>
                        <a:rPr lang="en-US" sz="1200" b="1" i="0" u="none" strike="noStrike">
                          <a:solidFill>
                            <a:srgbClr val="000000"/>
                          </a:solidFill>
                          <a:latin typeface="Arial"/>
                        </a:rPr>
                        <a:t>Low delay P HE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P LC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P HE-10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19443">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9443">
                <a:tc>
                  <a:txBody>
                    <a:bodyPr/>
                    <a:lstStyle/>
                    <a:p>
                      <a:pPr algn="ctr" fontAlgn="b"/>
                      <a:r>
                        <a:rPr lang="en-US" sz="1200" b="0" i="0" u="none" strike="noStrike">
                          <a:solidFill>
                            <a:srgbClr val="000000"/>
                          </a:solidFill>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Calibri"/>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theme/theme1.xml><?xml version="1.0" encoding="utf-8"?>
<a:theme xmlns:a="http://schemas.openxmlformats.org/drawingml/2006/main" name="JCTVC-C234-AIS">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JCTVC-C234-AIS</Template>
  <TotalTime>1179</TotalTime>
  <Words>856</Words>
  <Application>Microsoft Office PowerPoint</Application>
  <PresentationFormat>On-screen Show (4:3)</PresentationFormat>
  <Paragraphs>362</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JCTVC-C234-AIS</vt:lpstr>
      <vt:lpstr>On CABAC Initialization (JCTVC-H0561)</vt:lpstr>
      <vt:lpstr>Introduction </vt:lpstr>
      <vt:lpstr>Method 1</vt:lpstr>
      <vt:lpstr>Method 2</vt:lpstr>
      <vt:lpstr>Estimation of initialization value reduction</vt:lpstr>
      <vt:lpstr>Simulation results – Method 1  </vt:lpstr>
      <vt:lpstr>Method 1- 1500 bytes slice</vt:lpstr>
      <vt:lpstr>Method 2</vt:lpstr>
      <vt:lpstr>Method 2 - 1500 bytes slice</vt:lpstr>
      <vt:lpstr>Conclusions</vt:lpstr>
      <vt:lpstr>Slide 11</vt:lpstr>
    </vt:vector>
  </TitlesOfParts>
  <Company>Qualcomm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Simplified Intra Smoothing</dc:title>
  <dc:creator>Qualcomm User</dc:creator>
  <cp:lastModifiedBy>Qualcomm User</cp:lastModifiedBy>
  <cp:revision>112</cp:revision>
  <cp:lastPrinted>2005-08-27T17:58:21Z</cp:lastPrinted>
  <dcterms:created xsi:type="dcterms:W3CDTF">2010-10-01T23:19:22Z</dcterms:created>
  <dcterms:modified xsi:type="dcterms:W3CDTF">2012-01-30T21:31:29Z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324707531</vt:i4>
  </property>
  <property fmtid="{D5CDD505-2E9C-101B-9397-08002B2CF9AE}" pid="3" name="_NewReviewCycle">
    <vt:lpwstr/>
  </property>
  <property fmtid="{D5CDD505-2E9C-101B-9397-08002B2CF9AE}" pid="4" name="_EmailSubject">
    <vt:lpwstr>Slides of 8 bits initialization</vt:lpwstr>
  </property>
  <property fmtid="{D5CDD505-2E9C-101B-9397-08002B2CF9AE}" pid="5" name="_AuthorEmail">
    <vt:lpwstr>joels@qualcomm.com</vt:lpwstr>
  </property>
  <property fmtid="{D5CDD505-2E9C-101B-9397-08002B2CF9AE}" pid="6" name="_AuthorEmailDisplayName">
    <vt:lpwstr>Sole Rojals, Joel</vt:lpwstr>
  </property>
  <property fmtid="{D5CDD505-2E9C-101B-9397-08002B2CF9AE}" pid="7" name="_PreviousAdHocReviewCycleID">
    <vt:i4>-1031282844</vt:i4>
  </property>
</Properties>
</file>