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98" r:id="rId3"/>
  </p:sldMasterIdLst>
  <p:notesMasterIdLst>
    <p:notesMasterId r:id="rId15"/>
  </p:notesMasterIdLst>
  <p:sldIdLst>
    <p:sldId id="257" r:id="rId4"/>
    <p:sldId id="322" r:id="rId5"/>
    <p:sldId id="328" r:id="rId6"/>
    <p:sldId id="329" r:id="rId7"/>
    <p:sldId id="310" r:id="rId8"/>
    <p:sldId id="311" r:id="rId9"/>
    <p:sldId id="319" r:id="rId10"/>
    <p:sldId id="333" r:id="rId11"/>
    <p:sldId id="292" r:id="rId12"/>
    <p:sldId id="331" r:id="rId13"/>
    <p:sldId id="332" r:id="rId1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1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25" autoAdjust="0"/>
    <p:restoredTop sz="94660"/>
  </p:normalViewPr>
  <p:slideViewPr>
    <p:cSldViewPr>
      <p:cViewPr>
        <p:scale>
          <a:sx n="75" d="100"/>
          <a:sy n="75" d="100"/>
        </p:scale>
        <p:origin x="-948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1438" cy="714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7D218B6-DA2A-48B5-A909-C06C481FF397}" type="datetime1">
              <a:rPr lang="zh-CN" altLang="en-US"/>
              <a:pPr/>
              <a:t>2012/2/3</a:t>
            </a:fld>
            <a:endParaRPr lang="zh-CN" altLang="en-US"/>
          </a:p>
        </p:txBody>
      </p:sp>
      <p:sp>
        <p:nvSpPr>
          <p:cNvPr id="3076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mpd="sng">
            <a:noFill/>
            <a:miter lim="800000"/>
            <a:headEnd/>
            <a:tailEnd/>
          </a:ln>
        </p:spPr>
      </p:sp>
      <p:sp>
        <p:nvSpPr>
          <p:cNvPr id="3077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12700" cmpd="sng">
            <a:noFill/>
            <a:miter lim="800000"/>
            <a:headEnd/>
            <a:tailEnd/>
          </a:ln>
        </p:spPr>
        <p:txBody>
          <a:bodyPr anchor="ctr"/>
          <a:lstStyle/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单击此处编辑母版文本样式</a:t>
            </a:r>
            <a:endParaRPr lang="en-US" altLang="en-US" sz="1200"/>
          </a:p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第二级</a:t>
            </a:r>
            <a:endParaRPr lang="en-US" altLang="en-US" sz="1200"/>
          </a:p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第三级</a:t>
            </a:r>
            <a:endParaRPr lang="en-US" altLang="en-US" sz="1200"/>
          </a:p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第四级</a:t>
            </a:r>
            <a:endParaRPr lang="en-US" altLang="en-US" sz="1200"/>
          </a:p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359CC60-5FAC-4890-B50D-8E4E5636B69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302656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7D218B6-DA2A-48B5-A909-C06C481FF397}" type="datetime1">
              <a:rPr lang="zh-CN" altLang="en-US" smtClean="0"/>
              <a:pPr/>
              <a:t>2012/2/3</a:t>
            </a:fld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9CC60-5FAC-4890-B50D-8E4E5636B697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7D218B6-DA2A-48B5-A909-C06C481FF397}" type="datetime1">
              <a:rPr lang="zh-CN" altLang="en-US" smtClean="0"/>
              <a:pPr/>
              <a:t>2012/2/3</a:t>
            </a:fld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9CC60-5FAC-4890-B50D-8E4E5636B697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993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7D218B6-DA2A-48B5-A909-C06C481FF397}" type="datetime1">
              <a:rPr lang="zh-CN" altLang="en-US" smtClean="0"/>
              <a:pPr/>
              <a:t>2012/2/3</a:t>
            </a:fld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9CC60-5FAC-4890-B50D-8E4E5636B697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7D218B6-DA2A-48B5-A909-C06C481FF397}" type="datetime1">
              <a:rPr lang="zh-CN" altLang="en-US" smtClean="0"/>
              <a:pPr/>
              <a:t>2012/2/3</a:t>
            </a:fld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9CC60-5FAC-4890-B50D-8E4E5636B697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7D218B6-DA2A-48B5-A909-C06C481FF397}" type="datetime1">
              <a:rPr lang="zh-CN" altLang="en-US" smtClean="0"/>
              <a:pPr/>
              <a:t>2012/2/3</a:t>
            </a:fld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9CC60-5FAC-4890-B50D-8E4E5636B697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7D218B6-DA2A-48B5-A909-C06C481FF397}" type="datetime1">
              <a:rPr lang="zh-CN" altLang="en-US" smtClean="0"/>
              <a:pPr/>
              <a:t>2012/2/3</a:t>
            </a:fld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9CC60-5FAC-4890-B50D-8E4E5636B697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2039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A47D1-7AD8-433E-BD7C-5E5F854DCE9B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040B5-B4A5-4AA4-80D0-430996AFC4DB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0"/>
            <a:ext cx="21907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4198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CA86B-C2E4-411D-9E37-218D2640F73E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3D49F8A-C064-4221-A9DF-06A162729075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2/3/2012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BF238-52CF-47CF-91D3-F4E01860A353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2/3/2012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0C214-EC3D-4F86-9022-787AEA4BF5CB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2/3/2012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D3FBB-3B12-4AF7-9012-56ED0D2CB066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2/3/2012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D820AF-A1D2-49CB-8DE4-FE696B91A913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2/3/2012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4CF6F-8C75-4E33-A031-B26E9BEE71D5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2/3/2012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21600F-C67B-4B0A-86D6-8CEA7BBC1E3A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2/3/2012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049663-4830-40B7-8C2B-6CF47FBC03F9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A9B9C-C5A0-46F0-BD6A-6718163A6AF6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2/3/2012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479B2-BAC2-4EC1-839D-79540335ECA6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2/3/2012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7C0CBF-4E86-4721-8FAD-D84C60D71D14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2/3/2012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3E3847-491A-4E8C-A977-09E65F5C6216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2/3/2012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0B94D-FD1E-4F2F-BE2A-43291FAC60C4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2/3/2012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6801FCB7-0E31-41C1-BCE5-D93F10FD932E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A47D1-7AD8-433E-BD7C-5E5F854DCE9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sz="1800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9389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A9B9C-C5A0-46F0-BD6A-6718163A6AF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sz="1800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8044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8B43C-8AC3-4AEE-BB82-C5D9A803616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sz="1800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6399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81244B-9757-44FD-A8A1-806F37AABBC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sz="1800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7675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4CC71-9CD6-42AA-BF0F-9B2E4D02866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sz="1800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22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8B43C-8AC3-4AEE-BB82-C5D9A8036167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7B07E-B147-45D2-BF58-1BC6CFFC28A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sz="1800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6847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0BEF5-73B7-4094-A039-357295E604D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sz="1800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7179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E293E-D77C-4BF1-92EF-439EE022406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sz="1800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0506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4B3F4-4BDE-4713-8384-53EC6B1A9BD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sz="1800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8652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040B5-B4A5-4AA4-80D0-430996AFC4D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sz="1800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7111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0"/>
            <a:ext cx="21907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4198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CA86B-C2E4-411D-9E37-218D2640F73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sz="1800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2825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3D49F8A-C064-4221-A9DF-06A1627290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sz="1800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43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81244B-9757-44FD-A8A1-806F37AABBCF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4CC71-9CD6-42AA-BF0F-9B2E4D028664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7B07E-B147-45D2-BF58-1BC6CFFC28A9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0BEF5-73B7-4094-A039-357295E604DF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E293E-D77C-4BF1-92EF-439EE0224065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4B3F4-4BDE-4713-8384-53EC6B1A9BD3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28600" y="0"/>
            <a:ext cx="8763000" cy="9906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Times New Roman" pitchFamily="18" charset="0"/>
              </a:rPr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772400" cy="41148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Times New Roman" pitchFamily="18" charset="0"/>
              </a:rPr>
              <a:t>按一下以編輯母片</a:t>
            </a:r>
          </a:p>
          <a:p>
            <a:pPr lvl="1"/>
            <a:r>
              <a:rPr lang="zh-CN" smtClean="0">
                <a:sym typeface="Times New Roman" pitchFamily="18" charset="0"/>
              </a:rPr>
              <a:t>第二層</a:t>
            </a:r>
          </a:p>
          <a:p>
            <a:pPr lvl="2"/>
            <a:r>
              <a:rPr lang="zh-CN" smtClean="0">
                <a:sym typeface="Times New Roman" pitchFamily="18" charset="0"/>
              </a:rPr>
              <a:t>第三層</a:t>
            </a:r>
          </a:p>
          <a:p>
            <a:pPr lvl="3"/>
            <a:r>
              <a:rPr lang="zh-CN" smtClean="0">
                <a:sym typeface="Times New Roman" pitchFamily="18" charset="0"/>
              </a:rPr>
              <a:t>第四層</a:t>
            </a:r>
          </a:p>
          <a:p>
            <a:pPr lvl="4"/>
            <a:r>
              <a:rPr lang="zh-CN" smtClean="0">
                <a:sym typeface="Times New Roman" pitchFamily="18" charset="0"/>
              </a:rPr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/>
            </a:lvl1pPr>
          </a:lstStyle>
          <a:p>
            <a:fld id="{F42F83B9-E6DD-46F0-BFE5-FF15B545A8F2}" type="slidenum">
              <a:rPr lang="en-US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9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+mj-lt"/>
          <a:ea typeface="+mj-ea"/>
          <a:cs typeface="+mj-cs"/>
          <a:sym typeface="Times New Roman" pitchFamily="18" charset="0"/>
        </a:defRPr>
      </a:lvl1pPr>
      <a:lvl2pPr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9pPr>
    </p:titleStyle>
    <p:bodyStyle>
      <a:lvl1pPr marL="342900" indent="-3429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Times New Roman" pitchFamily="18" charset="0"/>
        </a:defRPr>
      </a:lvl1pPr>
      <a:lvl2pPr marL="742950" indent="-28575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Times New Roman" pitchFamily="18" charset="0"/>
        </a:defRPr>
      </a:lvl2pPr>
      <a:lvl3pPr marL="1143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Times New Roman" pitchFamily="18" charset="0"/>
        </a:defRPr>
      </a:lvl3pPr>
      <a:lvl4pPr marL="1600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4pPr>
      <a:lvl5pPr marL="20574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5pPr>
      <a:lvl6pPr marL="25146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6pPr>
      <a:lvl7pPr marL="29718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7pPr>
      <a:lvl8pPr marL="3429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8pPr>
      <a:lvl9pPr marL="3886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>
                <a:sym typeface="Calibri" pitchFamily="34" charset="0"/>
              </a:rPr>
              <a:t>Cliquez pour modifier le style du titre</a:t>
            </a:r>
          </a:p>
        </p:txBody>
      </p:sp>
      <p:sp>
        <p:nvSpPr>
          <p:cNvPr id="2051" name="Espace réservé du text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>
                <a:sym typeface="Calibri" pitchFamily="34" charset="0"/>
              </a:rPr>
              <a:t>Cliquez pour modifier les styles du texte du masque</a:t>
            </a:r>
          </a:p>
          <a:p>
            <a:pPr lvl="1"/>
            <a:r>
              <a:rPr lang="en-US" altLang="zh-CN" smtClean="0">
                <a:sym typeface="Calibri" pitchFamily="34" charset="0"/>
              </a:rPr>
              <a:t>Deuxième niveau</a:t>
            </a:r>
          </a:p>
          <a:p>
            <a:pPr lvl="2"/>
            <a:r>
              <a:rPr lang="en-US" altLang="zh-CN" smtClean="0">
                <a:sym typeface="Calibri" pitchFamily="34" charset="0"/>
              </a:rPr>
              <a:t>Troisième niveau</a:t>
            </a:r>
          </a:p>
          <a:p>
            <a:pPr lvl="3"/>
            <a:r>
              <a:rPr lang="en-US" altLang="zh-CN" smtClean="0">
                <a:sym typeface="Calibri" pitchFamily="34" charset="0"/>
              </a:rPr>
              <a:t>Quatrième niveau</a:t>
            </a:r>
          </a:p>
          <a:p>
            <a:pPr lvl="4"/>
            <a:r>
              <a:rPr lang="en-US" altLang="zh-CN" smtClean="0">
                <a:sym typeface="Calibri" pitchFamily="34" charset="0"/>
              </a:rPr>
              <a:t>Cinquième niveau</a:t>
            </a:r>
          </a:p>
        </p:txBody>
      </p:sp>
      <p:sp>
        <p:nvSpPr>
          <p:cNvPr id="2052" name="Espace réservé de la dat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  <a:ea typeface="+mn-ea"/>
                <a:sym typeface="Calibri" pitchFamily="34" charset="0"/>
              </a:defRPr>
            </a:lvl1pPr>
          </a:lstStyle>
          <a:p>
            <a:fld id="{9FCDE57B-EA40-43E8-AB98-B0C892A6EE73}" type="datetime1">
              <a:rPr lang="en-US" altLang="zh-CN"/>
              <a:pPr/>
              <a:t>2/3/2012</a:t>
            </a:fld>
            <a:endParaRPr lang="en-US" altLang="zh-CN"/>
          </a:p>
        </p:txBody>
      </p:sp>
      <p:sp>
        <p:nvSpPr>
          <p:cNvPr id="2053" name="Espace réservé du pied de pag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  <a:sym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2054" name="Espace réservé du numéro de diapositiv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  <a:sym typeface="Calibri" pitchFamily="34" charset="0"/>
              </a:defRPr>
            </a:lvl1pPr>
          </a:lstStyle>
          <a:p>
            <a:fld id="{DE93F954-03E3-4D7D-98C1-CBDD623708C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7" r:id="rId12"/>
  </p:sldLayoutIdLst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28600" y="0"/>
            <a:ext cx="8763000" cy="9906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Times New Roman" pitchFamily="18" charset="0"/>
              </a:rPr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772400" cy="41148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Times New Roman" pitchFamily="18" charset="0"/>
              </a:rPr>
              <a:t>按一下以編輯母片</a:t>
            </a:r>
          </a:p>
          <a:p>
            <a:pPr lvl="1"/>
            <a:r>
              <a:rPr lang="zh-CN" smtClean="0">
                <a:sym typeface="Times New Roman" pitchFamily="18" charset="0"/>
              </a:rPr>
              <a:t>第二層</a:t>
            </a:r>
          </a:p>
          <a:p>
            <a:pPr lvl="2"/>
            <a:r>
              <a:rPr lang="zh-CN" smtClean="0">
                <a:sym typeface="Times New Roman" pitchFamily="18" charset="0"/>
              </a:rPr>
              <a:t>第三層</a:t>
            </a:r>
          </a:p>
          <a:p>
            <a:pPr lvl="3"/>
            <a:r>
              <a:rPr lang="zh-CN" smtClean="0">
                <a:sym typeface="Times New Roman" pitchFamily="18" charset="0"/>
              </a:rPr>
              <a:t>第四層</a:t>
            </a:r>
          </a:p>
          <a:p>
            <a:pPr lvl="4"/>
            <a:r>
              <a:rPr lang="zh-CN" smtClean="0">
                <a:sym typeface="Times New Roman" pitchFamily="18" charset="0"/>
              </a:rPr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/>
            </a:lvl1pPr>
          </a:lstStyle>
          <a:p>
            <a:fld id="{F42F83B9-E6DD-46F0-BFE5-FF15B545A8F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253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+mj-lt"/>
          <a:ea typeface="+mj-ea"/>
          <a:cs typeface="+mj-cs"/>
          <a:sym typeface="Times New Roman" pitchFamily="18" charset="0"/>
        </a:defRPr>
      </a:lvl1pPr>
      <a:lvl2pPr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9pPr>
    </p:titleStyle>
    <p:bodyStyle>
      <a:lvl1pPr marL="342900" indent="-3429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Times New Roman" pitchFamily="18" charset="0"/>
        </a:defRPr>
      </a:lvl1pPr>
      <a:lvl2pPr marL="742950" indent="-28575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Times New Roman" pitchFamily="18" charset="0"/>
        </a:defRPr>
      </a:lvl2pPr>
      <a:lvl3pPr marL="1143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Times New Roman" pitchFamily="18" charset="0"/>
        </a:defRPr>
      </a:lvl3pPr>
      <a:lvl4pPr marL="1600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4pPr>
      <a:lvl5pPr marL="20574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5pPr>
      <a:lvl6pPr marL="25146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6pPr>
      <a:lvl7pPr marL="29718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7pPr>
      <a:lvl8pPr marL="3429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8pPr>
      <a:lvl9pPr marL="3886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6.e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85B0-AFF9-4861-B069-7EED18CCE83C}" type="slidenum">
              <a:rPr lang="en-US" altLang="en-US"/>
              <a:pPr/>
              <a:t>1</a:t>
            </a:fld>
            <a:endParaRPr lang="en-US" sz="1800" b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38200" y="914400"/>
            <a:ext cx="7772400" cy="1143000"/>
          </a:xfrm>
          <a:ln/>
        </p:spPr>
        <p:txBody>
          <a:bodyPr/>
          <a:lstStyle/>
          <a:p>
            <a:r>
              <a:rPr lang="en-US" altLang="zh-CN" sz="2800" dirty="0"/>
              <a:t>CE6.a:</a:t>
            </a:r>
            <a:r>
              <a:rPr lang="en-US" sz="2800" dirty="0" smtClean="0">
                <a:ea typeface="黑体" pitchFamily="49" charset="-122"/>
              </a:rPr>
              <a:t>: New </a:t>
            </a:r>
            <a:r>
              <a:rPr lang="en-US" sz="2800" dirty="0">
                <a:ea typeface="黑体" pitchFamily="49" charset="-122"/>
              </a:rPr>
              <a:t>Modes for Chroma Intra </a:t>
            </a:r>
            <a:r>
              <a:rPr lang="en-US" sz="2800" dirty="0" smtClean="0">
                <a:ea typeface="黑体" pitchFamily="49" charset="-122"/>
              </a:rPr>
              <a:t>Prediction (LML and LMA)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214414" y="4071942"/>
            <a:ext cx="6854848" cy="1114436"/>
          </a:xfrm>
          <a:prstGeom prst="rect">
            <a:avLst/>
          </a:prstGeom>
          <a:noFill/>
          <a:ln/>
        </p:spPr>
        <p:txBody>
          <a:bodyPr/>
          <a:lstStyle/>
          <a:p>
            <a:pPr marL="0" indent="0" algn="ctr">
              <a:buFont typeface="Arial" pitchFamily="34" charset="0"/>
              <a:buNone/>
            </a:pPr>
            <a:r>
              <a:rPr lang="en-US" sz="24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Xingyu</a:t>
            </a:r>
            <a:r>
              <a:rPr lang="en-US" sz="2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 Zhang, Oscar C. Au, 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24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Jingjing</a:t>
            </a:r>
            <a:r>
              <a:rPr lang="en-US" sz="2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 Dai, </a:t>
            </a:r>
            <a:r>
              <a:rPr lang="en-US" sz="24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Feng</a:t>
            </a:r>
            <a:r>
              <a:rPr lang="en-US" sz="2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 </a:t>
            </a:r>
            <a:r>
              <a:rPr lang="en-US" sz="24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Zou</a:t>
            </a:r>
            <a:r>
              <a:rPr lang="en-US" sz="2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, Chao Pang, Xing Wen</a:t>
            </a:r>
          </a:p>
          <a:p>
            <a:pPr marL="0" indent="0" algn="ctr">
              <a:buFont typeface="Arial" pitchFamily="34" charset="0"/>
              <a:buNone/>
            </a:pPr>
            <a:endParaRPr lang="en-US" dirty="0"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Arial Unicode MS" pitchFamily="34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4274" y="1357297"/>
            <a:ext cx="2981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Appendix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1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0"/>
            <a:ext cx="8763000" cy="990600"/>
          </a:xfrm>
          <a:ln/>
        </p:spPr>
        <p:txBody>
          <a:bodyPr/>
          <a:lstStyle/>
          <a:p>
            <a:pPr algn="l"/>
            <a:r>
              <a:rPr lang="en-US" altLang="zh-CN" dirty="0" smtClean="0"/>
              <a:t>JCTVC-H544</a:t>
            </a:r>
            <a:endParaRPr lang="zh-CN" alt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894130"/>
              </p:ext>
            </p:extLst>
          </p:nvPr>
        </p:nvGraphicFramePr>
        <p:xfrm>
          <a:off x="214282" y="3929066"/>
          <a:ext cx="4415453" cy="2335608"/>
        </p:xfrm>
        <a:graphic>
          <a:graphicData uri="http://schemas.openxmlformats.org/drawingml/2006/table">
            <a:tbl>
              <a:tblPr firstRow="1" firstCol="1" bandRow="1"/>
              <a:tblGrid>
                <a:gridCol w="1036117"/>
                <a:gridCol w="844834"/>
                <a:gridCol w="844834"/>
                <a:gridCol w="844834"/>
                <a:gridCol w="844834"/>
              </a:tblGrid>
              <a:tr h="184057">
                <a:tc>
                  <a:txBody>
                    <a:bodyPr/>
                    <a:lstStyle/>
                    <a:p>
                      <a:endParaRPr lang="zh-CN" sz="12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All Intra HE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4057">
                <a:tc>
                  <a:txBody>
                    <a:bodyPr/>
                    <a:lstStyle/>
                    <a:p>
                      <a:endParaRPr lang="zh-CN" sz="12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YUV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8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A (8bit)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-2.0%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-1.6%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-0.4%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40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B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-2.6%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-0.5%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0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C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-0.2%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-2.3%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-2.9%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-0.6%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0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D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-2.3%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-0.5%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0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E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0.0%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-1.7%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-1.8%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-0.3%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0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Overall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-2.22%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-2.21%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-0.47%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40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-2.2%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80808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-2.2%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80808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-0.5%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0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F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-0.4%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-2.5%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-3.0%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-0.8%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9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Enc Time[%]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104%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197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Dec Time[%]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101%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00100" y="2365962"/>
            <a:ext cx="68215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</a:rPr>
              <a:t>Trivial loss when applying 2:1 sub-sampling to the neighborhood in LM, LML and LMA.</a:t>
            </a:r>
          </a:p>
          <a:p>
            <a:r>
              <a:rPr lang="en-US" altLang="zh-CN" dirty="0" smtClean="0">
                <a:solidFill>
                  <a:srgbClr val="000000"/>
                </a:solidFill>
              </a:rPr>
              <a:t> (All block </a:t>
            </a:r>
            <a:r>
              <a:rPr lang="en-US" altLang="zh-CN" dirty="0" smtClean="0">
                <a:solidFill>
                  <a:srgbClr val="000000"/>
                </a:solidFill>
              </a:rPr>
              <a:t>sizes </a:t>
            </a:r>
            <a:r>
              <a:rPr lang="en-US" altLang="zh-CN" dirty="0" smtClean="0">
                <a:solidFill>
                  <a:srgbClr val="000000"/>
                </a:solidFill>
              </a:rPr>
              <a:t>are included: 16x16, 8x8, and 4x4)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035342"/>
              </p:ext>
            </p:extLst>
          </p:nvPr>
        </p:nvGraphicFramePr>
        <p:xfrm>
          <a:off x="4857752" y="3857628"/>
          <a:ext cx="4071936" cy="2357460"/>
        </p:xfrm>
        <a:graphic>
          <a:graphicData uri="http://schemas.openxmlformats.org/drawingml/2006/table">
            <a:tbl>
              <a:tblPr firstRow="1" firstCol="1" bandRow="1"/>
              <a:tblGrid>
                <a:gridCol w="1071570"/>
                <a:gridCol w="663045"/>
                <a:gridCol w="779107"/>
                <a:gridCol w="779107"/>
                <a:gridCol w="779107"/>
              </a:tblGrid>
              <a:tr h="196455">
                <a:tc>
                  <a:txBody>
                    <a:bodyPr/>
                    <a:lstStyle/>
                    <a:p>
                      <a:endParaRPr lang="zh-CN" sz="12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All Intra HE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6455">
                <a:tc>
                  <a:txBody>
                    <a:bodyPr/>
                    <a:lstStyle/>
                    <a:p>
                      <a:endParaRPr lang="zh-CN" sz="12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YUV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A (8bit)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-2.0%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-1.5%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-0.4%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B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-2.7%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-2.0%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-0.5%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C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-2.7%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-0.5%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D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-1.9%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-0.4%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E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0.0%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-1.7%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-1.9%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-0.4%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Overall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-0.4%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-0.4%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F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-0.3%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-2.3%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-2.7%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-0.7%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Enc Time[%]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104%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645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Dec Time[%]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100%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736850" y="2819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266700" algn="l"/>
                <a:tab pos="457200" algn="l"/>
                <a:tab pos="685800" algn="l"/>
                <a:tab pos="914400" algn="l"/>
              </a:tabLst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3497826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Without Subsample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357918" y="3458186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With Subsample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9242" y="1989688"/>
            <a:ext cx="2178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Test 1: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4747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0"/>
            <a:ext cx="8763000" cy="990600"/>
          </a:xfrm>
          <a:ln/>
        </p:spPr>
        <p:txBody>
          <a:bodyPr/>
          <a:lstStyle/>
          <a:p>
            <a:pPr algn="l"/>
            <a:r>
              <a:rPr lang="en-US" altLang="zh-CN" dirty="0" smtClean="0"/>
              <a:t>JCTVC-H544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274" y="1357297"/>
            <a:ext cx="2981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Appendix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9242" y="1989688"/>
            <a:ext cx="2178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Test 2</a:t>
            </a:r>
            <a:r>
              <a:rPr lang="en-US" altLang="zh-CN" dirty="0" smtClean="0">
                <a:sym typeface="Wingdings" pitchFamily="2" charset="2"/>
              </a:rPr>
              <a:t>: 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00100" y="2365962"/>
            <a:ext cx="68215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</a:rPr>
              <a:t>Integration with JCTVC-H0464: </a:t>
            </a:r>
            <a:r>
              <a:rPr lang="en-US" altLang="zh-CN" dirty="0"/>
              <a:t> Using averaged down-sampling reference pixels in LM parameter </a:t>
            </a:r>
            <a:r>
              <a:rPr lang="en-US" altLang="zh-CN" dirty="0" smtClean="0"/>
              <a:t>generation.</a:t>
            </a:r>
          </a:p>
          <a:p>
            <a:r>
              <a:rPr lang="en-US" altLang="zh-CN" dirty="0" smtClean="0">
                <a:solidFill>
                  <a:srgbClr val="000000"/>
                </a:solidFill>
              </a:rPr>
              <a:t>JCTVC-H0464 is applied to LM, LML and LMA at the same time.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7043"/>
              </p:ext>
            </p:extLst>
          </p:nvPr>
        </p:nvGraphicFramePr>
        <p:xfrm>
          <a:off x="4714876" y="3714752"/>
          <a:ext cx="4238669" cy="1964550"/>
        </p:xfrm>
        <a:graphic>
          <a:graphicData uri="http://schemas.openxmlformats.org/drawingml/2006/table">
            <a:tbl>
              <a:tblPr/>
              <a:tblGrid>
                <a:gridCol w="993973"/>
                <a:gridCol w="811174"/>
                <a:gridCol w="811174"/>
                <a:gridCol w="811174"/>
                <a:gridCol w="811174"/>
              </a:tblGrid>
              <a:tr h="196455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All Intra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6455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YUV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Class A (8bit)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80808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80808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80808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80808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46830"/>
              </p:ext>
            </p:extLst>
          </p:nvPr>
        </p:nvGraphicFramePr>
        <p:xfrm>
          <a:off x="142844" y="3786190"/>
          <a:ext cx="4125155" cy="1960500"/>
        </p:xfrm>
        <a:graphic>
          <a:graphicData uri="http://schemas.openxmlformats.org/drawingml/2006/table">
            <a:tbl>
              <a:tblPr/>
              <a:tblGrid>
                <a:gridCol w="1131411"/>
                <a:gridCol w="748436"/>
                <a:gridCol w="748436"/>
                <a:gridCol w="748436"/>
                <a:gridCol w="748436"/>
              </a:tblGrid>
              <a:tr h="192405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All Intra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6455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YUV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Class A (8bit)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80808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80808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80808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80808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32601" y="6090242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H0544+H0464_Case1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429256" y="6090242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H0544+H0464_Case2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148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0"/>
            <a:ext cx="8763000" cy="990600"/>
          </a:xfrm>
          <a:ln/>
        </p:spPr>
        <p:txBody>
          <a:bodyPr/>
          <a:lstStyle/>
          <a:p>
            <a:pPr algn="l"/>
            <a:r>
              <a:rPr lang="en-US" dirty="0" smtClean="0"/>
              <a:t>JCTVC-H544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232330"/>
            <a:ext cx="2796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Outline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380120" y="2000240"/>
            <a:ext cx="74295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1.  Overview</a:t>
            </a:r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2.  Proposed Modes LML and LMA</a:t>
            </a:r>
          </a:p>
          <a:p>
            <a:endParaRPr lang="en-US" altLang="zh-CN" sz="2400" dirty="0" smtClean="0"/>
          </a:p>
          <a:p>
            <a:pPr marL="457200" indent="-457200">
              <a:buAutoNum type="arabicPeriod" startAt="3"/>
            </a:pPr>
            <a:r>
              <a:rPr lang="en-US" altLang="zh-CN" sz="2400" dirty="0" smtClean="0"/>
              <a:t>Simulation results</a:t>
            </a:r>
          </a:p>
          <a:p>
            <a:pPr marL="457200" indent="-457200">
              <a:buAutoNum type="arabicPeriod" startAt="3"/>
            </a:pPr>
            <a:endParaRPr lang="en-US" altLang="zh-CN" sz="2400" dirty="0"/>
          </a:p>
          <a:p>
            <a:pPr marL="457200" indent="-457200">
              <a:buAutoNum type="arabicPeriod" startAt="3"/>
            </a:pPr>
            <a:r>
              <a:rPr lang="en-US" altLang="zh-CN" sz="2400" dirty="0" smtClean="0"/>
              <a:t>Conclusion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89117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406164"/>
              </p:ext>
            </p:extLst>
          </p:nvPr>
        </p:nvGraphicFramePr>
        <p:xfrm>
          <a:off x="981052" y="3643314"/>
          <a:ext cx="7000924" cy="28054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5950"/>
                <a:gridCol w="1196680"/>
                <a:gridCol w="524943"/>
                <a:gridCol w="524943"/>
                <a:gridCol w="524943"/>
                <a:gridCol w="800391"/>
                <a:gridCol w="1643074"/>
              </a:tblGrid>
              <a:tr h="322404">
                <a:tc rowSpan="2">
                  <a:txBody>
                    <a:bodyPr/>
                    <a:lstStyle/>
                    <a:p>
                      <a:pPr marL="0" algn="l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MS Mincho"/>
                          <a:cs typeface="+mn-cs"/>
                        </a:rPr>
                        <a:t>Chroma Intra Prediction Mode</a:t>
                      </a:r>
                      <a:endParaRPr lang="zh-CN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MS Mincho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algn="l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MS Mincho"/>
                          <a:cs typeface="+mn-cs"/>
                        </a:rPr>
                        <a:t>Codeword</a:t>
                      </a:r>
                      <a:endParaRPr lang="zh-CN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MS Mincho"/>
                        <a:cs typeface="+mn-cs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>
                          <a:effectLst/>
                        </a:rPr>
                        <a:t>IntraPredMode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9197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>
                          <a:effectLst/>
                        </a:rPr>
                        <a:t>0</a:t>
                      </a:r>
                      <a:endParaRPr lang="zh-CN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>
                          <a:effectLst/>
                        </a:rPr>
                        <a:t>1</a:t>
                      </a:r>
                      <a:endParaRPr lang="zh-CN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>
                          <a:effectLst/>
                        </a:rPr>
                        <a:t>X ( 0 &lt;= X &lt; 35 )</a:t>
                      </a:r>
                      <a:endParaRPr lang="zh-CN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32240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DM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0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X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32240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LM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10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LM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LM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LM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LM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LM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32240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Planar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110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7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800" dirty="0" smtClean="0">
                          <a:effectLst/>
                          <a:latin typeface="+mn-lt"/>
                          <a:ea typeface="+mn-ea"/>
                        </a:rPr>
                        <a:t>0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32240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Vertical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1110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7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800" dirty="0" smtClean="0">
                          <a:effectLst/>
                          <a:latin typeface="+mn-lt"/>
                          <a:ea typeface="+mn-ea"/>
                        </a:rPr>
                        <a:t>1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800" dirty="0" smtClean="0">
                          <a:effectLst/>
                          <a:latin typeface="+mn-lt"/>
                          <a:ea typeface="+mn-ea"/>
                        </a:rPr>
                        <a:t>1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32240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Horizontal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11110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7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800" dirty="0" smtClean="0">
                          <a:effectLst/>
                          <a:latin typeface="+mn-lt"/>
                          <a:ea typeface="+mn-ea"/>
                        </a:rPr>
                        <a:t>2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32240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DC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11111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7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标题 1"/>
          <p:cNvSpPr txBox="1">
            <a:spLocks noChangeArrowheads="1"/>
          </p:cNvSpPr>
          <p:nvPr/>
        </p:nvSpPr>
        <p:spPr bwMode="auto">
          <a:xfrm>
            <a:off x="381000" y="152400"/>
            <a:ext cx="8763000" cy="9906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+mj-lt"/>
                <a:ea typeface="+mj-ea"/>
                <a:cs typeface="+mj-cs"/>
                <a:sym typeface="Times New Roman" pitchFamily="18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9pPr>
          </a:lstStyle>
          <a:p>
            <a:pPr algn="l"/>
            <a:r>
              <a:rPr lang="en-US" dirty="0" smtClean="0"/>
              <a:t>JCTVC-H544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232330"/>
            <a:ext cx="2796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Overview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1000100" y="1809514"/>
            <a:ext cx="70009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/>
              <a:t> 6 modes are used in </a:t>
            </a:r>
            <a:r>
              <a:rPr lang="en-US" altLang="zh-CN" dirty="0" err="1"/>
              <a:t>chroma</a:t>
            </a:r>
            <a:r>
              <a:rPr lang="en-US" altLang="zh-CN" dirty="0"/>
              <a:t> intra prediction:</a:t>
            </a:r>
          </a:p>
          <a:p>
            <a:r>
              <a:rPr lang="en-US" altLang="zh-CN" dirty="0"/>
              <a:t>       </a:t>
            </a:r>
            <a:r>
              <a:rPr lang="en-US" altLang="zh-CN" b="1" dirty="0"/>
              <a:t>DM, LM, Planar, Vertical, Horizontal, and DC. </a:t>
            </a:r>
            <a:endParaRPr lang="en-US" altLang="zh-CN" b="1" dirty="0" smtClean="0"/>
          </a:p>
          <a:p>
            <a:endParaRPr lang="en-US" altLang="zh-CN" b="1" dirty="0"/>
          </a:p>
          <a:p>
            <a:r>
              <a:rPr lang="en-US" altLang="zh-CN" dirty="0"/>
              <a:t>       When one of the last </a:t>
            </a:r>
            <a:r>
              <a:rPr lang="en-US" altLang="zh-CN" dirty="0" smtClean="0"/>
              <a:t>four modes </a:t>
            </a:r>
            <a:r>
              <a:rPr lang="en-US" altLang="zh-CN" dirty="0"/>
              <a:t>is the same with DM, </a:t>
            </a:r>
            <a:r>
              <a:rPr lang="en-US" altLang="zh-CN" b="1" dirty="0"/>
              <a:t>Ver+8</a:t>
            </a:r>
            <a:r>
              <a:rPr lang="en-US" altLang="zh-CN" dirty="0"/>
              <a:t>  will replace it</a:t>
            </a:r>
            <a:r>
              <a:rPr lang="en-US" altLang="zh-CN" dirty="0" smtClean="0"/>
              <a:t>. 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47036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3091834"/>
              </p:ext>
            </p:extLst>
          </p:nvPr>
        </p:nvGraphicFramePr>
        <p:xfrm>
          <a:off x="-503759" y="3640112"/>
          <a:ext cx="6599818" cy="32988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40" name="Visio" r:id="rId3" imgW="8070492" imgH="4045140" progId="Visio.Drawing.11">
                  <p:embed/>
                </p:oleObj>
              </mc:Choice>
              <mc:Fallback>
                <p:oleObj name="Visio" r:id="rId3" imgW="8070492" imgH="4045140" progId="Visio.Drawing.11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03759" y="3640112"/>
                        <a:ext cx="6599818" cy="32988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0"/>
            <a:ext cx="8763000" cy="990600"/>
          </a:xfrm>
          <a:ln/>
        </p:spPr>
        <p:txBody>
          <a:bodyPr/>
          <a:lstStyle/>
          <a:p>
            <a:pPr algn="l"/>
            <a:r>
              <a:rPr lang="en-US" dirty="0" smtClean="0"/>
              <a:t>JCTVC-H544</a:t>
            </a:r>
            <a:endParaRPr lang="zh-CN" alt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0812885"/>
              </p:ext>
            </p:extLst>
          </p:nvPr>
        </p:nvGraphicFramePr>
        <p:xfrm>
          <a:off x="2619376" y="3129131"/>
          <a:ext cx="4119562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41" name="Equation" r:id="rId5" imgW="1981200" imgH="228600" progId="Equation.DSMT4">
                  <p:embed/>
                </p:oleObj>
              </mc:Choice>
              <mc:Fallback>
                <p:oleObj name="Equation" r:id="rId5" imgW="1981200" imgH="2286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9376" y="3129131"/>
                        <a:ext cx="4119562" cy="47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1285852" y="1928802"/>
            <a:ext cx="6786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/>
              <a:t> LM </a:t>
            </a:r>
            <a:r>
              <a:rPr lang="en-US" altLang="zh-CN" dirty="0" smtClean="0"/>
              <a:t>mode: Using a </a:t>
            </a:r>
            <a:r>
              <a:rPr lang="en-US" altLang="zh-CN" dirty="0"/>
              <a:t>l</a:t>
            </a:r>
            <a:r>
              <a:rPr lang="en-US" altLang="zh-CN" dirty="0" smtClean="0"/>
              <a:t>inear model to predict Chroma from </a:t>
            </a:r>
            <a:r>
              <a:rPr lang="en-US" altLang="zh-CN" dirty="0" err="1" smtClean="0"/>
              <a:t>Luma</a:t>
            </a:r>
            <a:r>
              <a:rPr lang="en-US" altLang="zh-CN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n-US" altLang="zh-CN" dirty="0" smtClean="0"/>
          </a:p>
          <a:p>
            <a:r>
              <a:rPr lang="en-US" altLang="zh-CN" dirty="0" smtClean="0"/>
              <a:t> Parameters </a:t>
            </a:r>
            <a:r>
              <a:rPr lang="en-US" altLang="zh-CN" dirty="0"/>
              <a:t>alpha and beta are </a:t>
            </a:r>
            <a:r>
              <a:rPr lang="en-US" altLang="zh-CN" dirty="0" smtClean="0"/>
              <a:t>very </a:t>
            </a:r>
            <a:r>
              <a:rPr lang="en-US" altLang="zh-CN" dirty="0"/>
              <a:t>important for </a:t>
            </a:r>
            <a:r>
              <a:rPr lang="en-US" altLang="zh-CN" b="1" dirty="0"/>
              <a:t>prediction correctness</a:t>
            </a:r>
            <a:r>
              <a:rPr lang="en-US" altLang="zh-CN" dirty="0"/>
              <a:t>. 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15008" y="3929066"/>
            <a:ext cx="3286148" cy="135421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Fig. 1  </a:t>
            </a:r>
            <a:r>
              <a:rPr lang="en-US" sz="2800" b="1" dirty="0" smtClean="0">
                <a:solidFill>
                  <a:srgbClr val="FF0000"/>
                </a:solidFill>
              </a:rPr>
              <a:t>2N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neighboring samples are used for parameters derivation in LM mode (L shape template)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232330"/>
            <a:ext cx="2796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Overview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548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E97D8-0E2D-40DB-8290-4ADC0A417607}" type="slidenum">
              <a:rPr lang="en-US" altLang="en-US"/>
              <a:pPr/>
              <a:t>5</a:t>
            </a:fld>
            <a:endParaRPr lang="en-US" sz="1800" b="0"/>
          </a:p>
        </p:txBody>
      </p:sp>
      <p:sp>
        <p:nvSpPr>
          <p:cNvPr id="6146" name="标题 1"/>
          <p:cNvSpPr>
            <a:spLocks noGrp="1" noChangeArrowheads="1"/>
          </p:cNvSpPr>
          <p:nvPr>
            <p:ph type="title" idx="4294967295"/>
          </p:nvPr>
        </p:nvSpPr>
        <p:spPr>
          <a:ln/>
        </p:spPr>
        <p:txBody>
          <a:bodyPr/>
          <a:lstStyle/>
          <a:p>
            <a:pPr algn="l"/>
            <a:r>
              <a:rPr lang="en-US" altLang="zh-CN" dirty="0" smtClean="0"/>
              <a:t>JCTVC-H544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1285860"/>
            <a:ext cx="2315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Analysis</a:t>
            </a:r>
            <a:endParaRPr lang="en-US" sz="3200" dirty="0"/>
          </a:p>
        </p:txBody>
      </p:sp>
      <p:pic>
        <p:nvPicPr>
          <p:cNvPr id="6" name="Picture 5" descr="2object.bmp"/>
          <p:cNvPicPr>
            <a:picLocks noChangeAspect="1"/>
          </p:cNvPicPr>
          <p:nvPr/>
        </p:nvPicPr>
        <p:blipFill>
          <a:blip r:embed="rId3" cstate="print"/>
          <a:srcRect l="1825" b="229"/>
          <a:stretch>
            <a:fillRect/>
          </a:stretch>
        </p:blipFill>
        <p:spPr>
          <a:xfrm>
            <a:off x="5293319" y="2385596"/>
            <a:ext cx="3000364" cy="32346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0067" y="4714884"/>
            <a:ext cx="3857652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000" dirty="0" smtClean="0"/>
              <a:t>  However, hints of B can be found in the </a:t>
            </a:r>
            <a:r>
              <a:rPr lang="en-US" sz="2000" dirty="0" smtClean="0">
                <a:solidFill>
                  <a:schemeClr val="accent6"/>
                </a:solidFill>
              </a:rPr>
              <a:t>left lower portion </a:t>
            </a:r>
            <a:r>
              <a:rPr lang="en-US" sz="2000" dirty="0" smtClean="0"/>
              <a:t>of the neighborhood. 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5914229" y="300037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52381" y="366432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2385596"/>
            <a:ext cx="42148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In the example, no training samples in the </a:t>
            </a:r>
            <a:r>
              <a:rPr lang="en-US" altLang="zh-CN" sz="2000" b="1" dirty="0" smtClean="0"/>
              <a:t>L-shape</a:t>
            </a:r>
            <a:r>
              <a:rPr lang="en-US" altLang="zh-CN" sz="2000" dirty="0" smtClean="0"/>
              <a:t> neighborhood can give any hint of object B. </a:t>
            </a:r>
          </a:p>
          <a:p>
            <a:endParaRPr lang="en-US" altLang="zh-CN" sz="2000" dirty="0"/>
          </a:p>
          <a:p>
            <a:r>
              <a:rPr lang="en-US" altLang="zh-CN" sz="2000" dirty="0" smtClean="0"/>
              <a:t>Thus, object B </a:t>
            </a:r>
            <a:r>
              <a:rPr lang="en-US" altLang="zh-CN" sz="2000" b="1" dirty="0" smtClean="0"/>
              <a:t>cannot</a:t>
            </a:r>
            <a:r>
              <a:rPr lang="en-US" altLang="zh-CN" sz="2000" dirty="0" smtClean="0"/>
              <a:t> be well predicted by LM mode.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D5766-3C3A-416A-8D46-03C1E207E8CF}" type="slidenum">
              <a:rPr lang="en-US" altLang="en-US"/>
              <a:pPr/>
              <a:t>6</a:t>
            </a:fld>
            <a:endParaRPr lang="en-US" sz="1800" b="0"/>
          </a:p>
        </p:txBody>
      </p:sp>
      <p:sp>
        <p:nvSpPr>
          <p:cNvPr id="7170" name="标题 1"/>
          <p:cNvSpPr>
            <a:spLocks noGrp="1" noChangeArrowheads="1"/>
          </p:cNvSpPr>
          <p:nvPr>
            <p:ph type="title" idx="4294967295"/>
          </p:nvPr>
        </p:nvSpPr>
        <p:spPr>
          <a:ln/>
        </p:spPr>
        <p:txBody>
          <a:bodyPr/>
          <a:lstStyle/>
          <a:p>
            <a:pPr algn="l"/>
            <a:r>
              <a:rPr lang="en-US" altLang="zh-CN" dirty="0" smtClean="0"/>
              <a:t>JCTVC-H544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172320" y="1285390"/>
            <a:ext cx="903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Proposed Modes: LML and LMA</a:t>
            </a:r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710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4085472"/>
              </p:ext>
            </p:extLst>
          </p:nvPr>
        </p:nvGraphicFramePr>
        <p:xfrm>
          <a:off x="372371" y="2604781"/>
          <a:ext cx="3970101" cy="28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38" name="Visio" r:id="rId4" imgW="8923676" imgH="6421842" progId="Visio.Drawing.11">
                  <p:embed/>
                </p:oleObj>
              </mc:Choice>
              <mc:Fallback>
                <p:oleObj name="Visio" r:id="rId4" imgW="8923676" imgH="6421842" progId="Visio.Drawing.11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371" y="2604781"/>
                        <a:ext cx="3970101" cy="28525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710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3461587"/>
              </p:ext>
            </p:extLst>
          </p:nvPr>
        </p:nvGraphicFramePr>
        <p:xfrm>
          <a:off x="4857784" y="2604781"/>
          <a:ext cx="4143372" cy="2031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39" name="Visio" r:id="rId6" imgW="6676336" imgH="3287520" progId="Visio.Drawing.11">
                  <p:embed/>
                </p:oleObj>
              </mc:Choice>
              <mc:Fallback>
                <p:oleObj name="Visio" r:id="rId6" imgW="6676336" imgH="3287520" progId="Visio.Drawing.1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84" y="2604781"/>
                        <a:ext cx="4143372" cy="203106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4714876" y="2786058"/>
            <a:ext cx="0" cy="392909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8596" y="5572140"/>
            <a:ext cx="4071966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Fig. 2 In total, </a:t>
            </a:r>
            <a:r>
              <a:rPr lang="en-US" altLang="zh-CN" sz="2800" b="1" dirty="0">
                <a:solidFill>
                  <a:srgbClr val="FF0000"/>
                </a:solidFill>
              </a:rPr>
              <a:t>2N</a:t>
            </a:r>
            <a:r>
              <a:rPr lang="en-US" dirty="0" smtClean="0"/>
              <a:t> neighboring samples are used for parameters derivation in LML mode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929190" y="5572140"/>
            <a:ext cx="4071966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Fig. 3  In total, </a:t>
            </a:r>
            <a:r>
              <a:rPr lang="en-US" altLang="zh-CN" sz="2800" b="1" dirty="0">
                <a:solidFill>
                  <a:srgbClr val="FF0000"/>
                </a:solidFill>
              </a:rPr>
              <a:t>2N</a:t>
            </a:r>
            <a:r>
              <a:rPr lang="en-US" altLang="zh-CN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neighboring samples are used for parameters derivation in LMA mode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14282" y="1980668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(Essentially same as LM except training samples </a:t>
            </a:r>
            <a:r>
              <a:rPr lang="en-US" altLang="zh-CN" dirty="0" smtClean="0"/>
              <a:t>taken </a:t>
            </a:r>
            <a:r>
              <a:rPr lang="en-US" altLang="zh-CN" dirty="0"/>
              <a:t>at different locations</a:t>
            </a:r>
            <a:r>
              <a:rPr lang="en-US" altLang="zh-CN" dirty="0" smtClean="0"/>
              <a:t>)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42844" y="1357298"/>
            <a:ext cx="2981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Results</a:t>
            </a:r>
            <a:endParaRPr lang="en-US" sz="3200" dirty="0"/>
          </a:p>
        </p:txBody>
      </p:sp>
      <p:sp>
        <p:nvSpPr>
          <p:cNvPr id="11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0"/>
            <a:ext cx="8763000" cy="990600"/>
          </a:xfrm>
          <a:ln/>
        </p:spPr>
        <p:txBody>
          <a:bodyPr/>
          <a:lstStyle/>
          <a:p>
            <a:pPr algn="l"/>
            <a:r>
              <a:rPr lang="en-US" altLang="zh-CN" dirty="0" smtClean="0"/>
              <a:t>JCTVC-H544</a:t>
            </a:r>
            <a:endParaRPr lang="zh-CN" alt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466080"/>
              </p:ext>
            </p:extLst>
          </p:nvPr>
        </p:nvGraphicFramePr>
        <p:xfrm>
          <a:off x="4214810" y="1357282"/>
          <a:ext cx="4701202" cy="2478481"/>
        </p:xfrm>
        <a:graphic>
          <a:graphicData uri="http://schemas.openxmlformats.org/drawingml/2006/table">
            <a:tbl>
              <a:tblPr firstRow="1" firstCol="1" bandRow="1"/>
              <a:tblGrid>
                <a:gridCol w="1103170"/>
                <a:gridCol w="899508"/>
                <a:gridCol w="899508"/>
                <a:gridCol w="899508"/>
                <a:gridCol w="899508"/>
              </a:tblGrid>
              <a:tr h="195316">
                <a:tc>
                  <a:txBody>
                    <a:bodyPr/>
                    <a:lstStyle/>
                    <a:p>
                      <a:endParaRPr lang="zh-CN" sz="12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All Intra HE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5316">
                <a:tc>
                  <a:txBody>
                    <a:bodyPr/>
                    <a:lstStyle/>
                    <a:p>
                      <a:endParaRPr lang="zh-CN" sz="12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YUV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6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A (8bit)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-2.0%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-1.6%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-0.4%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531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B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-2.6%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-0.5%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31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C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-0.2%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-2.3%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-2.9%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-0.6%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31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D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-2.3%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-0.5%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31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E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0.0%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-1.7%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-1.8%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-0.3%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31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Overall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-2.22%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-2.21%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-0.47%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531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-2.2%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80808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-2.2%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80808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-0.5%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31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F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-0.4%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-2.5%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宋体"/>
                          <a:cs typeface="Times New Roman"/>
                        </a:rPr>
                        <a:t>-3.0%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-0.8%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2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Enc Time[%]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104%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037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Dec Time[%]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101%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192942"/>
              </p:ext>
            </p:extLst>
          </p:nvPr>
        </p:nvGraphicFramePr>
        <p:xfrm>
          <a:off x="2571736" y="4071942"/>
          <a:ext cx="6431142" cy="2661130"/>
        </p:xfrm>
        <a:graphic>
          <a:graphicData uri="http://schemas.openxmlformats.org/drawingml/2006/table">
            <a:tbl>
              <a:tblPr firstRow="1" firstCol="1" bandRow="1"/>
              <a:tblGrid>
                <a:gridCol w="855238"/>
                <a:gridCol w="696988"/>
                <a:gridCol w="696988"/>
                <a:gridCol w="696988"/>
                <a:gridCol w="696988"/>
                <a:gridCol w="696988"/>
                <a:gridCol w="696988"/>
                <a:gridCol w="696988"/>
                <a:gridCol w="696988"/>
              </a:tblGrid>
              <a:tr h="192961">
                <a:tc>
                  <a:txBody>
                    <a:bodyPr/>
                    <a:lstStyle/>
                    <a:p>
                      <a:endParaRPr lang="zh-CN" sz="12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All Intra HE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All Intra HE-10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961">
                <a:tc>
                  <a:txBody>
                    <a:bodyPr/>
                    <a:lstStyle/>
                    <a:p>
                      <a:endParaRPr lang="zh-CN" sz="12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YUV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YUV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A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-0.2%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宋体"/>
                          <a:cs typeface="Times New Roman"/>
                        </a:rPr>
                        <a:t>-9.0%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宋体"/>
                          <a:cs typeface="Times New Roman"/>
                        </a:rPr>
                        <a:t>-9.3%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-1.4%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-0.2%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宋体"/>
                          <a:cs typeface="Times New Roman"/>
                        </a:rPr>
                        <a:t>-9.0%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宋体"/>
                          <a:cs typeface="Times New Roman"/>
                        </a:rPr>
                        <a:t>-9.7%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-1.4%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29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B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-2.6%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-0.5%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-2.8%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-2.2%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-0.5%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9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C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-0.2%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-2.3%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-2.9%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-0.6%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-0.2%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-2.4%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-3.0%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-0.6%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9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D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-2.3%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-0.5%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-2.2%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-2.4%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-0.5%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9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E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0.0%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-1.7%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-1.8%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-0.3%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0.0%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-1.8%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-1.9%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-0.3%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9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F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-0.4%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-2.5%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宋体"/>
                          <a:cs typeface="Times New Roman"/>
                        </a:rPr>
                        <a:t>-3.0%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-0.8%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-0.4%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-2.5%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宋体"/>
                          <a:cs typeface="Times New Roman"/>
                        </a:rPr>
                        <a:t>-3.3%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-0.8%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Overall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-0.2%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宋体"/>
                          <a:cs typeface="Times New Roman"/>
                        </a:rPr>
                        <a:t>-3.4%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宋体"/>
                          <a:cs typeface="Times New Roman"/>
                        </a:rPr>
                        <a:t>-3.6%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-0.7%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-0.2%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宋体"/>
                          <a:cs typeface="Times New Roman"/>
                        </a:rPr>
                        <a:t>-3.5%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宋体"/>
                          <a:cs typeface="Times New Roman"/>
                        </a:rPr>
                        <a:t>-3.7%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-0.7%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29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-0.2%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-3.4%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-3.5%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-0.7%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-0.2%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-3.5%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-3.7%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-0.7%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Enc Time[%]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104%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104%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9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Dec Time[%]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101%</a:t>
                      </a:r>
                      <a:endParaRPr lang="zh-CN" sz="12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100%</a:t>
                      </a:r>
                      <a:endParaRPr lang="zh-CN" sz="12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28596" y="2184364"/>
            <a:ext cx="350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LML and LMA are added as two independent modes in HM5.0. It is placed after DM mode and LM mode.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074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0"/>
            <a:ext cx="8763000" cy="990600"/>
          </a:xfrm>
          <a:ln/>
        </p:spPr>
        <p:txBody>
          <a:bodyPr/>
          <a:lstStyle/>
          <a:p>
            <a:pPr algn="l"/>
            <a:r>
              <a:rPr lang="en-US" altLang="zh-CN" dirty="0" smtClean="0"/>
              <a:t>JCTVC-H544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1357298"/>
            <a:ext cx="2981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Conclusion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785918" y="2285992"/>
            <a:ext cx="557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1254096" y="2308208"/>
            <a:ext cx="7121308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altLang="zh-CN" sz="2400" dirty="0">
                <a:solidFill>
                  <a:srgbClr val="000000"/>
                </a:solidFill>
              </a:rPr>
              <a:t> Good RD </a:t>
            </a:r>
            <a:r>
              <a:rPr lang="en-US" altLang="zh-CN" sz="2400" dirty="0" smtClean="0">
                <a:solidFill>
                  <a:srgbClr val="000000"/>
                </a:solidFill>
              </a:rPr>
              <a:t>performance</a:t>
            </a:r>
          </a:p>
          <a:p>
            <a:pPr>
              <a:buFont typeface="Wingdings" pitchFamily="2" charset="2"/>
              <a:buChar char="ü"/>
            </a:pPr>
            <a:endParaRPr lang="en-US" altLang="zh-CN" sz="2400" dirty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altLang="zh-CN" sz="2400" dirty="0">
                <a:solidFill>
                  <a:srgbClr val="000000"/>
                </a:solidFill>
              </a:rPr>
              <a:t> Complexity of LMA and LML similar to that of LM</a:t>
            </a:r>
          </a:p>
          <a:p>
            <a:pPr>
              <a:buFont typeface="Wingdings" pitchFamily="2" charset="2"/>
              <a:buChar char="ü"/>
            </a:pPr>
            <a:endParaRPr lang="en-US" altLang="zh-CN" sz="2400" dirty="0" smtClean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altLang="zh-CN" sz="2400" dirty="0" smtClean="0">
                <a:solidFill>
                  <a:srgbClr val="000000"/>
                </a:solidFill>
              </a:rPr>
              <a:t>No new syntax</a:t>
            </a:r>
          </a:p>
          <a:p>
            <a:pPr>
              <a:buFont typeface="Wingdings" pitchFamily="2" charset="2"/>
              <a:buChar char="ü"/>
            </a:pPr>
            <a:endParaRPr lang="en-US" altLang="zh-CN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73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735263"/>
            <a:ext cx="7772400" cy="1470025"/>
          </a:xfrm>
          <a:ln/>
        </p:spPr>
        <p:txBody>
          <a:bodyPr/>
          <a:lstStyle/>
          <a:p>
            <a:r>
              <a:rPr lang="en-US" altLang="zh-CN" sz="4000">
                <a:solidFill>
                  <a:schemeClr val="bg1"/>
                </a:solidFill>
              </a:rPr>
              <a:t>Thank you</a:t>
            </a:r>
            <a:endParaRPr lang="en-US" altLang="zh-CN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PMingLiU"/>
        <a:cs typeface=""/>
      </a:majorFont>
      <a:minorFont>
        <a:latin typeface="Times New Roman"/>
        <a:ea typeface="PMingLiU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11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11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PMingLiU"/>
        <a:cs typeface=""/>
      </a:majorFont>
      <a:minorFont>
        <a:latin typeface="Times New Roman"/>
        <a:ea typeface="PMingLiU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157260474</TotalTime>
  <Pages>0</Pages>
  <Words>1263</Words>
  <Characters>0</Characters>
  <Application>Microsoft Office PowerPoint</Application>
  <DocSecurity>0</DocSecurity>
  <PresentationFormat>On-screen Show (4:3)</PresentationFormat>
  <Lines>0</Lines>
  <Paragraphs>452</Paragraphs>
  <Slides>11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1_Default Design</vt:lpstr>
      <vt:lpstr>111</vt:lpstr>
      <vt:lpstr>2_Default Design</vt:lpstr>
      <vt:lpstr>Visio</vt:lpstr>
      <vt:lpstr>Equation</vt:lpstr>
      <vt:lpstr>CE6.a:: New Modes for Chroma Intra Prediction (LML and LMA)</vt:lpstr>
      <vt:lpstr>JCTVC-H544</vt:lpstr>
      <vt:lpstr>PowerPoint Presentation</vt:lpstr>
      <vt:lpstr>JCTVC-H544</vt:lpstr>
      <vt:lpstr>JCTVC-H544</vt:lpstr>
      <vt:lpstr>JCTVC-H544</vt:lpstr>
      <vt:lpstr>JCTVC-H544</vt:lpstr>
      <vt:lpstr>JCTVC-H544</vt:lpstr>
      <vt:lpstr>Thank you</vt:lpstr>
      <vt:lpstr>JCTVC-H544</vt:lpstr>
      <vt:lpstr>JCTVC-H544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 coding Standards Experience of Xing Wen</dc:title>
  <dc:creator>wwwxxx</dc:creator>
  <cp:lastModifiedBy>Xingyu</cp:lastModifiedBy>
  <cp:revision>250</cp:revision>
  <cp:lastPrinted>1899-12-30T00:00:00Z</cp:lastPrinted>
  <dcterms:created xsi:type="dcterms:W3CDTF">2011-08-10T12:35:00Z</dcterms:created>
  <dcterms:modified xsi:type="dcterms:W3CDTF">2012-02-02T18:14:09Z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2052-6.6.0.2877</vt:lpwstr>
  </property>
</Properties>
</file>