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20"/>
  </p:notesMasterIdLst>
  <p:handoutMasterIdLst>
    <p:handoutMasterId r:id="rId21"/>
  </p:handoutMasterIdLst>
  <p:sldIdLst>
    <p:sldId id="350" r:id="rId2"/>
    <p:sldId id="352" r:id="rId3"/>
    <p:sldId id="383" r:id="rId4"/>
    <p:sldId id="384" r:id="rId5"/>
    <p:sldId id="385" r:id="rId6"/>
    <p:sldId id="398" r:id="rId7"/>
    <p:sldId id="399" r:id="rId8"/>
    <p:sldId id="392" r:id="rId9"/>
    <p:sldId id="393" r:id="rId10"/>
    <p:sldId id="386" r:id="rId11"/>
    <p:sldId id="387" r:id="rId12"/>
    <p:sldId id="388" r:id="rId13"/>
    <p:sldId id="389" r:id="rId14"/>
    <p:sldId id="394" r:id="rId15"/>
    <p:sldId id="395" r:id="rId16"/>
    <p:sldId id="396" r:id="rId17"/>
    <p:sldId id="397" r:id="rId18"/>
    <p:sldId id="290" r:id="rId1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43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18</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CABAC Contexts Reduction for Last Position Coding (JCTVC-H0537)</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Wei-Jung </a:t>
            </a:r>
            <a:r>
              <a:rPr lang="en-US" dirty="0" err="1" smtClean="0"/>
              <a:t>Chien</a:t>
            </a:r>
            <a:r>
              <a:rPr lang="en-US" dirty="0" smtClean="0"/>
              <a:t>, Xianglin Wang </a:t>
            </a:r>
          </a:p>
          <a:p>
            <a:pPr algn="r"/>
            <a:r>
              <a:rPr lang="en-US" sz="1200" dirty="0" smtClean="0"/>
              <a:t>Feb. 2012</a:t>
            </a: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(1)</a:t>
            </a:r>
            <a:endParaRPr lang="en-US" dirty="0"/>
          </a:p>
        </p:txBody>
      </p:sp>
      <p:graphicFrame>
        <p:nvGraphicFramePr>
          <p:cNvPr id="5" name="Content Placeholder 4"/>
          <p:cNvGraphicFramePr>
            <a:graphicFrameLocks noGrp="1"/>
          </p:cNvGraphicFramePr>
          <p:nvPr>
            <p:ph idx="1"/>
          </p:nvPr>
        </p:nvGraphicFramePr>
        <p:xfrm>
          <a:off x="1488849" y="1507667"/>
          <a:ext cx="6229122" cy="3477990"/>
        </p:xfrm>
        <a:graphic>
          <a:graphicData uri="http://schemas.openxmlformats.org/drawingml/2006/table">
            <a:tbl>
              <a:tblPr/>
              <a:tblGrid>
                <a:gridCol w="1006556"/>
                <a:gridCol w="821442"/>
                <a:gridCol w="821442"/>
                <a:gridCol w="821442"/>
                <a:gridCol w="821442"/>
                <a:gridCol w="821442"/>
                <a:gridCol w="1115356"/>
              </a:tblGrid>
              <a:tr h="248428">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8428">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8428">
                <a:tc>
                  <a:txBody>
                    <a:bodyPr/>
                    <a:lstStyle/>
                    <a:p>
                      <a:pPr algn="l" fontAlgn="b"/>
                      <a:r>
                        <a:rPr lang="en-US" sz="1400" b="0" i="0" u="none" strike="noStrike" dirty="0">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8428">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8428">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8428">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96855">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98.20%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96855">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94.67%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93.08%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(2)</a:t>
            </a:r>
            <a:endParaRPr lang="en-US" dirty="0"/>
          </a:p>
        </p:txBody>
      </p:sp>
      <p:graphicFrame>
        <p:nvGraphicFramePr>
          <p:cNvPr id="4" name="Content Placeholder 3"/>
          <p:cNvGraphicFramePr>
            <a:graphicFrameLocks noGrp="1"/>
          </p:cNvGraphicFramePr>
          <p:nvPr>
            <p:ph idx="1"/>
          </p:nvPr>
        </p:nvGraphicFramePr>
        <p:xfrm>
          <a:off x="402774" y="1567544"/>
          <a:ext cx="8403767" cy="3275510"/>
        </p:xfrm>
        <a:graphic>
          <a:graphicData uri="http://schemas.openxmlformats.org/drawingml/2006/table">
            <a:tbl>
              <a:tblPr/>
              <a:tblGrid>
                <a:gridCol w="1007063"/>
                <a:gridCol w="821856"/>
                <a:gridCol w="821856"/>
                <a:gridCol w="821856"/>
                <a:gridCol w="821856"/>
                <a:gridCol w="821856"/>
                <a:gridCol w="821856"/>
                <a:gridCol w="821856"/>
                <a:gridCol w="821856"/>
                <a:gridCol w="821856"/>
              </a:tblGrid>
              <a:tr h="233965">
                <a:tc>
                  <a:txBody>
                    <a:bodyPr/>
                    <a:lstStyle/>
                    <a:p>
                      <a:pPr algn="l" fontAlgn="b"/>
                      <a:endParaRPr lang="en-US" sz="14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3965">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965">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65">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-0.35%</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965">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65">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67930">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96.60%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96.60%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94.11%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67930">
                <a:tc>
                  <a:txBody>
                    <a:bodyPr/>
                    <a:lstStyle/>
                    <a:p>
                      <a:pPr algn="l" fontAlgn="b"/>
                      <a:r>
                        <a:rPr lang="en-US" sz="1400" b="0" i="0" u="none" strike="noStrike" dirty="0">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94.35%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94.84%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93.18%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(3)</a:t>
            </a:r>
            <a:endParaRPr lang="en-US" dirty="0"/>
          </a:p>
        </p:txBody>
      </p:sp>
      <p:graphicFrame>
        <p:nvGraphicFramePr>
          <p:cNvPr id="4" name="Content Placeholder 3"/>
          <p:cNvGraphicFramePr>
            <a:graphicFrameLocks noGrp="1"/>
          </p:cNvGraphicFramePr>
          <p:nvPr>
            <p:ph idx="1"/>
          </p:nvPr>
        </p:nvGraphicFramePr>
        <p:xfrm>
          <a:off x="1382488" y="1567546"/>
          <a:ext cx="6342061" cy="3514994"/>
        </p:xfrm>
        <a:graphic>
          <a:graphicData uri="http://schemas.openxmlformats.org/drawingml/2006/table">
            <a:tbl>
              <a:tblPr/>
              <a:tblGrid>
                <a:gridCol w="1075555"/>
                <a:gridCol w="877751"/>
                <a:gridCol w="877751"/>
                <a:gridCol w="877751"/>
                <a:gridCol w="877751"/>
                <a:gridCol w="877751"/>
                <a:gridCol w="877751"/>
              </a:tblGrid>
              <a:tr h="25107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5107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1071">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1071">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0.70%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-0.93%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-0.78%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-0.52%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1071">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1071">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502142">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96.26%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97.75%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502142">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93.33%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92.85%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(4)</a:t>
            </a:r>
            <a:endParaRPr lang="en-US" dirty="0"/>
          </a:p>
        </p:txBody>
      </p:sp>
      <p:graphicFrame>
        <p:nvGraphicFramePr>
          <p:cNvPr id="4" name="Content Placeholder 3"/>
          <p:cNvGraphicFramePr>
            <a:graphicFrameLocks noGrp="1"/>
          </p:cNvGraphicFramePr>
          <p:nvPr>
            <p:ph idx="1"/>
          </p:nvPr>
        </p:nvGraphicFramePr>
        <p:xfrm>
          <a:off x="1480457" y="1393371"/>
          <a:ext cx="6189663" cy="3569426"/>
        </p:xfrm>
        <a:graphic>
          <a:graphicData uri="http://schemas.openxmlformats.org/drawingml/2006/table">
            <a:tbl>
              <a:tblPr/>
              <a:tblGrid>
                <a:gridCol w="1049709"/>
                <a:gridCol w="856659"/>
                <a:gridCol w="856659"/>
                <a:gridCol w="856659"/>
                <a:gridCol w="856659"/>
                <a:gridCol w="856659"/>
                <a:gridCol w="856659"/>
              </a:tblGrid>
              <a:tr h="254959">
                <a:tc>
                  <a:txBody>
                    <a:bodyPr/>
                    <a:lstStyle/>
                    <a:p>
                      <a:pPr algn="l" fontAlgn="b"/>
                      <a:endParaRPr lang="en-US" sz="14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54959">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959">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959">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0.17%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0.53%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0.53%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-1.08%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-0.64%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0.21%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0.71%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959">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959">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509918">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97.31%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509918">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92.13%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 (1)</a:t>
            </a:r>
            <a:endParaRPr lang="en-US" dirty="0"/>
          </a:p>
        </p:txBody>
      </p:sp>
      <p:graphicFrame>
        <p:nvGraphicFramePr>
          <p:cNvPr id="4" name="Table 3"/>
          <p:cNvGraphicFramePr>
            <a:graphicFrameLocks noGrp="1"/>
          </p:cNvGraphicFramePr>
          <p:nvPr/>
        </p:nvGraphicFramePr>
        <p:xfrm>
          <a:off x="1708631" y="1876335"/>
          <a:ext cx="5770470" cy="2264346"/>
        </p:xfrm>
        <a:graphic>
          <a:graphicData uri="http://schemas.openxmlformats.org/drawingml/2006/table">
            <a:tbl>
              <a:tblPr/>
              <a:tblGrid>
                <a:gridCol w="978618"/>
                <a:gridCol w="798642"/>
                <a:gridCol w="798642"/>
                <a:gridCol w="798642"/>
                <a:gridCol w="798642"/>
                <a:gridCol w="798642"/>
                <a:gridCol w="798642"/>
              </a:tblGrid>
              <a:tr h="222267">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6159">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2267">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2267">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6159">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2267">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6159">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12-27(2)</a:t>
            </a:r>
            <a:endParaRPr lang="en-US" dirty="0"/>
          </a:p>
        </p:txBody>
      </p:sp>
      <p:graphicFrame>
        <p:nvGraphicFramePr>
          <p:cNvPr id="4" name="Table 3"/>
          <p:cNvGraphicFramePr>
            <a:graphicFrameLocks noGrp="1"/>
          </p:cNvGraphicFramePr>
          <p:nvPr/>
        </p:nvGraphicFramePr>
        <p:xfrm>
          <a:off x="1130060" y="1932321"/>
          <a:ext cx="6489939" cy="2184167"/>
        </p:xfrm>
        <a:graphic>
          <a:graphicData uri="http://schemas.openxmlformats.org/drawingml/2006/table">
            <a:tbl>
              <a:tblPr/>
              <a:tblGrid>
                <a:gridCol w="777720"/>
                <a:gridCol w="634691"/>
                <a:gridCol w="634691"/>
                <a:gridCol w="634691"/>
                <a:gridCol w="634691"/>
                <a:gridCol w="634691"/>
                <a:gridCol w="634691"/>
                <a:gridCol w="634691"/>
                <a:gridCol w="634691"/>
                <a:gridCol w="634691"/>
              </a:tblGrid>
              <a:tr h="214397">
                <a:tc>
                  <a:txBody>
                    <a:bodyPr/>
                    <a:lstStyle/>
                    <a:p>
                      <a:pPr algn="l"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7796">
                <a:tc>
                  <a:txBody>
                    <a:bodyPr/>
                    <a:lstStyle/>
                    <a:p>
                      <a:pPr algn="l"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4397">
                <a:tc>
                  <a:txBody>
                    <a:bodyPr/>
                    <a:lstStyle/>
                    <a:p>
                      <a:pPr algn="l" fontAlgn="b"/>
                      <a:r>
                        <a:rPr lang="en-US" sz="12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4397">
                <a:tc>
                  <a:txBody>
                    <a:bodyPr/>
                    <a:lstStyle/>
                    <a:p>
                      <a:pPr algn="l" fontAlgn="b"/>
                      <a:r>
                        <a:rPr lang="en-US" sz="12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7796">
                <a:tc>
                  <a:txBody>
                    <a:bodyPr/>
                    <a:lstStyle/>
                    <a:p>
                      <a:pPr algn="l" fontAlgn="b"/>
                      <a:r>
                        <a:rPr lang="en-US" sz="12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4397">
                <a:tc>
                  <a:txBody>
                    <a:bodyPr/>
                    <a:lstStyle/>
                    <a:p>
                      <a:pPr algn="l" fontAlgn="b"/>
                      <a:r>
                        <a:rPr lang="en-US" sz="12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7796">
                <a:tc>
                  <a:txBody>
                    <a:bodyPr/>
                    <a:lstStyle/>
                    <a:p>
                      <a:pPr algn="l"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80808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80808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80808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12-27(3)</a:t>
            </a:r>
            <a:endParaRPr lang="en-US" dirty="0"/>
          </a:p>
        </p:txBody>
      </p:sp>
      <p:graphicFrame>
        <p:nvGraphicFramePr>
          <p:cNvPr id="4" name="Table 3"/>
          <p:cNvGraphicFramePr>
            <a:graphicFrameLocks noGrp="1"/>
          </p:cNvGraphicFramePr>
          <p:nvPr/>
        </p:nvGraphicFramePr>
        <p:xfrm>
          <a:off x="1095554" y="1871933"/>
          <a:ext cx="5900468" cy="2242867"/>
        </p:xfrm>
        <a:graphic>
          <a:graphicData uri="http://schemas.openxmlformats.org/drawingml/2006/table">
            <a:tbl>
              <a:tblPr/>
              <a:tblGrid>
                <a:gridCol w="1000664"/>
                <a:gridCol w="816634"/>
                <a:gridCol w="816634"/>
                <a:gridCol w="816634"/>
                <a:gridCol w="816634"/>
                <a:gridCol w="816634"/>
                <a:gridCol w="816634"/>
              </a:tblGrid>
              <a:tr h="220159">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dirty="0">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3918">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0159">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0159">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smtClean="0">
                          <a:solidFill>
                            <a:srgbClr val="000000"/>
                          </a:solidFill>
                          <a:latin typeface="Arial"/>
                        </a:rPr>
                        <a:t>0.08%</a:t>
                      </a:r>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0.28%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18">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0159">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18">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 (4)</a:t>
            </a:r>
            <a:endParaRPr lang="en-US" dirty="0"/>
          </a:p>
        </p:txBody>
      </p:sp>
      <p:graphicFrame>
        <p:nvGraphicFramePr>
          <p:cNvPr id="5" name="Content Placeholder 4"/>
          <p:cNvGraphicFramePr>
            <a:graphicFrameLocks noGrp="1"/>
          </p:cNvGraphicFramePr>
          <p:nvPr>
            <p:ph idx="1"/>
          </p:nvPr>
        </p:nvGraphicFramePr>
        <p:xfrm>
          <a:off x="1423361" y="2130724"/>
          <a:ext cx="5564035" cy="2199735"/>
        </p:xfrm>
        <a:graphic>
          <a:graphicData uri="http://schemas.openxmlformats.org/drawingml/2006/table">
            <a:tbl>
              <a:tblPr/>
              <a:tblGrid>
                <a:gridCol w="943609"/>
                <a:gridCol w="770071"/>
                <a:gridCol w="770071"/>
                <a:gridCol w="770071"/>
                <a:gridCol w="770071"/>
                <a:gridCol w="770071"/>
                <a:gridCol w="770071"/>
              </a:tblGrid>
              <a:tr h="215925">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9420">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5925">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5925">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dirty="0">
                          <a:solidFill>
                            <a:srgbClr val="000000"/>
                          </a:solidFill>
                          <a:latin typeface="Arial"/>
                        </a:rPr>
                        <a:t>0.14%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0.11%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-0.66%</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9420">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5925">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9420">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position coding in HM5</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position is encoded as a binary string </a:t>
            </a: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kern="0" dirty="0" err="1" smtClean="0">
                <a:latin typeface="+mn-lt"/>
                <a:cs typeface="+mn-cs"/>
              </a:rPr>
              <a:t>a</a:t>
            </a:r>
            <a:r>
              <a:rPr lang="en-US" kern="0" baseline="-25000" dirty="0" err="1" smtClean="0">
                <a:latin typeface="+mn-lt"/>
                <a:cs typeface="+mn-cs"/>
              </a:rPr>
              <a:t>i</a:t>
            </a:r>
            <a:r>
              <a:rPr lang="en-US" kern="0" dirty="0" smtClean="0">
                <a:latin typeface="+mn-lt"/>
                <a:cs typeface="+mn-cs"/>
              </a:rPr>
              <a:t> : encoded with contexts</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b</a:t>
            </a:r>
            <a:r>
              <a:rPr lang="en-US" kern="0" baseline="-25000" dirty="0" smtClean="0">
                <a:latin typeface="+mn-lt"/>
                <a:cs typeface="+mn-cs"/>
              </a:rPr>
              <a:t>i </a:t>
            </a:r>
            <a:r>
              <a:rPr lang="en-US" kern="0" dirty="0" smtClean="0"/>
              <a:t>: encoded without contexts (by pass)</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In total 60 contexts are used for last position coding</a:t>
            </a:r>
          </a:p>
          <a:p>
            <a:pPr marL="3175" indent="-173038" eaLnBrk="1" hangingPunct="1">
              <a:lnSpc>
                <a:spcPct val="95000"/>
              </a:lnSpc>
              <a:spcBef>
                <a:spcPct val="35000"/>
              </a:spcBef>
              <a:buClr>
                <a:schemeClr val="accent1"/>
              </a:buClr>
              <a:buFont typeface="Wingdings" pitchFamily="2" charset="2"/>
              <a:buChar char="§"/>
            </a:pPr>
            <a:endParaRPr kumimoji="0" lang="en-US" sz="16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method:</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Merge contexts for bins with similar statistics</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Reduce contexts number from 60 to 44</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Reportedly 0.0% Y BD-rate change</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pic>
        <p:nvPicPr>
          <p:cNvPr id="1027" name="Object 1"/>
          <p:cNvPicPr>
            <a:picLocks noChangeArrowheads="1"/>
          </p:cNvPicPr>
          <p:nvPr/>
        </p:nvPicPr>
        <p:blipFill>
          <a:blip r:embed="rId2" cstate="print"/>
          <a:srcRect l="-609" t="-3351" r="-5251" b="-2469"/>
          <a:stretch>
            <a:fillRect/>
          </a:stretch>
        </p:blipFill>
        <p:spPr bwMode="auto">
          <a:xfrm>
            <a:off x="2166257" y="1763486"/>
            <a:ext cx="3197225" cy="38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Contexts for last position coding  in HM5</a:t>
            </a:r>
            <a:endParaRPr lang="en-US" dirty="0"/>
          </a:p>
        </p:txBody>
      </p:sp>
      <p:graphicFrame>
        <p:nvGraphicFramePr>
          <p:cNvPr id="4" name="Content Placeholder 3"/>
          <p:cNvGraphicFramePr>
            <a:graphicFrameLocks noGrp="1"/>
          </p:cNvGraphicFramePr>
          <p:nvPr>
            <p:ph idx="1"/>
          </p:nvPr>
        </p:nvGraphicFramePr>
        <p:xfrm>
          <a:off x="1023769" y="1329434"/>
          <a:ext cx="6754014" cy="1371600"/>
        </p:xfrm>
        <a:graphic>
          <a:graphicData uri="http://schemas.openxmlformats.org/drawingml/2006/table">
            <a:tbl>
              <a:tblPr/>
              <a:tblGrid>
                <a:gridCol w="1165284"/>
                <a:gridCol w="620970"/>
                <a:gridCol w="620970"/>
                <a:gridCol w="620970"/>
                <a:gridCol w="620970"/>
                <a:gridCol w="620970"/>
                <a:gridCol w="620970"/>
                <a:gridCol w="620970"/>
                <a:gridCol w="620970"/>
                <a:gridCol w="620970"/>
              </a:tblGrid>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Bin index</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32x32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17</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1132111" y="3354976"/>
          <a:ext cx="6742488" cy="1249296"/>
        </p:xfrm>
        <a:graphic>
          <a:graphicData uri="http://schemas.openxmlformats.org/drawingml/2006/table">
            <a:tbl>
              <a:tblPr/>
              <a:tblGrid>
                <a:gridCol w="1110665"/>
                <a:gridCol w="526399"/>
                <a:gridCol w="638178"/>
                <a:gridCol w="638178"/>
                <a:gridCol w="638178"/>
                <a:gridCol w="638178"/>
                <a:gridCol w="638178"/>
                <a:gridCol w="638178"/>
                <a:gridCol w="638178"/>
                <a:gridCol w="638178"/>
              </a:tblGrid>
              <a:tr h="312324">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4x4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3</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9</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11</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883946" y="875723"/>
            <a:ext cx="2287806" cy="369332"/>
          </a:xfrm>
          <a:prstGeom prst="rect">
            <a:avLst/>
          </a:prstGeom>
          <a:noFill/>
        </p:spPr>
        <p:txBody>
          <a:bodyPr wrap="none" rtlCol="0">
            <a:spAutoFit/>
          </a:bodyPr>
          <a:lstStyle/>
          <a:p>
            <a:r>
              <a:rPr lang="en-US" dirty="0" err="1" smtClean="0"/>
              <a:t>Luma</a:t>
            </a:r>
            <a:r>
              <a:rPr lang="en-US" dirty="0" smtClean="0"/>
              <a:t>  (18 contexts) </a:t>
            </a:r>
            <a:endParaRPr lang="en-US" dirty="0"/>
          </a:p>
        </p:txBody>
      </p:sp>
      <p:sp>
        <p:nvSpPr>
          <p:cNvPr id="9" name="TextBox 8"/>
          <p:cNvSpPr txBox="1"/>
          <p:nvPr/>
        </p:nvSpPr>
        <p:spPr>
          <a:xfrm>
            <a:off x="2645229" y="2873829"/>
            <a:ext cx="2403222" cy="369332"/>
          </a:xfrm>
          <a:prstGeom prst="rect">
            <a:avLst/>
          </a:prstGeom>
          <a:noFill/>
        </p:spPr>
        <p:txBody>
          <a:bodyPr wrap="none" rtlCol="0">
            <a:spAutoFit/>
          </a:bodyPr>
          <a:lstStyle/>
          <a:p>
            <a:r>
              <a:rPr lang="en-US" dirty="0" smtClean="0"/>
              <a:t>Chroma (12 contexts)</a:t>
            </a:r>
            <a:endParaRPr lang="en-US" dirty="0"/>
          </a:p>
        </p:txBody>
      </p:sp>
      <p:sp>
        <p:nvSpPr>
          <p:cNvPr id="10" name="TextBox 9"/>
          <p:cNvSpPr txBox="1"/>
          <p:nvPr/>
        </p:nvSpPr>
        <p:spPr>
          <a:xfrm>
            <a:off x="1051381" y="4896845"/>
            <a:ext cx="6857647" cy="646331"/>
          </a:xfrm>
          <a:prstGeom prst="rect">
            <a:avLst/>
          </a:prstGeom>
          <a:noFill/>
        </p:spPr>
        <p:txBody>
          <a:bodyPr wrap="none" rtlCol="0">
            <a:spAutoFit/>
          </a:bodyPr>
          <a:lstStyle/>
          <a:p>
            <a:r>
              <a:rPr lang="en-US" dirty="0" smtClean="0"/>
              <a:t>Last in X dimension and Y dimension have separate contexts, so </a:t>
            </a:r>
          </a:p>
          <a:p>
            <a:r>
              <a:rPr lang="en-US" dirty="0" smtClean="0"/>
              <a:t>total contexts = (18+12)x2 = 60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contexts for Last position coding</a:t>
            </a:r>
            <a:endParaRPr lang="en-US" dirty="0"/>
          </a:p>
        </p:txBody>
      </p:sp>
      <p:graphicFrame>
        <p:nvGraphicFramePr>
          <p:cNvPr id="4" name="Table 3"/>
          <p:cNvGraphicFramePr>
            <a:graphicFrameLocks noGrp="1"/>
          </p:cNvGraphicFramePr>
          <p:nvPr/>
        </p:nvGraphicFramePr>
        <p:xfrm>
          <a:off x="871369" y="2227537"/>
          <a:ext cx="7218386" cy="1371600"/>
        </p:xfrm>
        <a:graphic>
          <a:graphicData uri="http://schemas.openxmlformats.org/drawingml/2006/table">
            <a:tbl>
              <a:tblPr/>
              <a:tblGrid>
                <a:gridCol w="1168753"/>
                <a:gridCol w="583857"/>
                <a:gridCol w="683222"/>
                <a:gridCol w="683222"/>
                <a:gridCol w="683222"/>
                <a:gridCol w="683222"/>
                <a:gridCol w="683222"/>
                <a:gridCol w="683222"/>
                <a:gridCol w="683222"/>
                <a:gridCol w="683222"/>
              </a:tblGrid>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8x8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32x32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806825" y="4127863"/>
          <a:ext cx="7336718" cy="1197172"/>
        </p:xfrm>
        <a:graphic>
          <a:graphicData uri="http://schemas.openxmlformats.org/drawingml/2006/table">
            <a:tbl>
              <a:tblPr/>
              <a:tblGrid>
                <a:gridCol w="1173012"/>
                <a:gridCol w="608330"/>
                <a:gridCol w="694422"/>
                <a:gridCol w="694422"/>
                <a:gridCol w="694422"/>
                <a:gridCol w="694422"/>
                <a:gridCol w="694422"/>
                <a:gridCol w="694422"/>
                <a:gridCol w="694422"/>
                <a:gridCol w="694422"/>
              </a:tblGrid>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4x4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3</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4</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5</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2</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3</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4</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6</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6</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2971800" y="1850572"/>
            <a:ext cx="2287806" cy="369332"/>
          </a:xfrm>
          <a:prstGeom prst="rect">
            <a:avLst/>
          </a:prstGeom>
          <a:noFill/>
        </p:spPr>
        <p:txBody>
          <a:bodyPr wrap="none" rtlCol="0">
            <a:spAutoFit/>
          </a:bodyPr>
          <a:lstStyle/>
          <a:p>
            <a:r>
              <a:rPr lang="en-US" dirty="0" err="1" smtClean="0"/>
              <a:t>Luma</a:t>
            </a:r>
            <a:r>
              <a:rPr lang="en-US" dirty="0" smtClean="0"/>
              <a:t>  (15 contexts) </a:t>
            </a:r>
            <a:endParaRPr lang="en-US" dirty="0"/>
          </a:p>
        </p:txBody>
      </p:sp>
      <p:sp>
        <p:nvSpPr>
          <p:cNvPr id="7" name="TextBox 6"/>
          <p:cNvSpPr txBox="1"/>
          <p:nvPr/>
        </p:nvSpPr>
        <p:spPr>
          <a:xfrm>
            <a:off x="3113314" y="3668486"/>
            <a:ext cx="2403222" cy="369332"/>
          </a:xfrm>
          <a:prstGeom prst="rect">
            <a:avLst/>
          </a:prstGeom>
          <a:noFill/>
        </p:spPr>
        <p:txBody>
          <a:bodyPr wrap="none" rtlCol="0">
            <a:spAutoFit/>
          </a:bodyPr>
          <a:lstStyle/>
          <a:p>
            <a:r>
              <a:rPr lang="en-US" dirty="0" smtClean="0"/>
              <a:t>Chroma  (7 contexts) </a:t>
            </a:r>
            <a:endParaRPr lang="en-US" dirty="0"/>
          </a:p>
        </p:txBody>
      </p:sp>
      <p:sp>
        <p:nvSpPr>
          <p:cNvPr id="8" name="TextBox 7"/>
          <p:cNvSpPr txBox="1"/>
          <p:nvPr/>
        </p:nvSpPr>
        <p:spPr>
          <a:xfrm>
            <a:off x="2684368" y="5463541"/>
            <a:ext cx="3294556" cy="369332"/>
          </a:xfrm>
          <a:prstGeom prst="rect">
            <a:avLst/>
          </a:prstGeom>
          <a:noFill/>
        </p:spPr>
        <p:txBody>
          <a:bodyPr wrap="none" rtlCol="0">
            <a:spAutoFit/>
          </a:bodyPr>
          <a:lstStyle/>
          <a:p>
            <a:r>
              <a:rPr lang="en-US" dirty="0" smtClean="0"/>
              <a:t>Total contexts = (15+7)x2 = 44</a:t>
            </a:r>
            <a:endParaRPr lang="en-US" dirty="0"/>
          </a:p>
        </p:txBody>
      </p:sp>
      <p:sp>
        <p:nvSpPr>
          <p:cNvPr id="9" name="TextBox 8"/>
          <p:cNvSpPr txBox="1"/>
          <p:nvPr/>
        </p:nvSpPr>
        <p:spPr>
          <a:xfrm>
            <a:off x="685800" y="805544"/>
            <a:ext cx="6934200" cy="1200329"/>
          </a:xfrm>
          <a:prstGeom prst="rect">
            <a:avLst/>
          </a:prstGeom>
          <a:noFill/>
        </p:spPr>
        <p:txBody>
          <a:bodyPr wrap="square" rtlCol="0">
            <a:spAutoFit/>
          </a:bodyPr>
          <a:lstStyle/>
          <a:p>
            <a:pPr marL="342900" indent="-342900">
              <a:buAutoNum type="arabicPeriod"/>
            </a:pPr>
            <a:r>
              <a:rPr lang="en-US" dirty="0" smtClean="0"/>
              <a:t>The last bins with context (a</a:t>
            </a:r>
            <a:r>
              <a:rPr lang="en-US" baseline="-25000" dirty="0" smtClean="0"/>
              <a:t>n-1</a:t>
            </a:r>
            <a:r>
              <a:rPr lang="en-US" dirty="0" smtClean="0"/>
              <a:t>) from different block sizes share the same contexts. </a:t>
            </a:r>
          </a:p>
          <a:p>
            <a:pPr marL="342900" indent="-342900">
              <a:buAutoNum type="arabicPeriod"/>
            </a:pPr>
            <a:r>
              <a:rPr lang="en-US" dirty="0" smtClean="0"/>
              <a:t>Chroma 8x8 block and chroma 16x16 block share the same context set.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Reduction in contexts</a:t>
            </a:r>
            <a:endParaRPr lang="en-US" dirty="0"/>
          </a:p>
        </p:txBody>
      </p:sp>
      <p:graphicFrame>
        <p:nvGraphicFramePr>
          <p:cNvPr id="4" name="Table 3"/>
          <p:cNvGraphicFramePr>
            <a:graphicFrameLocks noGrp="1"/>
          </p:cNvGraphicFramePr>
          <p:nvPr/>
        </p:nvGraphicFramePr>
        <p:xfrm>
          <a:off x="1205049" y="1975757"/>
          <a:ext cx="6080760" cy="1828800"/>
        </p:xfrm>
        <a:graphic>
          <a:graphicData uri="http://schemas.openxmlformats.org/drawingml/2006/table">
            <a:tbl>
              <a:tblPr/>
              <a:tblGrid>
                <a:gridCol w="1216025"/>
                <a:gridCol w="1216025"/>
                <a:gridCol w="1216025"/>
                <a:gridCol w="1216025"/>
                <a:gridCol w="1216660"/>
              </a:tblGrid>
              <a:tr h="0">
                <a:tc>
                  <a:txBody>
                    <a:bodyPr/>
                    <a:lstStyle/>
                    <a:p>
                      <a:pPr marL="0" marR="0" hangingPunct="0">
                        <a:spcBef>
                          <a:spcPts val="680"/>
                        </a:spcBef>
                        <a:spcAft>
                          <a:spcPts val="0"/>
                        </a:spcAft>
                        <a:tabLst>
                          <a:tab pos="228600" algn="l"/>
                          <a:tab pos="457200" algn="l"/>
                          <a:tab pos="685800" algn="l"/>
                          <a:tab pos="914400" algn="l"/>
                        </a:tabLst>
                      </a:pPr>
                      <a:endParaRPr lang="en-US" sz="24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HM5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Proposed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marL="0" marR="0" hangingPunct="0">
                        <a:spcBef>
                          <a:spcPts val="680"/>
                        </a:spcBef>
                        <a:spcAft>
                          <a:spcPts val="0"/>
                        </a:spcAft>
                        <a:tabLst>
                          <a:tab pos="228600" algn="l"/>
                          <a:tab pos="457200" algn="l"/>
                          <a:tab pos="685800" algn="l"/>
                          <a:tab pos="914400" algn="l"/>
                        </a:tabLst>
                      </a:pPr>
                      <a:endParaRPr lang="en-US" sz="24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Luma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Chroma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Luma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Chroma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LastX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LastY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dirty="0">
                          <a:latin typeface="Times New Roman"/>
                          <a:ea typeface="SimSun"/>
                          <a:cs typeface="Times New Roman"/>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 text change (1)</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0" y="1761173"/>
            <a:ext cx="9043648" cy="292916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 text change (2)</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838369" y="1231079"/>
            <a:ext cx="7553325" cy="37719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graphicFrame>
        <p:nvGraphicFramePr>
          <p:cNvPr id="6" name="Table 5"/>
          <p:cNvGraphicFramePr>
            <a:graphicFrameLocks noGrp="1"/>
          </p:cNvGraphicFramePr>
          <p:nvPr/>
        </p:nvGraphicFramePr>
        <p:xfrm>
          <a:off x="1043496" y="1166196"/>
          <a:ext cx="6745041" cy="2609739"/>
        </p:xfrm>
        <a:graphic>
          <a:graphicData uri="http://schemas.openxmlformats.org/drawingml/2006/table">
            <a:tbl>
              <a:tblPr/>
              <a:tblGrid>
                <a:gridCol w="749449"/>
                <a:gridCol w="749449"/>
                <a:gridCol w="749449"/>
                <a:gridCol w="749449"/>
                <a:gridCol w="749449"/>
                <a:gridCol w="749449"/>
                <a:gridCol w="749449"/>
                <a:gridCol w="749449"/>
                <a:gridCol w="749449"/>
              </a:tblGrid>
              <a:tr h="294648">
                <a:tc gridSpan="3">
                  <a:txBody>
                    <a:bodyPr/>
                    <a:lstStyle/>
                    <a:p>
                      <a:pPr algn="ctr" fontAlgn="b"/>
                      <a:r>
                        <a:rPr lang="en-US" sz="1400" b="1" i="0" u="none" strike="noStrike" dirty="0">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0.00%</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0.06%</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0.07%</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0.01%</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0.05%</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latin typeface="Calibri"/>
                        </a:rPr>
                        <a:t>0.03%</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48">
                <a:tc gridSpan="3">
                  <a:txBody>
                    <a:bodyPr/>
                    <a:lstStyle/>
                    <a:p>
                      <a:pPr algn="ctr" fontAlgn="b"/>
                      <a:r>
                        <a:rPr lang="en-US" sz="14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-0.02%</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-0.05%</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0.00%</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0.01%</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0.20%</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0.03%</a:t>
                      </a:r>
                      <a:endParaRPr lang="en-US" sz="1400" b="0"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0.00%</a:t>
                      </a:r>
                      <a:endParaRPr lang="en-US" sz="14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0.08%</a:t>
                      </a:r>
                      <a:endParaRPr lang="en-US" sz="1400" b="0" i="0" u="none" strike="noStrike" dirty="0">
                        <a:solidFill>
                          <a:srgbClr val="000000"/>
                        </a:solidFill>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48">
                <a:tc gridSpan="3">
                  <a:txBody>
                    <a:bodyPr/>
                    <a:lstStyle/>
                    <a:p>
                      <a:pPr algn="ctr" fontAlgn="b"/>
                      <a:r>
                        <a:rPr lang="en-US" sz="14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-0.03%</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-0.02%</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-0.02%</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-0.12%</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1323190" y="4281544"/>
            <a:ext cx="6237605" cy="369332"/>
          </a:xfrm>
          <a:prstGeom prst="rect">
            <a:avLst/>
          </a:prstGeom>
          <a:noFill/>
        </p:spPr>
        <p:txBody>
          <a:bodyPr wrap="none" rtlCol="0">
            <a:spAutoFit/>
          </a:bodyPr>
          <a:lstStyle/>
          <a:p>
            <a:r>
              <a:rPr lang="en-US" dirty="0" smtClean="0"/>
              <a:t>No increase in encoding time or decoding time is observed.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Reduce 16 contexts for last position coding (a 26% reduction of the total 60 contexts in HM5)</a:t>
            </a:r>
          </a:p>
          <a:p>
            <a:r>
              <a:rPr lang="en-US" dirty="0" smtClean="0"/>
              <a:t>Simple logic for context sharing (no extra table needed)</a:t>
            </a:r>
          </a:p>
          <a:p>
            <a:r>
              <a:rPr lang="en-US" dirty="0" smtClean="0"/>
              <a:t> 0.0% Y BD-rate change</a:t>
            </a:r>
          </a:p>
          <a:p>
            <a:r>
              <a:rPr lang="en-US" dirty="0" smtClean="0"/>
              <a:t>Recommend adoption of the proposed contexts</a:t>
            </a:r>
          </a:p>
          <a:p>
            <a:r>
              <a:rPr lang="en-US" dirty="0" smtClean="0"/>
              <a:t>Thanks to Mitsubishi (JCTVC-H0612) for cross-checking</a:t>
            </a:r>
          </a:p>
          <a:p>
            <a:endParaRPr lang="en-US" dirty="0" smtClean="0"/>
          </a:p>
          <a:p>
            <a:endParaRPr lang="en-US" dirty="0" smtClean="0"/>
          </a:p>
          <a:p>
            <a:endParaRPr lang="en-US" dirty="0"/>
          </a:p>
        </p:txBody>
      </p:sp>
    </p:spTree>
  </p:cSld>
  <p:clrMapOvr>
    <a:masterClrMapping/>
  </p:clrMapOvr>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1119</TotalTime>
  <Words>1729</Words>
  <Application>Microsoft Office PowerPoint</Application>
  <PresentationFormat>On-screen Show (4:3)</PresentationFormat>
  <Paragraphs>833</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JCTVC-C234-AIS</vt:lpstr>
      <vt:lpstr>CABAC Contexts Reduction for Last Position Coding (JCTVC-H0537)</vt:lpstr>
      <vt:lpstr>Introduction </vt:lpstr>
      <vt:lpstr>Contexts for last position coding  in HM5</vt:lpstr>
      <vt:lpstr>Proposed contexts for Last position coding</vt:lpstr>
      <vt:lpstr>Reduction in contexts</vt:lpstr>
      <vt:lpstr>WD text change (1)</vt:lpstr>
      <vt:lpstr>WD text change (2)</vt:lpstr>
      <vt:lpstr>Simulation results </vt:lpstr>
      <vt:lpstr>Conclusions</vt:lpstr>
      <vt:lpstr>Detail results- normal QP (1)</vt:lpstr>
      <vt:lpstr>Detail results- normal QP (2)</vt:lpstr>
      <vt:lpstr>Detail results- normal QP (3)</vt:lpstr>
      <vt:lpstr>Detail results- normal QP (4)</vt:lpstr>
      <vt:lpstr>Additional results- low QP 12-27 (1)</vt:lpstr>
      <vt:lpstr>Additional results- low QP 12-27(2)</vt:lpstr>
      <vt:lpstr>Additional results- low QP 12-27(3)</vt:lpstr>
      <vt:lpstr>Additional results- low QP 12-27 (4)</vt:lpstr>
      <vt:lpstr>Slide 18</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119</cp:revision>
  <cp:lastPrinted>2005-08-27T17:58:21Z</cp:lastPrinted>
  <dcterms:created xsi:type="dcterms:W3CDTF">2010-10-01T23:19:22Z</dcterms:created>
  <dcterms:modified xsi:type="dcterms:W3CDTF">2012-02-03T05:11:23Z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