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6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4730F-771B-4A33-8E74-6A0D03304451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B06AF-871E-4367-B6EE-74B7EB510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3600" b="1" dirty="0" smtClean="0"/>
              <a:t>JCTVC-H0491: Remove the large multiplier for LM mode calculation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hangingPunct="0"/>
            <a:r>
              <a:rPr lang="en-CA" dirty="0">
                <a:solidFill>
                  <a:schemeClr val="tx1"/>
                </a:solidFill>
              </a:rPr>
              <a:t>Lingzhi </a:t>
            </a:r>
            <a:r>
              <a:rPr lang="en-CA" dirty="0" smtClean="0">
                <a:solidFill>
                  <a:schemeClr val="tx1"/>
                </a:solidFill>
              </a:rPr>
              <a:t>Liu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CA" dirty="0">
                <a:solidFill>
                  <a:schemeClr val="tx1"/>
                </a:solidFill>
              </a:rPr>
              <a:t>Guichun </a:t>
            </a:r>
            <a:r>
              <a:rPr lang="en-CA" dirty="0" smtClean="0">
                <a:solidFill>
                  <a:schemeClr val="tx1"/>
                </a:solidFill>
              </a:rPr>
              <a:t>Li</a:t>
            </a:r>
          </a:p>
          <a:p>
            <a:r>
              <a:rPr lang="en-CA" dirty="0" err="1" smtClean="0">
                <a:solidFill>
                  <a:schemeClr val="tx1"/>
                </a:solidFill>
              </a:rPr>
              <a:t>Yongbing</a:t>
            </a:r>
            <a:r>
              <a:rPr lang="en-CA" dirty="0" smtClean="0">
                <a:solidFill>
                  <a:schemeClr val="tx1"/>
                </a:solidFill>
              </a:rPr>
              <a:t> Lin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524000"/>
          <a:ext cx="7315201" cy="3594100"/>
        </p:xfrm>
        <a:graphic>
          <a:graphicData uri="http://schemas.openxmlformats.org/drawingml/2006/table">
            <a:tbl>
              <a:tblPr/>
              <a:tblGrid>
                <a:gridCol w="1419909"/>
                <a:gridCol w="698316"/>
                <a:gridCol w="698316"/>
                <a:gridCol w="677093"/>
                <a:gridCol w="677777"/>
                <a:gridCol w="677777"/>
                <a:gridCol w="676408"/>
                <a:gridCol w="677777"/>
                <a:gridCol w="677777"/>
                <a:gridCol w="434051"/>
              </a:tblGrid>
              <a:tr h="218771">
                <a:tc row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Step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Original LM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smtClean="0">
                          <a:latin typeface="Times New Roman"/>
                          <a:ea typeface="SimSun"/>
                        </a:rPr>
                        <a:t>Prep</a:t>
                      </a:r>
                      <a:r>
                        <a:rPr lang="en-GB" sz="1100" dirty="0">
                          <a:latin typeface="Times New Roman"/>
                          <a:ea typeface="SimSun"/>
                        </a:rPr>
                        <a:t>. 1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smtClean="0">
                          <a:latin typeface="Times New Roman"/>
                          <a:ea typeface="SimSun"/>
                        </a:rPr>
                        <a:t>Prep</a:t>
                      </a:r>
                      <a:r>
                        <a:rPr lang="en-GB" sz="1100" dirty="0">
                          <a:latin typeface="Times New Roman"/>
                          <a:ea typeface="SimSun"/>
                        </a:rPr>
                        <a:t>. 2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75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Mul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latin typeface="Arial"/>
                          <a:ea typeface="Gulim"/>
                        </a:rPr>
                        <a:t>Add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Shift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Mul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Add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Shift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 err="1">
                          <a:latin typeface="Arial"/>
                          <a:ea typeface="Gulim"/>
                        </a:rPr>
                        <a:t>Mul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Add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Gulim"/>
                        </a:rPr>
                        <a:t>Shift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503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</a:t>
                      </a:r>
                      <a:r>
                        <a:rPr lang="en-US" sz="1100">
                          <a:latin typeface="Times New Roman"/>
                          <a:ea typeface="SimSun"/>
                        </a:rPr>
                        <a:t>L, 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Δp</a:t>
                      </a:r>
                      <a:r>
                        <a:rPr lang="en-GB" sz="1100" baseline="-25000">
                          <a:latin typeface="Times New Roman"/>
                          <a:ea typeface="SimSun"/>
                        </a:rPr>
                        <a:t>Y</a:t>
                      </a:r>
                      <a:r>
                        <a:rPr lang="en-GB" sz="1100">
                          <a:latin typeface="Times New Roman"/>
                          <a:ea typeface="SimSun"/>
                        </a:rPr>
                        <a:t>, Δp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8-b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255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L</a:t>
                      </a:r>
                      <a:r>
                        <a:rPr lang="en-US" sz="1100">
                          <a:latin typeface="Times New Roman"/>
                          <a:ea typeface="SimSun"/>
                        </a:rPr>
                        <a:t>L, LC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2*2N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8-b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2N 8-b</a:t>
                      </a:r>
                      <a:br>
                        <a:rPr lang="en-GB" sz="1100" dirty="0">
                          <a:latin typeface="Times New Roman"/>
                          <a:ea typeface="SimSun"/>
                        </a:rPr>
                      </a:br>
                      <a:r>
                        <a:rPr lang="en-GB" sz="1100" dirty="0">
                          <a:latin typeface="Times New Roman"/>
                          <a:ea typeface="SimSun"/>
                        </a:rPr>
                        <a:t>2N 8-b (signed)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2*2N M-b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</a:t>
                      </a:r>
                      <a:r>
                        <a:rPr lang="en-GB" sz="1100" i="1">
                          <a:latin typeface="Times New Roman"/>
                          <a:ea typeface="SimSun"/>
                        </a:rPr>
                        <a:t>avgY’, avgC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503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</a:t>
                      </a:r>
                      <a:r>
                        <a:rPr lang="en-GB" sz="1100" i="1">
                          <a:latin typeface="Times New Roman"/>
                          <a:ea typeface="SimSun"/>
                        </a:rPr>
                        <a:t>RErrY’, RErrC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 xor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503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a1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13-b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26-b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1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3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 16-b</a:t>
                      </a:r>
                      <a:br>
                        <a:rPr lang="en-GB" sz="1100">
                          <a:latin typeface="Times New Roman"/>
                          <a:ea typeface="SimSun"/>
                        </a:rPr>
                      </a:br>
                      <a:r>
                        <a:rPr lang="en-GB" sz="1100">
                          <a:latin typeface="Times New Roman"/>
                          <a:ea typeface="SimSun"/>
                        </a:rPr>
                        <a:t>1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</a:t>
                      </a:r>
                      <a:r>
                        <a:rPr lang="en-US" sz="1100">
                          <a:latin typeface="Times New Roman"/>
                          <a:ea typeface="SimSun"/>
                        </a:rPr>
                        <a:t>a2</a:t>
                      </a: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13-b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26-b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1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 16-b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-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-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7518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Cal. of beta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13-b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2 13-b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3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latin typeface="Times New Roman"/>
                          <a:ea typeface="SimSun"/>
                        </a:rPr>
                        <a:t>1 8-b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latin typeface="Times New Roman"/>
                          <a:ea typeface="SimSun"/>
                        </a:rPr>
                        <a:t>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5007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Total operations 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4N 8-b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3 13-b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8N M-b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2 13-b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2 26-b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latin typeface="Times New Roman"/>
                          <a:ea typeface="SimSun"/>
                        </a:rPr>
                        <a:t>5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4N+6 8-b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8N M-b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2 8-b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4 16-b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2 xor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9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latin typeface="Times New Roman"/>
                          <a:ea typeface="SimSun"/>
                        </a:rPr>
                        <a:t>2N+1 8-b</a:t>
                      </a:r>
                      <a:br>
                        <a:rPr lang="en-GB" sz="1100" b="1">
                          <a:latin typeface="Times New Roman"/>
                          <a:ea typeface="SimSun"/>
                        </a:rPr>
                      </a:br>
                      <a:r>
                        <a:rPr lang="en-GB" sz="1100" b="1">
                          <a:latin typeface="Times New Roman"/>
                          <a:ea typeface="SimSun"/>
                        </a:rPr>
                        <a:t>2N 8-b (signed)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latin typeface="Times New Roman"/>
                          <a:ea typeface="SimSun"/>
                        </a:rPr>
                        <a:t>8N M-b</a:t>
                      </a:r>
                      <a:br>
                        <a:rPr lang="en-GB" sz="1100" b="1" dirty="0">
                          <a:latin typeface="Times New Roman"/>
                          <a:ea typeface="SimSun"/>
                        </a:rPr>
                      </a:br>
                      <a:r>
                        <a:rPr lang="en-GB" sz="1100" b="1" dirty="0">
                          <a:latin typeface="Times New Roman"/>
                          <a:ea typeface="SimSun"/>
                        </a:rPr>
                        <a:t>4N 8-b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latin typeface="Times New Roman"/>
                          <a:ea typeface="SimSun"/>
                        </a:rPr>
                        <a:t>3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09600" y="5355595"/>
            <a:ext cx="5486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Here N=4, 8 or 16, and M-b means multiple bit-length operators will be used.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3733800" cy="2819399"/>
        </p:xfrm>
        <a:graphic>
          <a:graphicData uri="http://schemas.openxmlformats.org/drawingml/2006/table">
            <a:tbl>
              <a:tblPr/>
              <a:tblGrid>
                <a:gridCol w="1083469"/>
                <a:gridCol w="890945"/>
                <a:gridCol w="869275"/>
                <a:gridCol w="890111"/>
              </a:tblGrid>
              <a:tr h="228987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98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 (8bit)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0.3%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80808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99%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97%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876800" y="1676400"/>
          <a:ext cx="3733800" cy="2819399"/>
        </p:xfrm>
        <a:graphic>
          <a:graphicData uri="http://schemas.openxmlformats.org/drawingml/2006/table">
            <a:tbl>
              <a:tblPr/>
              <a:tblGrid>
                <a:gridCol w="1083470"/>
                <a:gridCol w="890944"/>
                <a:gridCol w="869275"/>
                <a:gridCol w="890111"/>
              </a:tblGrid>
              <a:tr h="228987">
                <a:tc>
                  <a:txBody>
                    <a:bodyPr/>
                    <a:lstStyle/>
                    <a:p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All Intra HE10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98">
                <a:tc>
                  <a:txBody>
                    <a:bodyPr/>
                    <a:lstStyle/>
                    <a:p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Y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V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 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Class F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0.1%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0.2%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987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103%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329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100%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2819400"/>
            <a:ext cx="50292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proposed method removes the 13 (AI-HE) or 15-bit (AI-HE10) multipliers by 8 or 10-bit multipliers.</a:t>
            </a:r>
          </a:p>
          <a:p>
            <a:r>
              <a:rPr lang="en-US" dirty="0" smtClean="0"/>
              <a:t>The BD-Rate for this optimization is: AI-HE: Y: 0.0%, U: 0.1%, V: 0.0% and AI-HE10: Y: 0.0%, U: 0.1%, V: 0.0%. </a:t>
            </a:r>
          </a:p>
          <a:p>
            <a:r>
              <a:rPr lang="en-US" dirty="0" smtClean="0"/>
              <a:t>These modifications will contribute to complexity reduction both for HW and SW implementation.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of LM </a:t>
            </a:r>
            <a:r>
              <a:rPr lang="en-US" dirty="0" err="1" smtClean="0"/>
              <a:t>calculaiton</a:t>
            </a:r>
            <a:r>
              <a:rPr lang="en-US" dirty="0" smtClean="0"/>
              <a:t> in WD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19199"/>
            <a:ext cx="4953000" cy="5269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 flipV="1">
            <a:off x="3429000" y="4800600"/>
            <a:ext cx="3657600" cy="457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5943600" y="4419600"/>
            <a:ext cx="2362200" cy="13716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Computational Complexity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a1 and a2 in LM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Parameters: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a1 	= ( LC &lt;&lt; k2 ) – L*C</a:t>
            </a:r>
            <a:br>
              <a:rPr lang="en-US" dirty="0" smtClean="0"/>
            </a:br>
            <a:r>
              <a:rPr lang="en-US" dirty="0" smtClean="0"/>
              <a:t>a2 	= ( LL &lt;&lt; k2 ) – L*L</a:t>
            </a:r>
          </a:p>
          <a:p>
            <a:endParaRPr lang="en-US" dirty="0" smtClean="0"/>
          </a:p>
          <a:p>
            <a:r>
              <a:rPr lang="en-US" sz="2400" dirty="0" smtClean="0"/>
              <a:t>beta	= ( L – ( ( alpha * C ) &gt;&gt; k1 ) + ( 1 &lt;&lt; ( k2 – 1 ) ) ) &gt;&gt; k2</a:t>
            </a:r>
            <a:endParaRPr lang="en-US" sz="2400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44584" y="1372597"/>
            <a:ext cx="4394616" cy="350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1295400" y="3276600"/>
            <a:ext cx="3200400" cy="13716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13-b by 13-b (IBD=8)</a:t>
            </a:r>
          </a:p>
          <a:p>
            <a:pPr algn="ctr"/>
            <a:r>
              <a:rPr lang="en-US" dirty="0" smtClean="0"/>
              <a:t>15-b by 15-b</a:t>
            </a:r>
          </a:p>
          <a:p>
            <a:pPr algn="ctr"/>
            <a:r>
              <a:rPr lang="en-US" dirty="0" smtClean="0"/>
              <a:t>(IBD=10)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3771901" y="4533900"/>
            <a:ext cx="304799" cy="76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943600" y="4419600"/>
            <a:ext cx="2362200" cy="13716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26-b (IBD=8)</a:t>
            </a:r>
          </a:p>
          <a:p>
            <a:pPr algn="ctr"/>
            <a:r>
              <a:rPr lang="en-US" dirty="0" smtClean="0"/>
              <a:t>30-b</a:t>
            </a:r>
          </a:p>
          <a:p>
            <a:pPr algn="ctr"/>
            <a:r>
              <a:rPr lang="en-US" dirty="0" smtClean="0"/>
              <a:t>(IBD=10)</a:t>
            </a:r>
            <a:endParaRPr lang="en-US" dirty="0"/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>
          <a:xfrm rot="10800000">
            <a:off x="3657600" y="4953000"/>
            <a:ext cx="22860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143000" y="2057400"/>
            <a:ext cx="3200400" cy="1371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(IBD=8)</a:t>
            </a:r>
          </a:p>
          <a:p>
            <a:pPr algn="ctr"/>
            <a:r>
              <a:rPr lang="en-US" dirty="0" smtClean="0"/>
              <a:t>10-b</a:t>
            </a:r>
          </a:p>
          <a:p>
            <a:pPr algn="ctr"/>
            <a:r>
              <a:rPr lang="en-US" dirty="0" smtClean="0"/>
              <a:t>(IBD=10)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343400" y="2819400"/>
            <a:ext cx="14478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038600" y="3200400"/>
            <a:ext cx="1828800" cy="914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800600" y="5257800"/>
            <a:ext cx="1066800" cy="533400"/>
          </a:xfrm>
          <a:prstGeom prst="ellips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13-b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2"/>
          </p:cNvCxnSpPr>
          <p:nvPr/>
        </p:nvCxnSpPr>
        <p:spPr>
          <a:xfrm rot="10800000" flipV="1">
            <a:off x="1905000" y="5524500"/>
            <a:ext cx="2895600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3581400" y="5715000"/>
            <a:ext cx="1371600" cy="381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3810000" y="5105400"/>
            <a:ext cx="2286000" cy="152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Remove the Large Multiplier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828800"/>
            <a:ext cx="5562600" cy="4271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calculation of LC and 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beta	=  </a:t>
            </a:r>
            <a:r>
              <a:rPr lang="en-US" dirty="0" err="1" smtClean="0"/>
              <a:t>avgC</a:t>
            </a:r>
            <a:r>
              <a:rPr lang="en-US" dirty="0" smtClean="0"/>
              <a:t> – ( ( alpha * </a:t>
            </a:r>
            <a:r>
              <a:rPr lang="en-US" dirty="0" err="1" smtClean="0"/>
              <a:t>avgY</a:t>
            </a:r>
            <a:r>
              <a:rPr lang="en-US" dirty="0" smtClean="0"/>
              <a:t>’ ) &gt;&gt; k1 )</a:t>
            </a:r>
            <a:endParaRPr lang="en-US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801688" y="1752600"/>
          <a:ext cx="7466012" cy="968375"/>
        </p:xfrm>
        <a:graphic>
          <a:graphicData uri="http://schemas.openxmlformats.org/presentationml/2006/ole">
            <p:oleObj spid="_x0000_s24577" name="Equation" r:id="rId3" imgW="3746160" imgH="482400" progId="Equation.3">
              <p:embed/>
            </p:oleObj>
          </a:graphicData>
        </a:graphic>
      </p:graphicFrame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825500" y="2819400"/>
          <a:ext cx="5359400" cy="1014413"/>
        </p:xfrm>
        <a:graphic>
          <a:graphicData uri="http://schemas.openxmlformats.org/presentationml/2006/ole">
            <p:oleObj spid="_x0000_s24579" name="Equation" r:id="rId4" imgW="2552400" imgH="482400" progId="Equation.3">
              <p:embed/>
            </p:oleObj>
          </a:graphicData>
        </a:graphic>
      </p:graphicFrame>
      <p:sp>
        <p:nvSpPr>
          <p:cNvPr id="8" name="Oval 7"/>
          <p:cNvSpPr/>
          <p:nvPr/>
        </p:nvSpPr>
        <p:spPr>
          <a:xfrm>
            <a:off x="6400800" y="2667000"/>
            <a:ext cx="2743200" cy="1371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singed (IBD=8)</a:t>
            </a:r>
          </a:p>
          <a:p>
            <a:pPr algn="ctr"/>
            <a:r>
              <a:rPr lang="en-US" dirty="0" smtClean="0"/>
              <a:t>10-b (IBD=10)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6200000" flipV="1">
            <a:off x="6743700" y="2324100"/>
            <a:ext cx="5334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5943600" y="3200400"/>
            <a:ext cx="60960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3505200" y="4571998"/>
            <a:ext cx="838200" cy="4572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8" idx="3"/>
          </p:cNvCxnSpPr>
          <p:nvPr/>
        </p:nvCxnSpPr>
        <p:spPr>
          <a:xfrm rot="5400000">
            <a:off x="3342599" y="4972444"/>
            <a:ext cx="295555" cy="2751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495800" y="4952998"/>
            <a:ext cx="1447800" cy="38100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838200" y="3810000"/>
          <a:ext cx="1143000" cy="355600"/>
        </p:xfrm>
        <a:graphic>
          <a:graphicData uri="http://schemas.openxmlformats.org/presentationml/2006/ole">
            <p:oleObj spid="_x0000_s24581" name="Equation" r:id="rId5" imgW="571320" imgH="177480" progId="Equation.3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838200" y="4267200"/>
          <a:ext cx="1143000" cy="355600"/>
        </p:xfrm>
        <a:graphic>
          <a:graphicData uri="http://schemas.openxmlformats.org/presentationml/2006/ole">
            <p:oleObj spid="_x0000_s24582" name="Equation" r:id="rId6" imgW="57132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unsigned multipliers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</a:t>
            </a:r>
          </a:p>
          <a:p>
            <a:endParaRPr lang="en-US" dirty="0"/>
          </a:p>
        </p:txBody>
      </p: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673100" y="4267200"/>
          <a:ext cx="7874000" cy="406400"/>
        </p:xfrm>
        <a:graphic>
          <a:graphicData uri="http://schemas.openxmlformats.org/presentationml/2006/ole">
            <p:oleObj spid="_x0000_s28674" name="Equation" r:id="rId3" imgW="3936960" imgH="203040" progId="Equation.3">
              <p:embed/>
            </p:oleObj>
          </a:graphicData>
        </a:graphic>
      </p:graphicFrame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1676400" y="1828800"/>
          <a:ext cx="5071623" cy="1905000"/>
        </p:xfrm>
        <a:graphic>
          <a:graphicData uri="http://schemas.openxmlformats.org/presentationml/2006/ole">
            <p:oleObj spid="_x0000_s28677" name="Equation" r:id="rId4" imgW="2361960" imgH="888840" progId="Equation.3">
              <p:embed/>
            </p:oleObj>
          </a:graphicData>
        </a:graphic>
      </p:graphicFrame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635000" y="4648200"/>
          <a:ext cx="5588000" cy="457200"/>
        </p:xfrm>
        <a:graphic>
          <a:graphicData uri="http://schemas.openxmlformats.org/presentationml/2006/ole">
            <p:oleObj spid="_x0000_s28679" name="Equation" r:id="rId5" imgW="2793960" imgH="228600" progId="Equation.3">
              <p:embed/>
            </p:oleObj>
          </a:graphicData>
        </a:graphic>
      </p:graphicFrame>
      <p:sp>
        <p:nvSpPr>
          <p:cNvPr id="10" name="Oval 9"/>
          <p:cNvSpPr/>
          <p:nvPr/>
        </p:nvSpPr>
        <p:spPr>
          <a:xfrm>
            <a:off x="6019800" y="5105400"/>
            <a:ext cx="2895600" cy="13716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8-b </a:t>
            </a:r>
            <a:r>
              <a:rPr lang="en-US" dirty="0" err="1" smtClean="0"/>
              <a:t>unsinged</a:t>
            </a:r>
            <a:r>
              <a:rPr lang="en-US" dirty="0" smtClean="0"/>
              <a:t> (IBD=8)</a:t>
            </a:r>
          </a:p>
          <a:p>
            <a:pPr algn="ctr"/>
            <a:r>
              <a:rPr lang="en-US" dirty="0" smtClean="0"/>
              <a:t>10-b (IBD=10)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7581900" y="4762500"/>
            <a:ext cx="533400" cy="304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5715000" y="4572000"/>
            <a:ext cx="990600" cy="6111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3886200" y="4572000"/>
            <a:ext cx="2209800" cy="914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3733800" y="5029200"/>
            <a:ext cx="2286000" cy="1066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5105400" y="4876800"/>
            <a:ext cx="11430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(original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unsiged</a:t>
            </a:r>
            <a:r>
              <a:rPr lang="en-US" dirty="0" smtClean="0"/>
              <a:t> version)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4767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14601"/>
            <a:ext cx="3380851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(original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siged</a:t>
            </a:r>
            <a:r>
              <a:rPr lang="en-US" dirty="0" smtClean="0"/>
              <a:t> version)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44767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5825" y="2667000"/>
            <a:ext cx="444817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2852</TotalTime>
  <Words>537</Words>
  <Application>Microsoft Office PowerPoint</Application>
  <PresentationFormat>On-screen Show (4:3)</PresentationFormat>
  <Paragraphs>237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Equation</vt:lpstr>
      <vt:lpstr>JCTVC-H0491: Remove the large multiplier for LM mode calculation</vt:lpstr>
      <vt:lpstr>Proposed</vt:lpstr>
      <vt:lpstr>Steps of LM calculaiton in WD</vt:lpstr>
      <vt:lpstr>a1 and a2 in LM mode</vt:lpstr>
      <vt:lpstr>Remove the Large Multiplier</vt:lpstr>
      <vt:lpstr>New calculation of LC and LL</vt:lpstr>
      <vt:lpstr>Using unsigned multipliers</vt:lpstr>
      <vt:lpstr>Steps (original vs unsiged version)</vt:lpstr>
      <vt:lpstr>Steps (original vs siged version)</vt:lpstr>
      <vt:lpstr>Complexity analysis</vt:lpstr>
      <vt:lpstr>Testing results</vt:lpstr>
      <vt:lpstr>Slide 12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JCTVC-H0490: Reduce the look-up table entries for LM mode calculation</dc:title>
  <dc:creator>l90925</dc:creator>
  <cp:lastModifiedBy>l90925</cp:lastModifiedBy>
  <cp:revision>96</cp:revision>
  <dcterms:created xsi:type="dcterms:W3CDTF">2012-02-01T18:20:12Z</dcterms:created>
  <dcterms:modified xsi:type="dcterms:W3CDTF">2012-02-03T17:57:58Z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s_pID_725343">
    <vt:lpwstr>(2)JmNoycoyWjR6cXVLCOqEL+0IPHaBVpav0HsI4nNPrZzvs4Mcq9vt50X5zD9ZEcCYlrrJzuic
ELUiISzgfxuKme7BQ8QrpMN1KX4Ts1mCVIVTTDBygtfRCYdwcRfFS9V7+xOrJt2dacpxB786
SEq4CfXGilZllh2qFO0D6zLlaMulplSmwwLNGKBe9P+aX5PLqfXTm0gwLVJahgBU1GsogoZG
lKzHPWYVv7WjNOGi1KAlI</vt:lpwstr>
  </property>
  <property fmtid="{D5CDD505-2E9C-101B-9397-08002B2CF9AE}" pid="3" name="_ms_pID_7253431">
    <vt:lpwstr>VCNlh5KtpI8U0DtFld9O46c0tFD8yDurlNcqd/pIHzSZi77H+3x
5+3xoyS2ePo6lG5dAvlaiG0qX0je2Omiz3sah5rx+hiUuENR4DeS5U1hrfynRzPtDcIQbc/B
NJnyN5RBwBVvW+ZqCmXRmDoAymy1KcBTZoonEDYfuJodLA==</vt:lpwstr>
  </property>
</Properties>
</file>