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7" Type="http://schemas.openxmlformats.org/officeDocument/2006/relationships/image" Target="../media/image7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5" Type="http://schemas.openxmlformats.org/officeDocument/2006/relationships/image" Target="../media/image5.wmf"/><Relationship Id="rId4" Type="http://schemas.openxmlformats.org/officeDocument/2006/relationships/image" Target="../media/image4.wmf"/></Relationships>
</file>

<file path=ppt/media/image1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94730F-771B-4A33-8E74-6A0D03304451}" type="datetimeFigureOut">
              <a:rPr lang="en-US" smtClean="0"/>
              <a:pPr/>
              <a:t>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3B06AF-871E-4367-B6EE-74B7EB5101A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6.bin"/><Relationship Id="rId3" Type="http://schemas.openxmlformats.org/officeDocument/2006/relationships/oleObject" Target="../embeddings/oleObject1.bin"/><Relationship Id="rId7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4.bin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Relationship Id="rId9" Type="http://schemas.openxmlformats.org/officeDocument/2006/relationships/oleObject" Target="../embeddings/oleObject7.bin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CA" sz="3600" b="1" dirty="0"/>
              <a:t>JCTVC-H0490: Reduce the look-up table entries for LM mode calculation</a:t>
            </a:r>
            <a:endParaRPr lang="en-US" sz="36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hangingPunct="0"/>
            <a:r>
              <a:rPr lang="en-CA" dirty="0">
                <a:solidFill>
                  <a:schemeClr val="tx1"/>
                </a:solidFill>
              </a:rPr>
              <a:t>Lingzhi </a:t>
            </a:r>
            <a:r>
              <a:rPr lang="en-CA" dirty="0" smtClean="0">
                <a:solidFill>
                  <a:schemeClr val="tx1"/>
                </a:solidFill>
              </a:rPr>
              <a:t>Liu</a:t>
            </a:r>
            <a:endParaRPr lang="en-US" dirty="0">
              <a:solidFill>
                <a:schemeClr val="tx1"/>
              </a:solidFill>
            </a:endParaRPr>
          </a:p>
          <a:p>
            <a:r>
              <a:rPr lang="en-CA" dirty="0">
                <a:solidFill>
                  <a:schemeClr val="tx1"/>
                </a:solidFill>
              </a:rPr>
              <a:t>Guichun </a:t>
            </a:r>
            <a:r>
              <a:rPr lang="en-CA" dirty="0" smtClean="0">
                <a:solidFill>
                  <a:schemeClr val="tx1"/>
                </a:solidFill>
              </a:rPr>
              <a:t>Li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/>
              <a:t>This contribution proposes to reduce the look-up table used in LM mode calculation from 63 entries to 56 entries or further to 32 entries</a:t>
            </a:r>
            <a:r>
              <a:rPr lang="en-CA" dirty="0" smtClean="0"/>
              <a:t>.</a:t>
            </a:r>
          </a:p>
          <a:p>
            <a:pPr lvl="1"/>
            <a:r>
              <a:rPr lang="en-US" dirty="0" smtClean="0"/>
              <a:t>The </a:t>
            </a:r>
            <a:r>
              <a:rPr lang="en-US" dirty="0"/>
              <a:t>entries from </a:t>
            </a:r>
            <a:r>
              <a:rPr lang="en-US" dirty="0" smtClean="0"/>
              <a:t>1~7 </a:t>
            </a:r>
            <a:r>
              <a:rPr lang="en-US" dirty="0"/>
              <a:t>are theoretically not used </a:t>
            </a:r>
            <a:endParaRPr lang="en-US" dirty="0" smtClean="0"/>
          </a:p>
          <a:p>
            <a:pPr lvl="1"/>
            <a:r>
              <a:rPr lang="en-US" dirty="0" smtClean="0"/>
              <a:t>The </a:t>
            </a:r>
            <a:r>
              <a:rPr lang="en-US" dirty="0"/>
              <a:t>entries from </a:t>
            </a:r>
            <a:r>
              <a:rPr lang="en-US" dirty="0" smtClean="0"/>
              <a:t>1~31 </a:t>
            </a:r>
            <a:r>
              <a:rPr lang="en-US" dirty="0"/>
              <a:t>are seldom </a:t>
            </a:r>
            <a:r>
              <a:rPr lang="en-US" dirty="0" smtClean="0"/>
              <a:t>used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Current look-up table in LM mode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a3	= a2s &lt; 1 ? 0 : Clip3( -2</a:t>
            </a:r>
            <a:r>
              <a:rPr lang="en-GB" baseline="30000" dirty="0"/>
              <a:t>15</a:t>
            </a:r>
            <a:r>
              <a:rPr lang="en-GB" dirty="0"/>
              <a:t>, 2</a:t>
            </a:r>
            <a:r>
              <a:rPr lang="en-GB" baseline="30000" dirty="0"/>
              <a:t>15</a:t>
            </a:r>
            <a:r>
              <a:rPr lang="en-GB" dirty="0"/>
              <a:t>-1, a1s*</a:t>
            </a:r>
            <a:r>
              <a:rPr lang="en-GB" dirty="0" err="1">
                <a:solidFill>
                  <a:srgbClr val="FF0000"/>
                </a:solidFill>
              </a:rPr>
              <a:t>lmDiv</a:t>
            </a:r>
            <a:r>
              <a:rPr lang="en-GB" dirty="0"/>
              <a:t> + ( 1 &lt;&lt; ( k1 – 1 ) ) &gt;&gt; k1 )	(14</a:t>
            </a:r>
            <a:r>
              <a:rPr lang="en-GB" dirty="0" smtClean="0"/>
              <a:t>)</a:t>
            </a:r>
          </a:p>
          <a:p>
            <a:pPr lvl="1"/>
            <a:r>
              <a:rPr lang="en-US" dirty="0"/>
              <a:t>a1s	= a1 &gt;&gt; Max(0, log</a:t>
            </a:r>
            <a:r>
              <a:rPr lang="en-US" baseline="-25000" dirty="0"/>
              <a:t>2</a:t>
            </a:r>
            <a:r>
              <a:rPr lang="en-US" dirty="0"/>
              <a:t>( abs( a1 ) ) – 14 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a2s</a:t>
            </a:r>
            <a:r>
              <a:rPr lang="en-US" dirty="0"/>
              <a:t>	= abs( a2 &gt;&gt; Max(0, log</a:t>
            </a:r>
            <a:r>
              <a:rPr lang="en-US" baseline="-25000" dirty="0"/>
              <a:t>2</a:t>
            </a:r>
            <a:r>
              <a:rPr lang="en-US" dirty="0"/>
              <a:t>( abs( a2 ) ) – 5 ) </a:t>
            </a:r>
            <a:r>
              <a:rPr lang="en-US" dirty="0" smtClean="0"/>
              <a:t>)</a:t>
            </a:r>
          </a:p>
          <a:p>
            <a:pPr lvl="1"/>
            <a:r>
              <a:rPr lang="en-US" dirty="0"/>
              <a:t>a2 	= ( LL &lt;&lt; k2 ) – </a:t>
            </a:r>
            <a:r>
              <a:rPr lang="en-US" dirty="0" smtClean="0"/>
              <a:t>L*L</a:t>
            </a:r>
          </a:p>
          <a:p>
            <a:pPr lvl="1"/>
            <a:r>
              <a:rPr lang="en-GB" dirty="0"/>
              <a:t>k3 = Max( 0, </a:t>
            </a:r>
            <a:r>
              <a:rPr lang="en-GB" dirty="0" err="1"/>
              <a:t>BitDepth</a:t>
            </a:r>
            <a:r>
              <a:rPr lang="en-GB" baseline="-25000" dirty="0" err="1"/>
              <a:t>C</a:t>
            </a:r>
            <a:r>
              <a:rPr lang="en-GB" dirty="0"/>
              <a:t> + log</a:t>
            </a:r>
            <a:r>
              <a:rPr lang="en-GB" baseline="-25000" dirty="0"/>
              <a:t>2</a:t>
            </a:r>
            <a:r>
              <a:rPr lang="en-GB" dirty="0"/>
              <a:t>( </a:t>
            </a:r>
            <a:r>
              <a:rPr lang="en-GB" dirty="0" err="1"/>
              <a:t>nS</a:t>
            </a:r>
            <a:r>
              <a:rPr lang="en-GB" dirty="0"/>
              <a:t> ) – 14 ) </a:t>
            </a:r>
            <a:r>
              <a:rPr lang="en-US" dirty="0"/>
              <a:t/>
            </a:r>
            <a:br>
              <a:rPr lang="en-US" dirty="0"/>
            </a:b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685800" y="5181600"/>
            <a:ext cx="57150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hangingPunct="0"/>
            <a:r>
              <a:rPr lang="en-US" sz="2800" dirty="0"/>
              <a:t>for( </a:t>
            </a:r>
            <a:r>
              <a:rPr lang="en-US" sz="2800" dirty="0" err="1"/>
              <a:t>Int</a:t>
            </a:r>
            <a:r>
              <a:rPr lang="en-US" sz="2800" dirty="0"/>
              <a:t> </a:t>
            </a:r>
            <a:r>
              <a:rPr lang="en-US" sz="2800" dirty="0" err="1"/>
              <a:t>i</a:t>
            </a:r>
            <a:r>
              <a:rPr lang="en-US" sz="2800" dirty="0"/>
              <a:t> = 1; </a:t>
            </a:r>
            <a:r>
              <a:rPr lang="en-US" sz="2800" dirty="0" err="1"/>
              <a:t>i</a:t>
            </a:r>
            <a:r>
              <a:rPr lang="en-US" sz="2800" dirty="0"/>
              <a:t> &lt; 64; </a:t>
            </a:r>
            <a:r>
              <a:rPr lang="en-US" sz="2800" dirty="0" err="1"/>
              <a:t>i</a:t>
            </a:r>
            <a:r>
              <a:rPr lang="en-US" sz="2800" dirty="0"/>
              <a:t>++ )</a:t>
            </a:r>
          </a:p>
          <a:p>
            <a:r>
              <a:rPr lang="en-US" sz="2800" dirty="0"/>
              <a:t>     </a:t>
            </a:r>
            <a:r>
              <a:rPr lang="en-US" sz="2800" dirty="0" err="1"/>
              <a:t>lmDiv</a:t>
            </a:r>
            <a:r>
              <a:rPr lang="en-US" sz="2800" dirty="0"/>
              <a:t> [i-1] = ( (1 &lt;&lt; 15) + </a:t>
            </a:r>
            <a:r>
              <a:rPr lang="en-US" sz="2800" dirty="0" err="1"/>
              <a:t>i</a:t>
            </a:r>
            <a:r>
              <a:rPr lang="en-US" sz="2800" dirty="0"/>
              <a:t>/2 ) / </a:t>
            </a:r>
            <a:r>
              <a:rPr lang="en-US" sz="2800" dirty="0" err="1"/>
              <a:t>i</a:t>
            </a:r>
            <a:r>
              <a:rPr lang="en-US" sz="2800" dirty="0"/>
              <a:t>;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Derivations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>
            <a:normAutofit/>
          </a:bodyPr>
          <a:lstStyle/>
          <a:p>
            <a:r>
              <a:rPr lang="en-US" dirty="0"/>
              <a:t>a2 	= ( LL &lt;&lt; k2 ) – </a:t>
            </a:r>
            <a:r>
              <a:rPr lang="en-US" dirty="0" smtClean="0"/>
              <a:t>L*L</a:t>
            </a:r>
          </a:p>
          <a:p>
            <a:r>
              <a:rPr lang="en-US" dirty="0" smtClean="0"/>
              <a:t>Set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We have</a:t>
            </a:r>
          </a:p>
          <a:p>
            <a:endParaRPr lang="en-US" dirty="0"/>
          </a:p>
          <a:p>
            <a:r>
              <a:rPr lang="en-US" dirty="0" smtClean="0"/>
              <a:t>If </a:t>
            </a:r>
            <a:r>
              <a:rPr lang="el-GR" i="1" dirty="0" smtClean="0"/>
              <a:t>Δ</a:t>
            </a:r>
            <a:r>
              <a:rPr lang="en-US" i="1" dirty="0" smtClean="0"/>
              <a:t>p!=0</a:t>
            </a:r>
            <a:endParaRPr lang="en-US" i="1" dirty="0"/>
          </a:p>
        </p:txBody>
      </p:sp>
      <p:sp>
        <p:nvSpPr>
          <p:cNvPr id="7170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graphicFrame>
        <p:nvGraphicFramePr>
          <p:cNvPr id="7169" name="Object 1"/>
          <p:cNvGraphicFramePr>
            <a:graphicFrameLocks noChangeAspect="1"/>
          </p:cNvGraphicFramePr>
          <p:nvPr/>
        </p:nvGraphicFramePr>
        <p:xfrm>
          <a:off x="2133600" y="4572000"/>
          <a:ext cx="5326063" cy="2006600"/>
        </p:xfrm>
        <a:graphic>
          <a:graphicData uri="http://schemas.openxmlformats.org/presentationml/2006/ole">
            <p:oleObj spid="_x0000_s7169" name="Equation" r:id="rId3" imgW="2958840" imgH="1091880" progId="Equation.3">
              <p:embed/>
            </p:oleObj>
          </a:graphicData>
        </a:graphic>
      </p:graphicFrame>
      <p:graphicFrame>
        <p:nvGraphicFramePr>
          <p:cNvPr id="7172" name="Object 4"/>
          <p:cNvGraphicFramePr>
            <a:graphicFrameLocks noChangeAspect="1"/>
          </p:cNvGraphicFramePr>
          <p:nvPr/>
        </p:nvGraphicFramePr>
        <p:xfrm>
          <a:off x="1295400" y="2133600"/>
          <a:ext cx="3932093" cy="1085850"/>
        </p:xfrm>
        <a:graphic>
          <a:graphicData uri="http://schemas.openxmlformats.org/presentationml/2006/ole">
            <p:oleObj spid="_x0000_s7172" name="Equation" r:id="rId4" imgW="2273300" imgH="622300" progId="Equation.3">
              <p:embed/>
            </p:oleObj>
          </a:graphicData>
        </a:graphic>
      </p:graphicFrame>
      <p:graphicFrame>
        <p:nvGraphicFramePr>
          <p:cNvPr id="7171" name="Object 3"/>
          <p:cNvGraphicFramePr>
            <a:graphicFrameLocks noChangeAspect="1"/>
          </p:cNvGraphicFramePr>
          <p:nvPr/>
        </p:nvGraphicFramePr>
        <p:xfrm>
          <a:off x="1371600" y="3352800"/>
          <a:ext cx="3200400" cy="866775"/>
        </p:xfrm>
        <a:graphic>
          <a:graphicData uri="http://schemas.openxmlformats.org/presentationml/2006/ole">
            <p:oleObj spid="_x0000_s7171" name="Equation" r:id="rId5" imgW="2006600" imgH="482600" progId="Equation.3">
              <p:embed/>
            </p:oleObj>
          </a:graphicData>
        </a:graphic>
      </p:graphicFrame>
      <p:sp>
        <p:nvSpPr>
          <p:cNvPr id="7173" name="Rectangle 5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graphicFrame>
        <p:nvGraphicFramePr>
          <p:cNvPr id="7176" name="Object 8"/>
          <p:cNvGraphicFramePr>
            <a:graphicFrameLocks noChangeAspect="1"/>
          </p:cNvGraphicFramePr>
          <p:nvPr/>
        </p:nvGraphicFramePr>
        <p:xfrm>
          <a:off x="5199062" y="1676400"/>
          <a:ext cx="3173476" cy="603803"/>
        </p:xfrm>
        <a:graphic>
          <a:graphicData uri="http://schemas.openxmlformats.org/presentationml/2006/ole">
            <p:oleObj spid="_x0000_s7176" name="Equation" r:id="rId6" imgW="2552400" imgH="482400" progId="Equation.3">
              <p:embed/>
            </p:oleObj>
          </a:graphicData>
        </a:graphic>
      </p:graphicFrame>
      <p:graphicFrame>
        <p:nvGraphicFramePr>
          <p:cNvPr id="7177" name="Object 9"/>
          <p:cNvGraphicFramePr>
            <a:graphicFrameLocks noChangeAspect="1"/>
          </p:cNvGraphicFramePr>
          <p:nvPr/>
        </p:nvGraphicFramePr>
        <p:xfrm>
          <a:off x="5181600" y="2286000"/>
          <a:ext cx="2913062" cy="603803"/>
        </p:xfrm>
        <a:graphic>
          <a:graphicData uri="http://schemas.openxmlformats.org/presentationml/2006/ole">
            <p:oleObj spid="_x0000_s7177" name="Equation" r:id="rId7" imgW="2349360" imgH="482400" progId="Equation.3">
              <p:embed/>
            </p:oleObj>
          </a:graphicData>
        </a:graphic>
      </p:graphicFrame>
      <p:graphicFrame>
        <p:nvGraphicFramePr>
          <p:cNvPr id="7178" name="Object 10"/>
          <p:cNvGraphicFramePr>
            <a:graphicFrameLocks noChangeAspect="1"/>
          </p:cNvGraphicFramePr>
          <p:nvPr/>
        </p:nvGraphicFramePr>
        <p:xfrm>
          <a:off x="5189538" y="2886075"/>
          <a:ext cx="3095544" cy="539099"/>
        </p:xfrm>
        <a:graphic>
          <a:graphicData uri="http://schemas.openxmlformats.org/presentationml/2006/ole">
            <p:oleObj spid="_x0000_s7178" name="Equation" r:id="rId8" imgW="2781000" imgH="482400" progId="Equation.3">
              <p:embed/>
            </p:oleObj>
          </a:graphicData>
        </a:graphic>
      </p:graphicFrame>
      <p:graphicFrame>
        <p:nvGraphicFramePr>
          <p:cNvPr id="7179" name="Object 11"/>
          <p:cNvGraphicFramePr>
            <a:graphicFrameLocks noChangeAspect="1"/>
          </p:cNvGraphicFramePr>
          <p:nvPr/>
        </p:nvGraphicFramePr>
        <p:xfrm>
          <a:off x="5181600" y="3352801"/>
          <a:ext cx="3733800" cy="471712"/>
        </p:xfrm>
        <a:graphic>
          <a:graphicData uri="http://schemas.openxmlformats.org/presentationml/2006/ole">
            <p:oleObj spid="_x0000_s7179" name="Equation" r:id="rId9" imgW="3835080" imgH="482400" progId="Equation.3">
              <p:embed/>
            </p:oleObj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Reduce the number of entries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hangingPunct="0"/>
            <a:r>
              <a:rPr lang="en-GB" dirty="0"/>
              <a:t>If the </a:t>
            </a:r>
            <a:r>
              <a:rPr lang="en-GB" dirty="0" err="1"/>
              <a:t>luma</a:t>
            </a:r>
            <a:r>
              <a:rPr lang="en-GB" dirty="0"/>
              <a:t> references are not all equal, </a:t>
            </a:r>
            <a:r>
              <a:rPr lang="en-GB" dirty="0" smtClean="0"/>
              <a:t>the </a:t>
            </a:r>
            <a:r>
              <a:rPr lang="en-GB" dirty="0"/>
              <a:t>actual value of a2 is always equal or larger than 8</a:t>
            </a:r>
            <a:r>
              <a:rPr lang="en-GB" dirty="0" smtClean="0"/>
              <a:t>.  </a:t>
            </a:r>
            <a:endParaRPr lang="en-US" dirty="0"/>
          </a:p>
          <a:p>
            <a:r>
              <a:rPr lang="en-GB" dirty="0"/>
              <a:t> Furthermore, if one of the item </a:t>
            </a:r>
            <a:r>
              <a:rPr lang="en-GB" dirty="0" err="1"/>
              <a:t>Δp</a:t>
            </a:r>
            <a:r>
              <a:rPr lang="en-GB" baseline="-25000" dirty="0" err="1"/>
              <a:t>Y</a:t>
            </a:r>
            <a:r>
              <a:rPr lang="en-GB" dirty="0"/>
              <a:t>’ </a:t>
            </a:r>
            <a:r>
              <a:rPr lang="en-GB" dirty="0" smtClean="0"/>
              <a:t>is </a:t>
            </a:r>
            <a:r>
              <a:rPr lang="en-GB" dirty="0"/>
              <a:t>equal or larger than </a:t>
            </a:r>
            <a:r>
              <a:rPr lang="en-GB" dirty="0" smtClean="0"/>
              <a:t>2 or block size no smaller than 16, </a:t>
            </a:r>
            <a:r>
              <a:rPr lang="en-GB" dirty="0"/>
              <a:t>a2 will equal or larger than 32 accordingly. In this condition, </a:t>
            </a:r>
            <a:r>
              <a:rPr lang="en-GB" dirty="0" err="1"/>
              <a:t>lmDiv</a:t>
            </a:r>
            <a:r>
              <a:rPr lang="en-GB" dirty="0"/>
              <a:t> table can be reduced to 32 entries.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Simulation results</a:t>
            </a:r>
            <a:endParaRPr lang="en-US" dirty="0"/>
          </a:p>
        </p:txBody>
      </p:sp>
      <p:graphicFrame>
        <p:nvGraphicFramePr>
          <p:cNvPr id="12" name="Content Placeholder 11"/>
          <p:cNvGraphicFramePr>
            <a:graphicFrameLocks noGrp="1"/>
          </p:cNvGraphicFramePr>
          <p:nvPr>
            <p:ph idx="1"/>
          </p:nvPr>
        </p:nvGraphicFramePr>
        <p:xfrm>
          <a:off x="381001" y="2209800"/>
          <a:ext cx="3886200" cy="2590802"/>
        </p:xfrm>
        <a:graphic>
          <a:graphicData uri="http://schemas.openxmlformats.org/drawingml/2006/table">
            <a:tbl>
              <a:tblPr/>
              <a:tblGrid>
                <a:gridCol w="1132609"/>
                <a:gridCol w="858116"/>
                <a:gridCol w="939511"/>
                <a:gridCol w="955964"/>
              </a:tblGrid>
              <a:tr h="228906">
                <a:tc>
                  <a:txBody>
                    <a:bodyPr/>
                    <a:lstStyle/>
                    <a:p>
                      <a:endParaRPr lang="en-US" sz="1100" dirty="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All Intra HE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28906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A (8bit)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-0.03%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0.02%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-0.03%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1102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0.02%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0.01%</a:t>
                      </a:r>
                      <a:endParaRPr lang="en-US" sz="1100" dirty="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21102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 dirty="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1102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F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0.03%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Enc Time[%]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100%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21102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Dec Time[%]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101%</a:t>
                      </a:r>
                      <a:endParaRPr lang="en-US" sz="1100" dirty="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533400" y="1600200"/>
            <a:ext cx="27432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Testing </a:t>
            </a:r>
            <a:r>
              <a:rPr lang="en-US" dirty="0"/>
              <a:t>results of 56 </a:t>
            </a:r>
            <a:r>
              <a:rPr lang="en-US" dirty="0" smtClean="0"/>
              <a:t>entries</a:t>
            </a:r>
          </a:p>
          <a:p>
            <a:endParaRPr lang="en-US" dirty="0"/>
          </a:p>
          <a:p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5334000" y="1524000"/>
            <a:ext cx="28956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Testing </a:t>
            </a:r>
            <a:r>
              <a:rPr lang="en-US" dirty="0"/>
              <a:t>results of </a:t>
            </a:r>
            <a:r>
              <a:rPr lang="en-US" dirty="0" smtClean="0"/>
              <a:t>32 entries</a:t>
            </a:r>
          </a:p>
          <a:p>
            <a:endParaRPr lang="en-US" dirty="0"/>
          </a:p>
          <a:p>
            <a:endParaRPr lang="en-US" dirty="0"/>
          </a:p>
        </p:txBody>
      </p:sp>
      <p:graphicFrame>
        <p:nvGraphicFramePr>
          <p:cNvPr id="14" name="Table 13"/>
          <p:cNvGraphicFramePr>
            <a:graphicFrameLocks noGrp="1"/>
          </p:cNvGraphicFramePr>
          <p:nvPr/>
        </p:nvGraphicFramePr>
        <p:xfrm>
          <a:off x="4724400" y="2209800"/>
          <a:ext cx="3657599" cy="2590802"/>
        </p:xfrm>
        <a:graphic>
          <a:graphicData uri="http://schemas.openxmlformats.org/drawingml/2006/table">
            <a:tbl>
              <a:tblPr/>
              <a:tblGrid>
                <a:gridCol w="1061357"/>
                <a:gridCol w="870312"/>
                <a:gridCol w="855618"/>
                <a:gridCol w="870312"/>
              </a:tblGrid>
              <a:tr h="228906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 b="1">
                          <a:latin typeface="Arial"/>
                          <a:ea typeface="SimSun"/>
                          <a:cs typeface="Times New Roman"/>
                        </a:rPr>
                        <a:t>All Intra HE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28906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Class A (8bit)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-0.03%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-0.03%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Class B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Class C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Class D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-0.04%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2110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Class E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 b="1">
                          <a:latin typeface="Arial"/>
                          <a:ea typeface="SimSun"/>
                          <a:cs typeface="Times New Roman"/>
                        </a:rPr>
                        <a:t>Overall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2110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SimSu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110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Class F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-0.01%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0.00%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809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Enc Time[%]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100%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2110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>
                          <a:latin typeface="Arial"/>
                          <a:ea typeface="SimSun"/>
                          <a:cs typeface="Times New Roman"/>
                        </a:rPr>
                        <a:t>Dec Time[%]</a:t>
                      </a:r>
                      <a:endParaRPr lang="en-US" sz="110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900" dirty="0">
                          <a:latin typeface="Arial"/>
                          <a:ea typeface="SimSun"/>
                          <a:cs typeface="Times New Roman"/>
                        </a:rPr>
                        <a:t>99%</a:t>
                      </a:r>
                      <a:endParaRPr lang="en-US" sz="1100" dirty="0">
                        <a:latin typeface="Times New Roman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2286000" y="2819400"/>
            <a:ext cx="5029200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8000" b="1" cap="none" spc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00B0F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Thank You</a:t>
            </a:r>
            <a:endParaRPr lang="en-US" sz="8000" b="1" cap="none" spc="0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rgbClr val="00B0F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342</TotalTime>
  <Words>364</Words>
  <Application>Microsoft Office PowerPoint</Application>
  <PresentationFormat>On-screen Show (4:3)</PresentationFormat>
  <Paragraphs>111</Paragraphs>
  <Slides>7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9" baseType="lpstr">
      <vt:lpstr>Office Theme</vt:lpstr>
      <vt:lpstr>Equation</vt:lpstr>
      <vt:lpstr>JCTVC-H0490: Reduce the look-up table entries for LM mode calculation</vt:lpstr>
      <vt:lpstr>Proposed</vt:lpstr>
      <vt:lpstr>Current look-up table in LM mode</vt:lpstr>
      <vt:lpstr>Derivations</vt:lpstr>
      <vt:lpstr>Reduce the number of entries</vt:lpstr>
      <vt:lpstr>Simulation results</vt:lpstr>
      <vt:lpstr>Slide 7</vt:lpstr>
    </vt:vector>
  </TitlesOfParts>
  <Company>Huawei Technologies Co.,Ltd.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JCTVC-H0490: Reduce the look-up table entries for LM mode calculation</dc:title>
  <dc:creator>l90925</dc:creator>
  <cp:lastModifiedBy>l90925</cp:lastModifiedBy>
  <cp:revision>29</cp:revision>
  <dcterms:created xsi:type="dcterms:W3CDTF">2012-02-01T18:20:12Z</dcterms:created>
  <dcterms:modified xsi:type="dcterms:W3CDTF">2012-02-03T17:52:07Z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ms_pID_725343">
    <vt:lpwstr>(2)5ku73aqMhWX9nvP68zOgvDHrmeFO/YlShIPcqA9uMK7M5lWtphycMPGVjMio+7O2AYnkuqxd
9SDvYsLqRVqpCFCHs6bgtpzXOdFWVDzzQKiSGUN4fyd2sNLYde0ovp6XhQHMpIqp2/6DBgXB
S65ED9ZrSUyEbPyCKuOH8xcvoPjIyD3N9VNjvfTkOq8eF7rAjUEpGiRhztaEWatRuZznod2t
HABCigfUeQo6Up+gfkSN9</vt:lpwstr>
  </property>
  <property fmtid="{D5CDD505-2E9C-101B-9397-08002B2CF9AE}" pid="3" name="_ms_pID_7253431">
    <vt:lpwstr>zwdR/TOfx6rImsJrV4aUGTHSmiVQLC6wCJaB23K6hZ77d52+8zZ
Uu0Cy1K3LSfaktOw/n8NewFCgFMlJedts10/CSb/shf0LY9vTilfyAH5ttAjMQVquHDc6aRd
Is4=</vt:lpwstr>
  </property>
</Properties>
</file>

<file path=docProps/thumbnail.jpeg>
</file>