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605" r:id="rId1"/>
  </p:sldMasterIdLst>
  <p:notesMasterIdLst>
    <p:notesMasterId r:id="rId9"/>
  </p:notesMasterIdLst>
  <p:handoutMasterIdLst>
    <p:handoutMasterId r:id="rId10"/>
  </p:handoutMasterIdLst>
  <p:sldIdLst>
    <p:sldId id="515" r:id="rId2"/>
    <p:sldId id="679" r:id="rId3"/>
    <p:sldId id="681" r:id="rId4"/>
    <p:sldId id="680" r:id="rId5"/>
    <p:sldId id="682" r:id="rId6"/>
    <p:sldId id="683" r:id="rId7"/>
    <p:sldId id="551" r:id="rId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kim" initials="y" lastIdx="1" clrIdx="0"/>
  <p:cmAuthor id="1" name="alberto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ACC5DE"/>
    <a:srgbClr val="00D200"/>
    <a:srgbClr val="4070A0"/>
    <a:srgbClr val="F3F9FA"/>
    <a:srgbClr val="003366"/>
    <a:srgbClr val="FF9900"/>
    <a:srgbClr val="456A1C"/>
    <a:srgbClr val="6C9200"/>
    <a:srgbClr val="4F84B9"/>
    <a:srgbClr val="C9D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81" autoAdjust="0"/>
  </p:normalViewPr>
  <p:slideViewPr>
    <p:cSldViewPr snapToGrid="0">
      <p:cViewPr>
        <p:scale>
          <a:sx n="60" d="100"/>
          <a:sy n="60" d="100"/>
        </p:scale>
        <p:origin x="-246" y="-408"/>
      </p:cViewPr>
      <p:guideLst>
        <p:guide orient="horz" pos="1104"/>
        <p:guide orient="horz" pos="3648"/>
        <p:guide pos="2880"/>
      </p:guideLst>
    </p:cSldViewPr>
  </p:slideViewPr>
  <p:outlineViewPr>
    <p:cViewPr>
      <p:scale>
        <a:sx n="33" d="100"/>
        <a:sy n="33" d="100"/>
      </p:scale>
      <p:origin x="0" y="18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2772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8A0038C-02B1-4BEC-BC65-1E7249011F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59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819275" y="619125"/>
            <a:ext cx="3609975" cy="2708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49239" y="3459163"/>
            <a:ext cx="6846887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  <a:p>
            <a:pPr lvl="0"/>
            <a:endParaRPr lang="en-US" noProof="0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A9CA102B-60A0-4095-989D-6364DBEA82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413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25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1pPr>
    <a:lvl2pPr marL="742950" indent="-28575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2pPr>
    <a:lvl3pPr marL="11430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3pPr>
    <a:lvl4pPr marL="16002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4pPr>
    <a:lvl5pPr marL="20574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gradien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68600"/>
            <a:ext cx="9144000" cy="4089400"/>
          </a:xfrm>
          <a:prstGeom prst="rect">
            <a:avLst/>
          </a:prstGeom>
          <a:noFill/>
        </p:spPr>
      </p:pic>
      <p:pic>
        <p:nvPicPr>
          <p:cNvPr id="3084" name="Picture 12" descr="cloud"/>
          <p:cNvPicPr>
            <a:picLocks noChangeAspect="1" noChangeArrowheads="1"/>
          </p:cNvPicPr>
          <p:nvPr userDrawn="1"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1527175"/>
          </a:xfrm>
          <a:prstGeom prst="rect">
            <a:avLst/>
          </a:prstGeom>
          <a:noFill/>
        </p:spPr>
      </p:pic>
      <p:pic>
        <p:nvPicPr>
          <p:cNvPr id="3079" name="Picture 7" descr="imgbanner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24000"/>
            <a:ext cx="9144000" cy="1241425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200400"/>
            <a:ext cx="7772400" cy="838200"/>
          </a:xfrm>
        </p:spPr>
        <p:txBody>
          <a:bodyPr/>
          <a:lstStyle>
            <a:lvl1pPr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191000"/>
            <a:ext cx="6400800" cy="609600"/>
          </a:xfrm>
        </p:spPr>
        <p:txBody>
          <a:bodyPr/>
          <a:lstStyle>
            <a:lvl1pPr marL="0" indent="0">
              <a:buFont typeface="Wingdings" pitchFamily="96" charset="2"/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083" name="Picture 11" descr="CAV-logo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471488"/>
            <a:ext cx="3200400" cy="595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1717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3627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spcBef>
                <a:spcPts val="0"/>
              </a:spcBef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267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6200" y="6477000"/>
            <a:ext cx="41910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Cavium Networks Proprietary and Confidential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bottom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0" y="6367463"/>
            <a:ext cx="9144000" cy="490537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5307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219200"/>
            <a:ext cx="868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8351838" y="6513513"/>
            <a:ext cx="5730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</a:rPr>
              <a:t>Page </a:t>
            </a:r>
            <a:fld id="{A79A390D-0070-407E-A2C7-2693A4C72F27}" type="slidenum">
              <a:rPr lang="en-US" sz="800">
                <a:solidFill>
                  <a:schemeClr val="bg1"/>
                </a:solidFill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6" r:id="rId1"/>
    <p:sldLayoutId id="2147484607" r:id="rId2"/>
    <p:sldLayoutId id="2147484608" r:id="rId3"/>
    <p:sldLayoutId id="2147484609" r:id="rId4"/>
    <p:sldLayoutId id="2147484610" r:id="rId5"/>
    <p:sldLayoutId id="2147484611" r:id="rId6"/>
    <p:sldLayoutId id="2147484612" r:id="rId7"/>
    <p:sldLayoutId id="2147484613" r:id="rId8"/>
    <p:sldLayoutId id="2147484614" r:id="rId9"/>
    <p:sldLayoutId id="2147484615" r:id="rId10"/>
    <p:sldLayoutId id="2147484616" r:id="rId11"/>
    <p:sldLayoutId id="2147484617" r:id="rId12"/>
    <p:sldLayoutId id="2147484618" r:id="rId13"/>
    <p:sldLayoutId id="2147484620" r:id="rId14"/>
    <p:sldLayoutId id="2147484621" r:id="rId15"/>
    <p:sldLayoutId id="2147484622" r:id="rId16"/>
    <p:sldLayoutId id="2147484623" r:id="rId17"/>
    <p:sldLayoutId id="2147484625" r:id="rId18"/>
    <p:sldLayoutId id="2147484626" r:id="rId19"/>
    <p:sldLayoutId id="2147484627" r:id="rId20"/>
    <p:sldLayoutId id="2147484628" r:id="rId21"/>
    <p:sldLayoutId id="2147484629" r:id="rId22"/>
    <p:sldLayoutId id="2147484630" r:id="rId23"/>
    <p:sldLayoutId id="2147484631" r:id="rId24"/>
    <p:sldLayoutId id="2147484632" r:id="rId25"/>
    <p:sldLayoutId id="2147484633" r:id="rId26"/>
    <p:sldLayoutId id="2147484634" r:id="rId27"/>
    <p:sldLayoutId id="2147484635" r:id="rId28"/>
    <p:sldLayoutId id="2147484636" r:id="rId29"/>
    <p:sldLayoutId id="2147484637" r:id="rId3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E82"/>
        </a:buClr>
        <a:buFont typeface="Wingdings" pitchFamily="96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685800" y="3302758"/>
            <a:ext cx="7772400" cy="1682710"/>
          </a:xfrm>
        </p:spPr>
        <p:txBody>
          <a:bodyPr/>
          <a:lstStyle/>
          <a:p>
            <a:pPr algn="ctr"/>
            <a:r>
              <a:rPr lang="en-US" b="1" dirty="0"/>
              <a:t>Importance of very high bit rate and ultra-low latency applications</a:t>
            </a:r>
            <a:r>
              <a:rPr lang="en-US" dirty="0" smtClean="0">
                <a:ea typeface="ＭＳ Ｐゴシック" pitchFamily="50" charset="-128"/>
              </a:rPr>
              <a:t> </a:t>
            </a:r>
            <a:br>
              <a:rPr lang="en-US" dirty="0" smtClean="0">
                <a:ea typeface="ＭＳ Ｐゴシック" pitchFamily="50" charset="-128"/>
              </a:rPr>
            </a:br>
            <a:r>
              <a:rPr lang="en-US" dirty="0" smtClean="0">
                <a:ea typeface="ＭＳ Ｐゴシック" pitchFamily="50" charset="-128"/>
              </a:rPr>
              <a:t/>
            </a:r>
            <a:br>
              <a:rPr lang="en-US" dirty="0" smtClean="0">
                <a:ea typeface="ＭＳ Ｐゴシック" pitchFamily="50" charset="-128"/>
              </a:rPr>
            </a:br>
            <a:r>
              <a:rPr lang="en-US" sz="2800" dirty="0"/>
              <a:t>JCTVC-H0487 </a:t>
            </a:r>
            <a:endParaRPr lang="en-US" sz="2800" dirty="0" smtClean="0">
              <a:ea typeface="ＭＳ Ｐゴシック" pitchFamily="50" charset="-128"/>
            </a:endParaRPr>
          </a:p>
        </p:txBody>
      </p:sp>
      <p:sp>
        <p:nvSpPr>
          <p:cNvPr id="7171" name="Text Placeholder 2"/>
          <p:cNvSpPr>
            <a:spLocks noGrp="1"/>
          </p:cNvSpPr>
          <p:nvPr>
            <p:ph type="subTitle" idx="1"/>
          </p:nvPr>
        </p:nvSpPr>
        <p:spPr>
          <a:xfrm>
            <a:off x="0" y="5256474"/>
            <a:ext cx="9144000" cy="609600"/>
          </a:xfrm>
        </p:spPr>
        <p:txBody>
          <a:bodyPr anchor="t"/>
          <a:lstStyle/>
          <a:p>
            <a:pPr algn="ctr" hangingPunct="0"/>
            <a:r>
              <a:rPr lang="es-ES_tradnl" sz="2000" dirty="0"/>
              <a:t>Alberto Dueñas and Francisco Javier Roncero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03082"/>
            <a:ext cx="8676861" cy="5369118"/>
          </a:xfrm>
        </p:spPr>
        <p:txBody>
          <a:bodyPr/>
          <a:lstStyle/>
          <a:p>
            <a:r>
              <a:rPr lang="en-US" dirty="0"/>
              <a:t>There are a number of emerging applications that </a:t>
            </a:r>
            <a:r>
              <a:rPr lang="en-US" dirty="0" smtClean="0"/>
              <a:t>require:</a:t>
            </a:r>
          </a:p>
          <a:p>
            <a:pPr lvl="1"/>
            <a:r>
              <a:rPr lang="en-US" sz="2400" dirty="0" smtClean="0"/>
              <a:t>Very </a:t>
            </a:r>
            <a:r>
              <a:rPr lang="en-US" sz="2400" dirty="0"/>
              <a:t>high video fidelity (leading to very high video rates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Ultra low </a:t>
            </a:r>
            <a:r>
              <a:rPr lang="en-US" sz="2400" dirty="0"/>
              <a:t>end-to-end </a:t>
            </a:r>
            <a:r>
              <a:rPr lang="en-US" sz="2400" dirty="0" smtClean="0"/>
              <a:t>latencies</a:t>
            </a:r>
          </a:p>
          <a:p>
            <a:r>
              <a:rPr lang="en-US" dirty="0"/>
              <a:t>One of these applications is </a:t>
            </a:r>
            <a:r>
              <a:rPr lang="en-US" dirty="0" smtClean="0"/>
              <a:t>“</a:t>
            </a:r>
            <a:r>
              <a:rPr lang="en-US" dirty="0"/>
              <a:t>wireless video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Visual content is </a:t>
            </a:r>
            <a:r>
              <a:rPr lang="en-US" dirty="0"/>
              <a:t>transmitted using wireless </a:t>
            </a:r>
            <a:r>
              <a:rPr lang="en-US" dirty="0" smtClean="0"/>
              <a:t>methods</a:t>
            </a:r>
          </a:p>
          <a:p>
            <a:r>
              <a:rPr lang="en-US" dirty="0" smtClean="0"/>
              <a:t>Other </a:t>
            </a:r>
            <a:r>
              <a:rPr lang="en-US" dirty="0"/>
              <a:t>applications may use other transmission </a:t>
            </a:r>
            <a:r>
              <a:rPr lang="en-US" dirty="0" smtClean="0"/>
              <a:t>method:</a:t>
            </a:r>
          </a:p>
          <a:p>
            <a:pPr lvl="1"/>
            <a:r>
              <a:rPr lang="en-US" dirty="0" err="1" smtClean="0"/>
              <a:t>Powerline</a:t>
            </a:r>
            <a:endParaRPr lang="en-US" dirty="0" smtClean="0"/>
          </a:p>
          <a:p>
            <a:pPr lvl="1"/>
            <a:r>
              <a:rPr lang="en-US" dirty="0" smtClean="0"/>
              <a:t>USB/</a:t>
            </a:r>
            <a:r>
              <a:rPr lang="en-US" dirty="0" err="1" smtClean="0"/>
              <a:t>Firewire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5690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03082"/>
            <a:ext cx="8676861" cy="5369118"/>
          </a:xfrm>
        </p:spPr>
        <p:txBody>
          <a:bodyPr/>
          <a:lstStyle/>
          <a:p>
            <a:r>
              <a:rPr lang="en-US" dirty="0" smtClean="0"/>
              <a:t>The requirement of </a:t>
            </a:r>
            <a:r>
              <a:rPr lang="en-US" dirty="0"/>
              <a:t>wireless video systems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Normally 40-100 </a:t>
            </a:r>
            <a:r>
              <a:rPr lang="en-US" dirty="0"/>
              <a:t>Mbps</a:t>
            </a:r>
            <a:endParaRPr lang="en-US" dirty="0" smtClean="0"/>
          </a:p>
          <a:p>
            <a:pPr lvl="1"/>
            <a:r>
              <a:rPr lang="en-US" dirty="0" smtClean="0"/>
              <a:t>In some cases up to 500 Mbps</a:t>
            </a:r>
          </a:p>
          <a:p>
            <a:pPr lvl="1"/>
            <a:r>
              <a:rPr lang="en-US" dirty="0" smtClean="0"/>
              <a:t>Normally 60-100 </a:t>
            </a:r>
            <a:r>
              <a:rPr lang="en-US" dirty="0" err="1" smtClean="0"/>
              <a:t>msec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In some cases </a:t>
            </a:r>
            <a:r>
              <a:rPr lang="en-US" dirty="0" smtClean="0"/>
              <a:t>less than one frame of latency</a:t>
            </a:r>
          </a:p>
          <a:p>
            <a:pPr lvl="1"/>
            <a:r>
              <a:rPr lang="en-US" dirty="0" smtClean="0"/>
              <a:t>4:2:0 and 4:4:4 supported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22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03082"/>
            <a:ext cx="8676861" cy="5369118"/>
          </a:xfrm>
        </p:spPr>
        <p:txBody>
          <a:bodyPr/>
          <a:lstStyle/>
          <a:p>
            <a:r>
              <a:rPr lang="en-US" dirty="0"/>
              <a:t>There are currently a number of systems that are based on the Constrained Baseline Profile of </a:t>
            </a:r>
            <a:r>
              <a:rPr lang="en-US" dirty="0" smtClean="0"/>
              <a:t>AVC: </a:t>
            </a:r>
          </a:p>
          <a:p>
            <a:pPr lvl="1"/>
            <a:r>
              <a:rPr lang="en-US" dirty="0" smtClean="0"/>
              <a:t>This allows </a:t>
            </a:r>
            <a:r>
              <a:rPr lang="en-US" dirty="0"/>
              <a:t>for </a:t>
            </a:r>
            <a:r>
              <a:rPr lang="en-US" dirty="0" smtClean="0"/>
              <a:t>very </a:t>
            </a:r>
            <a:r>
              <a:rPr lang="en-US" dirty="0"/>
              <a:t>high video </a:t>
            </a:r>
            <a:r>
              <a:rPr lang="en-US" dirty="0" smtClean="0"/>
              <a:t>fidelity (High throughput entropy codec)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allows for </a:t>
            </a:r>
            <a:r>
              <a:rPr lang="en-US" dirty="0" smtClean="0"/>
              <a:t>ultra low </a:t>
            </a:r>
            <a:r>
              <a:rPr lang="en-US" dirty="0"/>
              <a:t>end-to-end </a:t>
            </a:r>
            <a:r>
              <a:rPr lang="en-US" dirty="0" smtClean="0"/>
              <a:t>latencies</a:t>
            </a:r>
          </a:p>
          <a:p>
            <a:r>
              <a:rPr lang="en-US" dirty="0" smtClean="0"/>
              <a:t>It should be our goal to keep this capabilities on HEVC to use on these applications</a:t>
            </a:r>
          </a:p>
          <a:p>
            <a:r>
              <a:rPr lang="en-US" dirty="0" smtClean="0"/>
              <a:t>There are competing systems in the market based on proprietary approaches</a:t>
            </a:r>
          </a:p>
          <a:p>
            <a:endParaRPr lang="en-US" dirty="0" smtClean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16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issues on WD5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03082"/>
            <a:ext cx="8676861" cy="5369118"/>
          </a:xfrm>
        </p:spPr>
        <p:txBody>
          <a:bodyPr/>
          <a:lstStyle/>
          <a:p>
            <a:r>
              <a:rPr lang="en-US" dirty="0"/>
              <a:t>Very high throughput entropy coding scheme</a:t>
            </a:r>
          </a:p>
          <a:p>
            <a:pPr lvl="1"/>
            <a:r>
              <a:rPr lang="en-US" dirty="0"/>
              <a:t>The current entropy coding scheme </a:t>
            </a:r>
            <a:r>
              <a:rPr lang="en-US" dirty="0" smtClean="0"/>
              <a:t>has a lower throughput (for the same frequency) compared </a:t>
            </a:r>
            <a:r>
              <a:rPr lang="en-US" dirty="0"/>
              <a:t>with entropy coding schemes available in previous standards</a:t>
            </a:r>
          </a:p>
          <a:p>
            <a:r>
              <a:rPr lang="en-US" dirty="0"/>
              <a:t>Low latency entropy coding </a:t>
            </a:r>
            <a:r>
              <a:rPr lang="en-US" dirty="0" smtClean="0"/>
              <a:t>scheme</a:t>
            </a:r>
          </a:p>
          <a:p>
            <a:pPr lvl="1"/>
            <a:r>
              <a:rPr lang="en-US" dirty="0"/>
              <a:t>The current entropy coding scheme </a:t>
            </a:r>
            <a:r>
              <a:rPr lang="en-US" dirty="0" smtClean="0"/>
              <a:t>does </a:t>
            </a:r>
            <a:r>
              <a:rPr lang="en-US" dirty="0"/>
              <a:t>not </a:t>
            </a:r>
            <a:r>
              <a:rPr lang="en-US" dirty="0" smtClean="0"/>
              <a:t>have </a:t>
            </a:r>
            <a:r>
              <a:rPr lang="en-US" dirty="0"/>
              <a:t>this low latency behavior </a:t>
            </a:r>
            <a:endParaRPr lang="en-US" dirty="0" smtClean="0"/>
          </a:p>
          <a:p>
            <a:r>
              <a:rPr lang="en-US" dirty="0" smtClean="0"/>
              <a:t>Operation </a:t>
            </a:r>
            <a:r>
              <a:rPr lang="en-US" dirty="0"/>
              <a:t>of coded picture </a:t>
            </a:r>
            <a:r>
              <a:rPr lang="en-US" dirty="0" smtClean="0"/>
              <a:t>buffer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syntax </a:t>
            </a:r>
            <a:r>
              <a:rPr lang="en-US" dirty="0" smtClean="0"/>
              <a:t>element </a:t>
            </a:r>
            <a:r>
              <a:rPr lang="en-US" dirty="0"/>
              <a:t>to communicate that a sub-frame buffering mechanism is </a:t>
            </a:r>
            <a:r>
              <a:rPr lang="en-US" dirty="0" smtClean="0"/>
              <a:t>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93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72756"/>
            <a:ext cx="8676861" cy="5599444"/>
          </a:xfrm>
        </p:spPr>
        <p:txBody>
          <a:bodyPr/>
          <a:lstStyle/>
          <a:p>
            <a:r>
              <a:rPr lang="en-US" sz="2800" dirty="0"/>
              <a:t>This contribution strongly supports considering the requirements </a:t>
            </a:r>
            <a:r>
              <a:rPr lang="en-US" sz="2800" dirty="0" smtClean="0"/>
              <a:t>of </a:t>
            </a:r>
            <a:r>
              <a:rPr lang="en-US" sz="2800" dirty="0"/>
              <a:t>this </a:t>
            </a:r>
            <a:r>
              <a:rPr lang="en-US" sz="2800" dirty="0" smtClean="0"/>
              <a:t>type </a:t>
            </a:r>
            <a:r>
              <a:rPr lang="en-US" sz="2800" dirty="0"/>
              <a:t>of emerging applications</a:t>
            </a:r>
          </a:p>
          <a:p>
            <a:r>
              <a:rPr lang="en-US" sz="2800" dirty="0" smtClean="0"/>
              <a:t>The current limitations </a:t>
            </a:r>
            <a:r>
              <a:rPr lang="en-US" sz="2800" dirty="0"/>
              <a:t>of </a:t>
            </a:r>
            <a:r>
              <a:rPr lang="en-US" sz="2800" dirty="0" smtClean="0"/>
              <a:t>HEVC put it in </a:t>
            </a:r>
            <a:r>
              <a:rPr lang="en-US" sz="2800" dirty="0"/>
              <a:t>a disadvantage compared with other compression </a:t>
            </a:r>
            <a:r>
              <a:rPr lang="en-US" sz="2800" dirty="0" smtClean="0"/>
              <a:t>schemes</a:t>
            </a:r>
          </a:p>
          <a:p>
            <a:r>
              <a:rPr lang="en-US" sz="2800" dirty="0" smtClean="0"/>
              <a:t>This </a:t>
            </a:r>
            <a:r>
              <a:rPr lang="en-US" sz="2800" dirty="0"/>
              <a:t>contribution supports the study of </a:t>
            </a:r>
            <a:r>
              <a:rPr lang="en-US" sz="2800" dirty="0" smtClean="0"/>
              <a:t>techniques </a:t>
            </a:r>
            <a:r>
              <a:rPr lang="en-US" sz="2800" dirty="0"/>
              <a:t>that </a:t>
            </a:r>
            <a:r>
              <a:rPr lang="en-US" sz="2800" dirty="0" smtClean="0"/>
              <a:t>address these constraints</a:t>
            </a:r>
          </a:p>
          <a:p>
            <a:r>
              <a:rPr lang="en-US" sz="2800" dirty="0"/>
              <a:t>This contribution supports the idea of modifying the common conditions </a:t>
            </a:r>
            <a:r>
              <a:rPr lang="en-US" sz="2800" dirty="0" smtClean="0"/>
              <a:t>to </a:t>
            </a:r>
            <a:r>
              <a:rPr lang="en-US" sz="2800" dirty="0"/>
              <a:t>support higher video </a:t>
            </a:r>
            <a:r>
              <a:rPr lang="en-US" sz="2800" dirty="0" smtClean="0"/>
              <a:t>rates</a:t>
            </a:r>
          </a:p>
          <a:p>
            <a:r>
              <a:rPr lang="en-US" sz="2800" dirty="0"/>
              <a:t>This contribution </a:t>
            </a:r>
            <a:r>
              <a:rPr lang="en-US" sz="2800" dirty="0" smtClean="0"/>
              <a:t>supports taking into account this type of requirements as part of the profiles and levels definition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1470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50" charset="-128"/>
              </a:rPr>
              <a:t>Thank You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31582</TotalTime>
  <Words>318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 Presentation</vt:lpstr>
      <vt:lpstr>Importance of very high bit rate and ultra-low latency applications   JCTVC-H0487 </vt:lpstr>
      <vt:lpstr>Background</vt:lpstr>
      <vt:lpstr>Background (2)</vt:lpstr>
      <vt:lpstr>Background (3)</vt:lpstr>
      <vt:lpstr>Potential issues on WD5</vt:lpstr>
      <vt:lpstr>Conclusions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Cavium Networks PureVu Video Processors   Product Overview     Cavium Networks Proprietary &amp; Confidential</dc:title>
  <dc:creator>Duenas, Alberto</dc:creator>
  <cp:lastModifiedBy>Duenas, Alberto</cp:lastModifiedBy>
  <cp:revision>861</cp:revision>
  <cp:lastPrinted>2011-09-22T16:26:28Z</cp:lastPrinted>
  <dcterms:modified xsi:type="dcterms:W3CDTF">2012-02-02T00:37:25Z</dcterms:modified>
</cp:coreProperties>
</file>