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89" r:id="rId5"/>
    <p:sldId id="290" r:id="rId6"/>
    <p:sldId id="296" r:id="rId7"/>
    <p:sldId id="297" r:id="rId8"/>
    <p:sldId id="299" r:id="rId9"/>
    <p:sldId id="29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ulien Ruijssenaars" initials="P.R.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B13A"/>
    <a:srgbClr val="2F7CA6"/>
    <a:srgbClr val="005FAC"/>
    <a:srgbClr val="0073BD"/>
    <a:srgbClr val="92004E"/>
    <a:srgbClr val="092E4E"/>
    <a:srgbClr val="DCF985"/>
    <a:srgbClr val="2DB3DC"/>
    <a:srgbClr val="B51566"/>
    <a:srgbClr val="24B2D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496" autoAdjust="0"/>
    <p:restoredTop sz="84440" autoAdjust="0"/>
  </p:normalViewPr>
  <p:slideViewPr>
    <p:cSldViewPr>
      <p:cViewPr varScale="1">
        <p:scale>
          <a:sx n="79" d="100"/>
          <a:sy n="79" d="100"/>
        </p:scale>
        <p:origin x="-1494" y="-84"/>
      </p:cViewPr>
      <p:guideLst>
        <p:guide orient="horz" pos="4144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 snapToObjects="1">
      <p:cViewPr varScale="1">
        <p:scale>
          <a:sx n="122" d="100"/>
          <a:sy n="122" d="100"/>
        </p:scale>
        <p:origin x="-3920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3ABE26-EC3F-7640-BF0D-1750EC112D8B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417F1-23E7-CA43-B485-911C1C055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DEE6C5-F98B-44C1-A95B-809AE8A89D53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03D12F-C82D-4209-8504-95A940E8B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rmonic PPT_A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2057400"/>
            <a:ext cx="6020608" cy="1298575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3432175"/>
            <a:ext cx="6019800" cy="9906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98"/>
            <a:ext cx="68580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/>
          <a:lstStyle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0A29-646C-41BE-BD3C-83C22E5ED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o.jpg"/>
          <p:cNvPicPr>
            <a:picLocks noChangeAspect="1"/>
          </p:cNvPicPr>
          <p:nvPr userDrawn="1"/>
        </p:nvPicPr>
        <p:blipFill>
          <a:blip r:embed="rId2" cstate="print"/>
          <a:srcRect l="773" t="3414"/>
          <a:stretch>
            <a:fillRect/>
          </a:stretch>
        </p:blipFill>
        <p:spPr>
          <a:xfrm>
            <a:off x="7374255" y="215265"/>
            <a:ext cx="1337945" cy="46111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0A29-646C-41BE-BD3C-83C22E5ED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98"/>
            <a:ext cx="6858000" cy="71596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257800"/>
          </a:xfrm>
        </p:spPr>
        <p:txBody>
          <a:bodyPr/>
          <a:lstStyle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98"/>
            <a:ext cx="68580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0A29-646C-41BE-BD3C-83C22E5ED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98"/>
            <a:ext cx="6858000" cy="7159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1"/>
            <a:ext cx="4040188" cy="685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0"/>
            <a:ext cx="4040188" cy="4267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71601"/>
            <a:ext cx="4041775" cy="685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57400"/>
            <a:ext cx="4041775" cy="4267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0A29-646C-41BE-BD3C-83C22E5ED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98"/>
            <a:ext cx="68580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0A29-646C-41BE-BD3C-83C22E5ED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armonic PPT_C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743200" y="2057400"/>
            <a:ext cx="6020608" cy="1298575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2743200" y="3432175"/>
            <a:ext cx="6019800" cy="9906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armonic PPT_C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2743200" y="2057400"/>
            <a:ext cx="6020608" cy="1298575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2743200" y="3432175"/>
            <a:ext cx="6019800" cy="9906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armonic PPT_C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2743200" y="2057400"/>
            <a:ext cx="6020608" cy="1298575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2743200" y="3432175"/>
            <a:ext cx="6019800" cy="9906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armonic PPT_B.png"/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-1" y="0"/>
            <a:ext cx="9144001" cy="12801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8198"/>
            <a:ext cx="68580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2400" y="6356350"/>
            <a:ext cx="9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B0D737"/>
                </a:solidFill>
              </a:defRPr>
            </a:lvl1pPr>
          </a:lstStyle>
          <a:p>
            <a:fld id="{A0D60A29-646C-41BE-BD3C-83C22E5ED4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457200" y="6366004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www.harmonicinc.com 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5662320" y="6413082"/>
            <a:ext cx="2743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4"/>
                </a:solidFill>
              </a:rPr>
              <a:t>©2011 Harmonic,</a:t>
            </a:r>
            <a:r>
              <a:rPr lang="en-US" sz="900" baseline="0" dirty="0" smtClean="0">
                <a:solidFill>
                  <a:schemeClr val="accent4"/>
                </a:solidFill>
              </a:rPr>
              <a:t> Inc. All rights reserved worldwide.</a:t>
            </a:r>
            <a:endParaRPr lang="en-US" sz="900" dirty="0">
              <a:solidFill>
                <a:schemeClr val="accent4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24B2D9"/>
        </a:buClr>
        <a:buSzPct val="100000"/>
        <a:buFontTx/>
        <a:buBlip>
          <a:blip r:embed="rId12"/>
        </a:buBlip>
        <a:defRPr sz="2400" b="1" kern="1200">
          <a:solidFill>
            <a:srgbClr val="092E4E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24B2D9"/>
        </a:buClr>
        <a:buFont typeface="Arial" pitchFamily="34" charset="0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24B2D9"/>
        </a:buClr>
        <a:buFont typeface="Arial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24B2D9"/>
        </a:buClr>
        <a:buFont typeface="Arial" pitchFamily="34" charset="0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24B2D9"/>
        </a:buClr>
        <a:buFont typeface="Arial" pitchFamily="34" charset="0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667000" y="1752600"/>
            <a:ext cx="6020608" cy="1752600"/>
          </a:xfrm>
        </p:spPr>
        <p:txBody>
          <a:bodyPr>
            <a:normAutofit fontScale="90000"/>
          </a:bodyPr>
          <a:lstStyle/>
          <a:p>
            <a:pPr hangingPunct="0"/>
            <a:r>
              <a:rPr lang="en-US" dirty="0" smtClean="0"/>
              <a:t>Proposal to Improve Ultra Low Delay Coding with Minimal Decoder Impact</a:t>
            </a:r>
            <a:br>
              <a:rPr lang="en-US" dirty="0" smtClean="0"/>
            </a:br>
            <a:r>
              <a:rPr lang="en-US" sz="2700" dirty="0" smtClean="0"/>
              <a:t>(JCTVC-H0471)</a:t>
            </a:r>
            <a:endParaRPr lang="en-US" sz="27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743200" y="3733800"/>
            <a:ext cx="6019800" cy="990600"/>
          </a:xfrm>
        </p:spPr>
        <p:txBody>
          <a:bodyPr/>
          <a:lstStyle/>
          <a:p>
            <a:r>
              <a:rPr lang="en-US" dirty="0" smtClean="0"/>
              <a:t>Osnat Bar-Nir</a:t>
            </a:r>
          </a:p>
          <a:p>
            <a:r>
              <a:rPr lang="en-US" dirty="0" smtClean="0"/>
              <a:t>February,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Low-delay requires uniform picture size</a:t>
            </a:r>
          </a:p>
          <a:p>
            <a:r>
              <a:rPr lang="en-CA" dirty="0" smtClean="0"/>
              <a:t>Large </a:t>
            </a:r>
            <a:r>
              <a:rPr lang="en-CA" dirty="0" smtClean="0"/>
              <a:t>variation in picture size increase the delay due to buffering</a:t>
            </a:r>
          </a:p>
          <a:p>
            <a:r>
              <a:rPr lang="en-CA" dirty="0" smtClean="0"/>
              <a:t>A way to achieve a semi-uniform picture size is to replace the I-pictures with a progressive intra-refresh mechanism</a:t>
            </a:r>
          </a:p>
          <a:p>
            <a:r>
              <a:rPr lang="en-CA" dirty="0" smtClean="0"/>
              <a:t>Column intra refresh is preferable: </a:t>
            </a:r>
          </a:p>
          <a:p>
            <a:pPr lvl="1"/>
            <a:r>
              <a:rPr lang="en-CA" dirty="0" smtClean="0"/>
              <a:t>Easier to get accurate rate control (which is critical due to minimal buffer size)</a:t>
            </a:r>
          </a:p>
          <a:p>
            <a:pPr lvl="1"/>
            <a:r>
              <a:rPr lang="en-CA" dirty="0" smtClean="0"/>
              <a:t> Enables lower percentage of Intra blocks in the picture (due to picture dimensions)</a:t>
            </a:r>
          </a:p>
          <a:p>
            <a:pPr lvl="1"/>
            <a:r>
              <a:rPr lang="en-CA" dirty="0" smtClean="0"/>
              <a:t>Provides more uniform bit distribution within the picture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0A29-646C-41BE-BD3C-83C22E5ED48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5486400" y="6324600"/>
            <a:ext cx="2819400" cy="381000"/>
          </a:xfrm>
          <a:prstGeom prst="roundRect">
            <a:avLst/>
          </a:prstGeom>
          <a:solidFill>
            <a:schemeClr val="bg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Table 47"/>
          <p:cNvGraphicFramePr>
            <a:graphicFrameLocks noGrp="1"/>
          </p:cNvGraphicFramePr>
          <p:nvPr/>
        </p:nvGraphicFramePr>
        <p:xfrm>
          <a:off x="914400" y="3429000"/>
          <a:ext cx="5842000" cy="2828925"/>
        </p:xfrm>
        <a:graphic>
          <a:graphicData uri="http://schemas.openxmlformats.org/drawingml/2006/table">
            <a:tbl>
              <a:tblPr/>
              <a:tblGrid>
                <a:gridCol w="254000"/>
                <a:gridCol w="254000"/>
                <a:gridCol w="254000"/>
                <a:gridCol w="254000"/>
                <a:gridCol w="254000"/>
                <a:gridCol w="254000"/>
                <a:gridCol w="254000"/>
                <a:gridCol w="254000"/>
                <a:gridCol w="254000"/>
                <a:gridCol w="254000"/>
                <a:gridCol w="254000"/>
                <a:gridCol w="254000"/>
                <a:gridCol w="254000"/>
                <a:gridCol w="254000"/>
                <a:gridCol w="254000"/>
                <a:gridCol w="254000"/>
                <a:gridCol w="254000"/>
                <a:gridCol w="254000"/>
                <a:gridCol w="254000"/>
                <a:gridCol w="254000"/>
                <a:gridCol w="254000"/>
                <a:gridCol w="254000"/>
                <a:gridCol w="254000"/>
              </a:tblGrid>
              <a:tr h="2013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2013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2013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2013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2013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2013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21141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20134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134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3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Refreshed Area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34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3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Non Refreshed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34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3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Intra-refresh column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876800"/>
          </a:xfrm>
        </p:spPr>
        <p:txBody>
          <a:bodyPr/>
          <a:lstStyle/>
          <a:p>
            <a:pPr lvl="1" algn="r" rtl="1"/>
            <a:endParaRPr lang="en-US" dirty="0" smtClean="0"/>
          </a:p>
          <a:p>
            <a:r>
              <a:rPr lang="en-US" dirty="0" smtClean="0"/>
              <a:t> Progressive intra refresh imposes some constraints on both inter and intra prediction: </a:t>
            </a:r>
          </a:p>
          <a:p>
            <a:pPr>
              <a:buNone/>
            </a:pPr>
            <a:r>
              <a:rPr lang="en-US" sz="2800" dirty="0" smtClean="0"/>
              <a:t>	pixels from the non-refreshed area  can’t be used in the refreshed area </a:t>
            </a:r>
          </a:p>
          <a:p>
            <a:pPr>
              <a:buNone/>
            </a:pPr>
            <a:endParaRPr lang="en-US" sz="2800" dirty="0" smtClean="0"/>
          </a:p>
          <a:p>
            <a:endParaRPr lang="en-US" dirty="0" smtClean="0"/>
          </a:p>
          <a:p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0A29-646C-41BE-BD3C-83C22E5ED48A}" type="slidenum">
              <a:rPr lang="en-US" smtClean="0"/>
              <a:pPr/>
              <a:t>4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>
            <a:off x="1905000" y="3429000"/>
            <a:ext cx="0" cy="1447800"/>
          </a:xfrm>
          <a:prstGeom prst="line">
            <a:avLst/>
          </a:prstGeom>
          <a:ln w="38100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486400" y="3429000"/>
            <a:ext cx="0" cy="1447800"/>
          </a:xfrm>
          <a:prstGeom prst="line">
            <a:avLst/>
          </a:prstGeom>
          <a:ln w="44450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 flipV="1">
            <a:off x="1905000" y="4876800"/>
            <a:ext cx="33528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257800" y="4876800"/>
            <a:ext cx="2286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995327" y="5715000"/>
            <a:ext cx="4148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“refresh border” </a:t>
            </a:r>
          </a:p>
          <a:p>
            <a:r>
              <a:rPr lang="en-US" dirty="0" smtClean="0"/>
              <a:t>moves one LCU to the right each frame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5486400" y="6324600"/>
            <a:ext cx="2819400" cy="381000"/>
          </a:xfrm>
          <a:prstGeom prst="roundRect">
            <a:avLst/>
          </a:prstGeom>
          <a:solidFill>
            <a:schemeClr val="bg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2895600" y="3048000"/>
          <a:ext cx="2844800" cy="1371599"/>
        </p:xfrm>
        <a:graphic>
          <a:graphicData uri="http://schemas.openxmlformats.org/drawingml/2006/table">
            <a:tbl>
              <a:tblPr/>
              <a:tblGrid>
                <a:gridCol w="284480"/>
                <a:gridCol w="284480"/>
                <a:gridCol w="284480"/>
                <a:gridCol w="284480"/>
                <a:gridCol w="284480"/>
                <a:gridCol w="284480"/>
                <a:gridCol w="284480"/>
                <a:gridCol w="284480"/>
                <a:gridCol w="284480"/>
                <a:gridCol w="284480"/>
              </a:tblGrid>
              <a:tr h="194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194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194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194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194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194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20428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</a:tbl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1676400"/>
          </a:xfrm>
        </p:spPr>
        <p:txBody>
          <a:bodyPr>
            <a:normAutofit lnSpcReduction="10000"/>
          </a:bodyPr>
          <a:lstStyle/>
          <a:p>
            <a:pPr lvl="1" algn="r" rtl="1"/>
            <a:endParaRPr lang="en-US" dirty="0" smtClean="0"/>
          </a:p>
          <a:p>
            <a:r>
              <a:rPr lang="en-US" dirty="0" smtClean="0"/>
              <a:t> In-loop filtering constraint the predictions more:</a:t>
            </a:r>
          </a:p>
          <a:p>
            <a:pPr>
              <a:buNone/>
            </a:pPr>
            <a:r>
              <a:rPr lang="en-US" sz="2800" dirty="0" smtClean="0"/>
              <a:t>	pixels from the non-refreshed </a:t>
            </a:r>
            <a:r>
              <a:rPr lang="en-US" sz="2800" dirty="0" smtClean="0"/>
              <a:t>area contaminate </a:t>
            </a:r>
            <a:r>
              <a:rPr lang="en-US" sz="2800" dirty="0" smtClean="0"/>
              <a:t>the refreshed area - </a:t>
            </a:r>
          </a:p>
          <a:p>
            <a:pPr>
              <a:buNone/>
            </a:pPr>
            <a:endParaRPr lang="en-US" sz="28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0A29-646C-41BE-BD3C-83C22E5ED48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86200" y="3048000"/>
            <a:ext cx="152400" cy="1371600"/>
          </a:xfrm>
          <a:prstGeom prst="rect">
            <a:avLst/>
          </a:prstGeom>
          <a:solidFill>
            <a:srgbClr val="FF0000">
              <a:alpha val="49000"/>
            </a:srgbClr>
          </a:solidFill>
          <a:ln w="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876800" y="2590800"/>
            <a:ext cx="1729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“refresh border”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57200" y="5562600"/>
            <a:ext cx="152400" cy="228600"/>
          </a:xfrm>
          <a:prstGeom prst="rect">
            <a:avLst/>
          </a:prstGeom>
          <a:solidFill>
            <a:srgbClr val="FF0000">
              <a:alpha val="80000"/>
            </a:srgbClr>
          </a:solidFill>
          <a:ln w="0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62000" y="5562600"/>
            <a:ext cx="15583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After In-loop Filtering </a:t>
            </a:r>
          </a:p>
          <a:p>
            <a:r>
              <a:rPr lang="en-US" sz="1200" dirty="0" smtClean="0"/>
              <a:t>“Contaminate” pixels</a:t>
            </a:r>
            <a:endParaRPr lang="en-US" sz="1200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381000" y="4419600"/>
          <a:ext cx="2032000" cy="952500"/>
        </p:xfrm>
        <a:graphic>
          <a:graphicData uri="http://schemas.openxmlformats.org/drawingml/2006/table">
            <a:tbl>
              <a:tblPr/>
              <a:tblGrid>
                <a:gridCol w="257215"/>
                <a:gridCol w="257215"/>
                <a:gridCol w="250785"/>
                <a:gridCol w="250785"/>
                <a:gridCol w="250785"/>
                <a:gridCol w="250785"/>
                <a:gridCol w="257215"/>
                <a:gridCol w="257215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Refreshed Area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Non Refreshed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Intra-refresh column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30" name="Straight Arrow Connector 29"/>
          <p:cNvCxnSpPr/>
          <p:nvPr/>
        </p:nvCxnSpPr>
        <p:spPr>
          <a:xfrm flipH="1">
            <a:off x="4038600" y="2819400"/>
            <a:ext cx="762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Table 33"/>
          <p:cNvGraphicFramePr>
            <a:graphicFrameLocks noGrp="1"/>
          </p:cNvGraphicFramePr>
          <p:nvPr/>
        </p:nvGraphicFramePr>
        <p:xfrm>
          <a:off x="2895600" y="4572000"/>
          <a:ext cx="2844800" cy="1343025"/>
        </p:xfrm>
        <a:graphic>
          <a:graphicData uri="http://schemas.openxmlformats.org/drawingml/2006/table">
            <a:tbl>
              <a:tblPr/>
              <a:tblGrid>
                <a:gridCol w="284480"/>
                <a:gridCol w="284480"/>
                <a:gridCol w="284480"/>
                <a:gridCol w="284480"/>
                <a:gridCol w="284480"/>
                <a:gridCol w="284480"/>
                <a:gridCol w="284480"/>
                <a:gridCol w="284480"/>
                <a:gridCol w="284480"/>
                <a:gridCol w="28448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E46D0A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</a:tbl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5943600" y="5181600"/>
            <a:ext cx="1267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Next Frame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3124200" y="6248400"/>
            <a:ext cx="253787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In-loop filters in previous frame</a:t>
            </a:r>
          </a:p>
          <a:p>
            <a:r>
              <a:rPr lang="en-US" sz="1100" dirty="0" smtClean="0"/>
              <a:t> break inter prediction of this CU column </a:t>
            </a:r>
            <a:endParaRPr lang="en-US" sz="1100" dirty="0"/>
          </a:p>
        </p:txBody>
      </p:sp>
      <p:cxnSp>
        <p:nvCxnSpPr>
          <p:cNvPr id="43" name="Straight Arrow Connector 42"/>
          <p:cNvCxnSpPr/>
          <p:nvPr/>
        </p:nvCxnSpPr>
        <p:spPr>
          <a:xfrm flipH="1" flipV="1">
            <a:off x="3886200" y="5943600"/>
            <a:ext cx="2286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3733800" y="4572000"/>
            <a:ext cx="304800" cy="13716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5715000" y="6324600"/>
            <a:ext cx="2590800" cy="381000"/>
          </a:xfrm>
          <a:prstGeom prst="roundRect">
            <a:avLst/>
          </a:prstGeom>
          <a:solidFill>
            <a:schemeClr val="bg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20" grpId="0"/>
      <p:bldP spid="36" grpId="0"/>
      <p:bldP spid="41" grpId="0"/>
      <p:bldP spid="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Pixels contaminated by filtering preclude (0,0) and other small MV, in the CU column left to </a:t>
            </a:r>
            <a:r>
              <a:rPr lang="en-CA" dirty="0" smtClean="0"/>
              <a:t>the intra </a:t>
            </a:r>
            <a:r>
              <a:rPr lang="en-CA" dirty="0" smtClean="0"/>
              <a:t>refresh </a:t>
            </a:r>
            <a:r>
              <a:rPr lang="en-CA" dirty="0" smtClean="0"/>
              <a:t>column</a:t>
            </a:r>
            <a:endParaRPr lang="en-CA" dirty="0" smtClean="0"/>
          </a:p>
          <a:p>
            <a:r>
              <a:rPr lang="en-CA" dirty="0" smtClean="0"/>
              <a:t>Static texture areas can’t be predicted due to contamination, hence coded as Intra instead of skip</a:t>
            </a:r>
          </a:p>
          <a:p>
            <a:r>
              <a:rPr lang="en-CA" dirty="0" smtClean="0"/>
              <a:t>In average, more than 5% BD-Rate loss due to increased percentage of intra predicted CU in the column left to the </a:t>
            </a:r>
            <a:r>
              <a:rPr lang="en-CA" dirty="0" smtClean="0"/>
              <a:t>intra refresh column</a:t>
            </a:r>
            <a:endParaRPr lang="en-CA" dirty="0" smtClean="0"/>
          </a:p>
          <a:p>
            <a:r>
              <a:rPr lang="en-CA" dirty="0" smtClean="0"/>
              <a:t>Class E videos lose more than 8% BD-Rate, due to highly textured static background</a:t>
            </a:r>
          </a:p>
          <a:p>
            <a:endParaRPr lang="en-CA" dirty="0" smtClean="0"/>
          </a:p>
          <a:p>
            <a:r>
              <a:rPr lang="en-CA" sz="3200" dirty="0" smtClean="0"/>
              <a:t>The loss can be avoided by disabling in-loop filtering across refresh border</a:t>
            </a:r>
          </a:p>
          <a:p>
            <a:endParaRPr lang="en-CA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0A29-646C-41BE-BD3C-83C22E5ED48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5486400" y="6324600"/>
            <a:ext cx="2819400" cy="381000"/>
          </a:xfrm>
          <a:prstGeom prst="roundRect">
            <a:avLst/>
          </a:prstGeom>
          <a:solidFill>
            <a:schemeClr val="bg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Disable in-loop filtering across the refresh border and provide the refresh border location to the decoder</a:t>
            </a:r>
          </a:p>
          <a:p>
            <a:endParaRPr lang="en-US" sz="2800" dirty="0" smtClean="0"/>
          </a:p>
          <a:p>
            <a:r>
              <a:rPr lang="en-US" sz="2800" dirty="0" smtClean="0"/>
              <a:t>Refresh location can be indicated in PPS, Slice header </a:t>
            </a:r>
            <a:r>
              <a:rPr lang="en-US" sz="2800" dirty="0" smtClean="0"/>
              <a:t>or at least </a:t>
            </a:r>
            <a:r>
              <a:rPr lang="en-US" sz="2800" dirty="0" smtClean="0"/>
              <a:t>by a dedicated SEI message with a VUI </a:t>
            </a:r>
            <a:r>
              <a:rPr lang="en-US" sz="2800" dirty="0" smtClean="0"/>
              <a:t>flag</a:t>
            </a:r>
          </a:p>
          <a:p>
            <a:r>
              <a:rPr lang="en-US" sz="2800" dirty="0" smtClean="0"/>
              <a:t>A normative approach is preferable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0A29-646C-41BE-BD3C-83C22E5ED48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5486400" y="6324600"/>
            <a:ext cx="2819400" cy="381000"/>
          </a:xfrm>
          <a:prstGeom prst="roundRect">
            <a:avLst/>
          </a:prstGeom>
          <a:solidFill>
            <a:schemeClr val="bg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Harmonic Master Colors">
      <a:dk1>
        <a:sysClr val="windowText" lastClr="000000"/>
      </a:dk1>
      <a:lt1>
        <a:sysClr val="window" lastClr="FFFFFF"/>
      </a:lt1>
      <a:dk2>
        <a:srgbClr val="03213D"/>
      </a:dk2>
      <a:lt2>
        <a:srgbClr val="C4EEFF"/>
      </a:lt2>
      <a:accent1>
        <a:srgbClr val="17AADC"/>
      </a:accent1>
      <a:accent2>
        <a:srgbClr val="B0D737"/>
      </a:accent2>
      <a:accent3>
        <a:srgbClr val="DC1475"/>
      </a:accent3>
      <a:accent4>
        <a:srgbClr val="B3B3B3"/>
      </a:accent4>
      <a:accent5>
        <a:srgbClr val="03213D"/>
      </a:accent5>
      <a:accent6>
        <a:srgbClr val="F79646"/>
      </a:accent6>
      <a:hlink>
        <a:srgbClr val="0292CC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rgbClr val="2F7CA6"/>
            </a:gs>
            <a:gs pos="100000">
              <a:schemeClr val="accent1"/>
            </a:gs>
          </a:gsLst>
          <a:lin ang="16500000" scaled="0"/>
          <a:tileRect/>
        </a:gradFill>
        <a:ln w="25400">
          <a:solidFill>
            <a:schemeClr val="bg1">
              <a:lumMod val="85000"/>
            </a:schemeClr>
          </a:solidFill>
        </a:ln>
        <a:effectLst/>
      </a:spPr>
      <a:bodyPr rtlCol="0" anchor="ctr">
        <a:normAutofit fontScale="92500" lnSpcReduction="10000"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FDE7EBB0144040932CEEA412025F4E" ma:contentTypeVersion="5" ma:contentTypeDescription="Create a new document." ma:contentTypeScope="" ma:versionID="a64968743aea43155b1048ddb90fbcbd">
  <xsd:schema xmlns:xsd="http://www.w3.org/2001/XMLSchema" xmlns:p="http://schemas.microsoft.com/office/2006/metadata/properties" targetNamespace="http://schemas.microsoft.com/office/2006/metadata/properties" ma:root="true" ma:fieldsID="ca8a0cb54a13849c07a0844373aca44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BEF0F8F3-9EE1-4FD2-A88E-511216788AB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12C5DEA-8293-4600-B1FA-892CA24378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512A2420-4206-46AA-B3D1-10616B624CC4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3122</TotalTime>
  <Words>316</Words>
  <Application>Microsoft Office PowerPoint</Application>
  <PresentationFormat>On-screen Show (4:3)</PresentationFormat>
  <Paragraphs>341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Proposal to Improve Ultra Low Delay Coding with Minimal Decoder Impact (JCTVC-H0471)</vt:lpstr>
      <vt:lpstr>Background</vt:lpstr>
      <vt:lpstr>Background</vt:lpstr>
      <vt:lpstr>Background</vt:lpstr>
      <vt:lpstr>Background</vt:lpstr>
      <vt:lpstr>Proposal</vt:lpstr>
    </vt:vector>
  </TitlesOfParts>
  <Company>Harmonic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IBC Press Conference 2011</dc:title>
  <dc:creator>Paulien Ruijssenaars</dc:creator>
  <cp:lastModifiedBy>osnatb</cp:lastModifiedBy>
  <cp:revision>171</cp:revision>
  <dcterms:created xsi:type="dcterms:W3CDTF">2011-10-13T19:12:41Z</dcterms:created>
  <dcterms:modified xsi:type="dcterms:W3CDTF">2012-02-02T15:32:39Z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0x01010063FDE7EBB0144040932CEEA412025F4E</vt:lpwstr>
  </property>
</Properties>
</file>