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3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6" autoAdjust="0"/>
    <p:restoredTop sz="94625" autoAdjust="0"/>
  </p:normalViewPr>
  <p:slideViewPr>
    <p:cSldViewPr snapToGrid="0" snapToObjects="1">
      <p:cViewPr varScale="1">
        <p:scale>
          <a:sx n="119" d="100"/>
          <a:sy n="119" d="100"/>
        </p:scale>
        <p:origin x="-166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19C05C-6680-6E4C-AA47-E9FC715648CE}" type="datetimeFigureOut">
              <a:rPr lang="en-US" smtClean="0"/>
              <a:t>2/2/12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BD38B-1E82-5241-A042-371343F85B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106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Parameters Alpha and Beta are derived from reconstructed samples around the current block. The equation used for calculating  Alpha (and Beta) is the ordinary least square (OLS) solution: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BD38B-1E82-5241-A042-371343F85BA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57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6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850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804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19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78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661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378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000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880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437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669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915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347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Using averaged down-sampling reference pixels in LM parameter generation</a:t>
            </a:r>
            <a:r>
              <a:rPr lang="en-US" sz="3600" dirty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92262"/>
            <a:ext cx="6400800" cy="657503"/>
          </a:xfrm>
        </p:spPr>
        <p:txBody>
          <a:bodyPr/>
          <a:lstStyle/>
          <a:p>
            <a:r>
              <a:rPr lang="en-US" dirty="0" smtClean="0"/>
              <a:t>JCTVC-H0464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41624" y="5908268"/>
            <a:ext cx="4260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Santa Clara University and </a:t>
            </a:r>
            <a:r>
              <a:rPr lang="en-US" dirty="0" err="1" smtClean="0"/>
              <a:t>HiSilicon</a:t>
            </a:r>
            <a:r>
              <a:rPr lang="en-US" dirty="0" smtClean="0"/>
              <a:t> Co. Ltd.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59868" y="5079809"/>
            <a:ext cx="5464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Lingzhi</a:t>
            </a:r>
            <a:r>
              <a:rPr lang="en-US" sz="1400" dirty="0"/>
              <a:t> </a:t>
            </a:r>
            <a:r>
              <a:rPr lang="en-US" sz="1400" dirty="0" smtClean="0"/>
              <a:t>Liu, Guichun Li, Nam Ling, Li Song, </a:t>
            </a:r>
            <a:r>
              <a:rPr lang="en-US" sz="1400" dirty="0" err="1" smtClean="0"/>
              <a:t>Jianhua</a:t>
            </a:r>
            <a:r>
              <a:rPr lang="en-US" sz="1400" dirty="0" smtClean="0"/>
              <a:t> </a:t>
            </a:r>
            <a:r>
              <a:rPr lang="en-US" sz="1400" dirty="0" err="1" smtClean="0"/>
              <a:t>Zheng</a:t>
            </a:r>
            <a:r>
              <a:rPr lang="en-US" sz="1400" dirty="0" smtClean="0"/>
              <a:t>, Philipp Zhang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3557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 </a:t>
            </a:r>
            <a:r>
              <a:rPr lang="en-CA" dirty="0"/>
              <a:t>method </a:t>
            </a:r>
            <a:r>
              <a:rPr lang="en-CA" dirty="0" smtClean="0"/>
              <a:t>of reducing </a:t>
            </a:r>
            <a:r>
              <a:rPr lang="en-CA" dirty="0"/>
              <a:t>the number of </a:t>
            </a:r>
            <a:r>
              <a:rPr lang="en-CA" dirty="0" smtClean="0"/>
              <a:t>multiplications for </a:t>
            </a:r>
            <a:r>
              <a:rPr lang="en-CA" dirty="0"/>
              <a:t>calculating parameter </a:t>
            </a:r>
            <a:r>
              <a:rPr lang="en-CA" i="1" dirty="0" smtClean="0"/>
              <a:t>Alpha</a:t>
            </a:r>
            <a:r>
              <a:rPr lang="en-CA" dirty="0" smtClean="0"/>
              <a:t> </a:t>
            </a:r>
            <a:r>
              <a:rPr lang="en-CA" dirty="0"/>
              <a:t>and </a:t>
            </a:r>
            <a:r>
              <a:rPr lang="en-CA" i="1" dirty="0" smtClean="0"/>
              <a:t>Beta</a:t>
            </a:r>
            <a:r>
              <a:rPr lang="en-CA" dirty="0" smtClean="0"/>
              <a:t> </a:t>
            </a:r>
            <a:r>
              <a:rPr lang="en-CA" dirty="0" smtClean="0"/>
              <a:t>for Intra LM mode is proposed</a:t>
            </a:r>
          </a:p>
          <a:p>
            <a:r>
              <a:rPr lang="en-CA" dirty="0"/>
              <a:t>T</a:t>
            </a:r>
            <a:r>
              <a:rPr lang="en-CA" dirty="0" smtClean="0"/>
              <a:t>he </a:t>
            </a:r>
            <a:r>
              <a:rPr lang="en-CA" dirty="0"/>
              <a:t>averaged </a:t>
            </a:r>
            <a:r>
              <a:rPr lang="en-CA" dirty="0" smtClean="0"/>
              <a:t>down-</a:t>
            </a:r>
            <a:r>
              <a:rPr lang="en-CA" dirty="0" err="1" smtClean="0"/>
              <a:t>sampl</a:t>
            </a:r>
            <a:r>
              <a:rPr lang="en-US" dirty="0" err="1" smtClean="0"/>
              <a:t>ed</a:t>
            </a:r>
            <a:r>
              <a:rPr lang="en-US" dirty="0" smtClean="0"/>
              <a:t> </a:t>
            </a:r>
            <a:r>
              <a:rPr lang="en-US" dirty="0"/>
              <a:t>reference </a:t>
            </a:r>
            <a:r>
              <a:rPr lang="en-US" dirty="0" err="1"/>
              <a:t>luma</a:t>
            </a:r>
            <a:r>
              <a:rPr lang="en-US" dirty="0"/>
              <a:t> and </a:t>
            </a:r>
            <a:r>
              <a:rPr lang="en-US" dirty="0" err="1"/>
              <a:t>chroma</a:t>
            </a:r>
            <a:r>
              <a:rPr lang="en-US" dirty="0"/>
              <a:t> </a:t>
            </a:r>
            <a:r>
              <a:rPr lang="en-US" dirty="0" smtClean="0"/>
              <a:t>samples are used instead of the original </a:t>
            </a:r>
            <a:r>
              <a:rPr lang="en-US" dirty="0" err="1" smtClean="0"/>
              <a:t>neighbouring</a:t>
            </a:r>
            <a:r>
              <a:rPr lang="en-US" dirty="0" smtClean="0"/>
              <a:t> reference samples</a:t>
            </a:r>
            <a:r>
              <a:rPr lang="en-CA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89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Proposed Simplification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For Chroma blocks with size 16x16, average every 2 </a:t>
            </a:r>
            <a:r>
              <a:rPr lang="en-US" dirty="0" err="1" smtClean="0"/>
              <a:t>neighbouring</a:t>
            </a:r>
            <a:r>
              <a:rPr lang="en-US" dirty="0" smtClean="0"/>
              <a:t> reference samples and use the 8 </a:t>
            </a:r>
            <a:r>
              <a:rPr lang="en-US" dirty="0" smtClean="0"/>
              <a:t>result values </a:t>
            </a:r>
            <a:r>
              <a:rPr lang="en-US" dirty="0" smtClean="0"/>
              <a:t>on each side as new reference samples (Down to 8x8)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For Chroma blocks with size 16x16, average every 4 </a:t>
            </a:r>
            <a:r>
              <a:rPr lang="en-US" dirty="0" err="1" smtClean="0"/>
              <a:t>neigbouring</a:t>
            </a:r>
            <a:r>
              <a:rPr lang="en-US" dirty="0" smtClean="0"/>
              <a:t> reference samples; for 8x8 blocks, average every 2 reference samples, and use </a:t>
            </a:r>
            <a:r>
              <a:rPr lang="en-US" smtClean="0"/>
              <a:t>4 </a:t>
            </a:r>
            <a:r>
              <a:rPr lang="en-US" smtClean="0"/>
              <a:t>result values </a:t>
            </a:r>
            <a:r>
              <a:rPr lang="en-US" dirty="0" smtClean="0"/>
              <a:t>on each side as new reference samples (Down to 4x4)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271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771600" cy="127278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Averaged </a:t>
            </a:r>
            <a:r>
              <a:rPr lang="en-US" sz="3600" dirty="0" smtClean="0"/>
              <a:t>Reference down </a:t>
            </a:r>
            <a:r>
              <a:rPr lang="en-US" sz="3600" dirty="0" smtClean="0"/>
              <a:t>sampling from </a:t>
            </a:r>
            <a:r>
              <a:rPr lang="en-US" sz="3600" dirty="0" smtClean="0"/>
              <a:t>8</a:t>
            </a:r>
            <a:r>
              <a:rPr lang="en-US" sz="3600" dirty="0" smtClean="0"/>
              <a:t>x8 </a:t>
            </a:r>
            <a:r>
              <a:rPr lang="en-US" sz="3600" dirty="0" smtClean="0"/>
              <a:t>to </a:t>
            </a:r>
            <a:r>
              <a:rPr lang="en-US" sz="3600" dirty="0" smtClean="0"/>
              <a:t>4</a:t>
            </a:r>
            <a:r>
              <a:rPr lang="en-US" sz="3600" dirty="0" smtClean="0"/>
              <a:t>x4</a:t>
            </a:r>
            <a:endParaRPr lang="en-US" sz="3600" dirty="0"/>
          </a:p>
        </p:txBody>
      </p:sp>
      <p:pic>
        <p:nvPicPr>
          <p:cNvPr id="4" name="Picture 3" descr="Figur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6527" y="1842451"/>
            <a:ext cx="6650946" cy="398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454764" y="2608112"/>
            <a:ext cx="83248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  = 8</a:t>
            </a:r>
          </a:p>
          <a:p>
            <a:r>
              <a:rPr lang="en-US" dirty="0" smtClean="0"/>
              <a:t>N</a:t>
            </a:r>
            <a:r>
              <a:rPr lang="en-US" baseline="-25000" dirty="0" smtClean="0"/>
              <a:t>D </a:t>
            </a:r>
            <a:r>
              <a:rPr lang="en-US" dirty="0" smtClean="0"/>
              <a:t>=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780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5568" y="1600116"/>
            <a:ext cx="39297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000" dirty="0" smtClean="0"/>
              <a:t>(1) 	Averaged down sampling to 	4x4 	vs. HM-5.0 Anchor </a:t>
            </a:r>
            <a:endParaRPr lang="en-US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457802"/>
              </p:ext>
            </p:extLst>
          </p:nvPr>
        </p:nvGraphicFramePr>
        <p:xfrm>
          <a:off x="4815220" y="2783162"/>
          <a:ext cx="3842340" cy="2350002"/>
        </p:xfrm>
        <a:graphic>
          <a:graphicData uri="http://schemas.openxmlformats.org/drawingml/2006/table">
            <a:tbl>
              <a:tblPr/>
              <a:tblGrid>
                <a:gridCol w="1114965"/>
                <a:gridCol w="909125"/>
                <a:gridCol w="909125"/>
                <a:gridCol w="909125"/>
              </a:tblGrid>
              <a:tr h="18868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584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 (8bit)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8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5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5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318279"/>
              </p:ext>
            </p:extLst>
          </p:nvPr>
        </p:nvGraphicFramePr>
        <p:xfrm>
          <a:off x="486440" y="2783162"/>
          <a:ext cx="3842340" cy="2350002"/>
        </p:xfrm>
        <a:graphic>
          <a:graphicData uri="http://schemas.openxmlformats.org/drawingml/2006/table">
            <a:tbl>
              <a:tblPr/>
              <a:tblGrid>
                <a:gridCol w="1114965"/>
                <a:gridCol w="909125"/>
                <a:gridCol w="909125"/>
                <a:gridCol w="909125"/>
              </a:tblGrid>
              <a:tr h="18868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584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 (8bit)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8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5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68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5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642709" y="1600116"/>
            <a:ext cx="39297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000" dirty="0" smtClean="0"/>
              <a:t>(2) 	Averaged down sampling 16x16 	to 8x8 vs. HM-5.0 Anchor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77012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CA" dirty="0"/>
              <a:t>As observed in the simulation result, the </a:t>
            </a:r>
            <a:r>
              <a:rPr lang="en-CA" dirty="0" smtClean="0"/>
              <a:t>proposed simplification </a:t>
            </a:r>
            <a:r>
              <a:rPr lang="en-CA" dirty="0"/>
              <a:t>of LM mode intra prediction has </a:t>
            </a:r>
            <a:r>
              <a:rPr lang="en-CA" dirty="0" smtClean="0"/>
              <a:t>nearly no </a:t>
            </a:r>
            <a:r>
              <a:rPr lang="en-CA" dirty="0"/>
              <a:t>impact on BD-rate while reducing computational complexity</a:t>
            </a:r>
            <a:r>
              <a:rPr lang="en-CA" dirty="0" smtClean="0"/>
              <a:t>.</a:t>
            </a:r>
          </a:p>
          <a:p>
            <a:pPr hangingPunct="0"/>
            <a:r>
              <a:rPr lang="en-CA" dirty="0" smtClean="0"/>
              <a:t>It </a:t>
            </a:r>
            <a:r>
              <a:rPr lang="en-CA" dirty="0"/>
              <a:t>is proposed to consider adopt the </a:t>
            </a:r>
            <a:r>
              <a:rPr lang="en-CA" dirty="0" smtClean="0"/>
              <a:t>method of averaged down sampling to 4x4 (</a:t>
            </a:r>
            <a:r>
              <a:rPr lang="en-US" dirty="0" smtClean="0"/>
              <a:t>1</a:t>
            </a:r>
            <a:r>
              <a:rPr lang="en-US" dirty="0"/>
              <a:t>:4 </a:t>
            </a:r>
            <a:r>
              <a:rPr lang="en-US" dirty="0" smtClean="0"/>
              <a:t>averaged down</a:t>
            </a:r>
            <a:r>
              <a:rPr lang="en-US" dirty="0"/>
              <a:t>-sampling</a:t>
            </a:r>
            <a:r>
              <a:rPr lang="en-CA" dirty="0"/>
              <a:t> of 16x16 PU and </a:t>
            </a:r>
            <a:r>
              <a:rPr lang="en-US" dirty="0"/>
              <a:t>1:2 </a:t>
            </a:r>
            <a:r>
              <a:rPr lang="en-US" dirty="0" smtClean="0"/>
              <a:t>averaged down</a:t>
            </a:r>
            <a:r>
              <a:rPr lang="en-US" dirty="0"/>
              <a:t>-sampling </a:t>
            </a:r>
            <a:r>
              <a:rPr lang="en-CA" dirty="0"/>
              <a:t>of 8x8 </a:t>
            </a:r>
            <a:r>
              <a:rPr lang="en-CA" dirty="0" smtClean="0"/>
              <a:t>PU).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403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3088</TotalTime>
  <Words>457</Words>
  <Application>Microsoft Macintosh PowerPoint</Application>
  <PresentationFormat>On-screen Show (4:3)</PresentationFormat>
  <Paragraphs>101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Using averaged down-sampling reference pixels in LM parameter generation </vt:lpstr>
      <vt:lpstr>Introduction</vt:lpstr>
      <vt:lpstr>Proposed Simplification Approaches</vt:lpstr>
      <vt:lpstr>Averaged Reference down sampling from 8x8 to 4x4</vt:lpstr>
      <vt:lpstr>Simulation Results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Simplification of Mode Dependent Intra Smoothing </dc:title>
  <dc:creator>Guichun Li</dc:creator>
  <cp:lastModifiedBy>Guichun Li</cp:lastModifiedBy>
  <cp:revision>34</cp:revision>
  <dcterms:created xsi:type="dcterms:W3CDTF">2012-01-31T22:05:27Z</dcterms:created>
  <dcterms:modified xsi:type="dcterms:W3CDTF">2012-02-03T22:44:17Z</dcterms:modified>
</cp:coreProperties>
</file>