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99" r:id="rId2"/>
    <p:sldId id="421" r:id="rId3"/>
    <p:sldId id="422" r:id="rId4"/>
    <p:sldId id="423" r:id="rId5"/>
    <p:sldId id="424" r:id="rId6"/>
    <p:sldId id="426" r:id="rId7"/>
    <p:sldId id="427" r:id="rId8"/>
    <p:sldId id="451" r:id="rId9"/>
    <p:sldId id="448" r:id="rId10"/>
    <p:sldId id="420" r:id="rId11"/>
    <p:sldId id="444" r:id="rId12"/>
    <p:sldId id="452" r:id="rId13"/>
    <p:sldId id="445" r:id="rId14"/>
    <p:sldId id="446" r:id="rId15"/>
    <p:sldId id="428" r:id="rId16"/>
    <p:sldId id="430" r:id="rId17"/>
  </p:sldIdLst>
  <p:sldSz cx="9144000" cy="6858000" type="screen4x3"/>
  <p:notesSz cx="6797675" cy="9874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EBC"/>
    <a:srgbClr val="FFFF99"/>
    <a:srgbClr val="CCECFF"/>
    <a:srgbClr val="ED6D00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0150" autoAdjust="0"/>
  </p:normalViewPr>
  <p:slideViewPr>
    <p:cSldViewPr snapToObjects="1">
      <p:cViewPr>
        <p:scale>
          <a:sx n="70" d="100"/>
          <a:sy n="70" d="100"/>
        </p:scale>
        <p:origin x="-8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-4020" y="-102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F4A4F50-9D9E-4208-9674-22BA14208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4221BD77-4E72-43A5-B54F-20D44DE81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565826-CD0B-4763-A498-0A48A35B6242}" type="slidenum">
              <a:rPr lang="en-US" smtClean="0"/>
              <a:pPr>
                <a:defRPr/>
              </a:pPr>
              <a:t>0</a:t>
            </a:fld>
            <a:endParaRPr lang="en-US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1BD77-4E72-43A5-B54F-20D44DE81AF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1BD77-4E72-43A5-B54F-20D44DE81AF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1BD77-4E72-43A5-B54F-20D44DE81AF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1BD77-4E72-43A5-B54F-20D44DE81AF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696E07-AE32-4EB4-A3D7-FF2B2EBC8D16}" type="slidenum">
              <a:rPr lang="en-US" altLang="zh-TW" smtClean="0"/>
              <a:pPr>
                <a:defRPr/>
              </a:pPr>
              <a:t>15</a:t>
            </a:fld>
            <a:endParaRPr lang="en-US" altLang="zh-TW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TW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Confidential A</a:t>
            </a:r>
            <a:endParaRPr lang="zh-TW" altLang="en-US" sz="1400" b="1" dirty="0">
              <a:solidFill>
                <a:srgbClr val="E86C1F"/>
              </a:solidFill>
              <a:ea typeface="新細明體" pitchFamily="18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0C519-ABEE-419B-B92C-2554B90DC36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E26BE-E988-4C16-9F86-37B353FAEA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15505-BDD6-44FA-80EC-388C01682A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</a:t>
            </a:r>
            <a:r>
              <a:rPr lang="en-US" altLang="zh-TW" err="1"/>
              <a:t>MediaTek</a:t>
            </a:r>
            <a:r>
              <a:rPr lang="en-US" altLang="zh-TW"/>
              <a:t>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3296A-CB92-44BC-8FBB-6DCD919074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44B35-5ADB-41FE-B74D-D4286449ADD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DFEE4-0260-4CD8-92A8-F8001CD511D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698CF-1407-47CA-981E-333064B62F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8505C-D74A-4B18-BE66-748B7EB4AAE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E8494-2022-413F-8C4B-7811365BCA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AA099-163E-4261-90D9-DCC791936DD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2FD6C-F988-424F-83B1-754EA005AF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D9712B8-0D8A-4061-869F-F4CDA38017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7" name="Rectangle 6"/>
          <p:cNvSpPr txBox="1">
            <a:spLocks noChangeArrowheads="1"/>
          </p:cNvSpPr>
          <p:nvPr userDrawn="1"/>
        </p:nvSpPr>
        <p:spPr bwMode="auto">
          <a:xfrm>
            <a:off x="6143625" y="6238875"/>
            <a:ext cx="100012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endParaRPr lang="en-US" altLang="ja-JP" sz="10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5" r:id="rId1"/>
    <p:sldLayoutId id="2147484276" r:id="rId2"/>
    <p:sldLayoutId id="2147484265" r:id="rId3"/>
    <p:sldLayoutId id="2147484266" r:id="rId4"/>
    <p:sldLayoutId id="2147484267" r:id="rId5"/>
    <p:sldLayoutId id="2147484268" r:id="rId6"/>
    <p:sldLayoutId id="2147484269" r:id="rId7"/>
    <p:sldLayoutId id="2147484270" r:id="rId8"/>
    <p:sldLayoutId id="2147484271" r:id="rId9"/>
    <p:sldLayoutId id="2147484272" r:id="rId10"/>
    <p:sldLayoutId id="2147484273" r:id="rId11"/>
    <p:sldLayoutId id="2147484274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4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9" descr="gray_b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" descr="cover_back_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AHG 16: Harmonization of 2NxN/Nx2N Intra PU with SDIP and NSQT</a:t>
            </a:r>
            <a:endParaRPr lang="en-US" altLang="zh-TW" dirty="0" smtClean="0"/>
          </a:p>
        </p:txBody>
      </p:sp>
      <p:pic>
        <p:nvPicPr>
          <p:cNvPr id="4102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Text Box 1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4104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3929063"/>
            <a:ext cx="8524875" cy="1223962"/>
          </a:xfrm>
        </p:spPr>
        <p:txBody>
          <a:bodyPr/>
          <a:lstStyle/>
          <a:p>
            <a:pPr eaLnBrk="1" hangingPunct="1"/>
            <a:r>
              <a:rPr lang="en-US" altLang="zh-TW" dirty="0" smtClean="0"/>
              <a:t>X. Zhang, S. Liu, C.-W. Hsu, T.-D. Chuang and S. Lei</a:t>
            </a:r>
          </a:p>
          <a:p>
            <a:pPr eaLnBrk="1" hangingPunct="1"/>
            <a:endParaRPr lang="en-US" altLang="zh-TW" dirty="0" smtClean="0"/>
          </a:p>
        </p:txBody>
      </p:sp>
      <p:pic>
        <p:nvPicPr>
          <p:cNvPr id="4106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2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Shan Liu</a:t>
            </a: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8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JCT Meeting in San Jose</a:t>
            </a: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1-10 Feb, 2012</a:t>
            </a:r>
            <a:endParaRPr lang="en-US" sz="1400" dirty="0">
              <a:ea typeface="SimHei" pitchFamily="2" charset="-122"/>
            </a:endParaRP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JCTVC-H0455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2NxN/Nx2N PU harmonization with SDIP and NSQT with 8x2/2x8 transforms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(AhG16 case 1)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189797" y="2223503"/>
          <a:ext cx="4297681" cy="3062885"/>
        </p:xfrm>
        <a:graphic>
          <a:graphicData uri="http://schemas.openxmlformats.org/drawingml/2006/table">
            <a:tbl>
              <a:tblPr/>
              <a:tblGrid>
                <a:gridCol w="1247095"/>
                <a:gridCol w="1016862"/>
                <a:gridCol w="1016862"/>
                <a:gridCol w="1016862"/>
              </a:tblGrid>
              <a:tr h="253256"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3256"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2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 (8bit)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-3.6%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-4.1%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302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-1.5%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-3.6%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-3.7%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302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-1.9%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-2.7%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-2.9%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2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-2.5%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-2.5%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6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-2.3%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-6.7%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-6.4%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302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-3.6%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-3.7%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446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-3.7%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-3.7%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-4.84%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-5.19%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-5.21%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302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132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r>
                        <a:rPr lang="en-US" sz="1400" baseline="30000" dirty="0" smtClean="0"/>
                        <a:t>+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46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285853" y="5478677"/>
            <a:ext cx="62151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aseline="30000" dirty="0" smtClean="0"/>
              <a:t>+ </a:t>
            </a:r>
            <a:r>
              <a:rPr lang="en-US" sz="1400" dirty="0" smtClean="0"/>
              <a:t>The encoder runtime reported by AhG16 using the same software is 128%.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(AhG16 case 3b)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03145" y="2223503"/>
          <a:ext cx="4297681" cy="3062885"/>
        </p:xfrm>
        <a:graphic>
          <a:graphicData uri="http://schemas.openxmlformats.org/drawingml/2006/table">
            <a:tbl>
              <a:tblPr/>
              <a:tblGrid>
                <a:gridCol w="1247095"/>
                <a:gridCol w="1016862"/>
                <a:gridCol w="1016862"/>
                <a:gridCol w="1016862"/>
              </a:tblGrid>
              <a:tr h="253256"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3256"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2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 (8bit)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-3.4%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-4.0%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302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-3.3%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-3.4%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302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-2.3%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2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-1.7%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6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-2.0%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-6.9%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-6.4%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302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-3.3%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-3.4%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446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-3.3%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-3.4%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-1.6%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-1.7%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23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123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r>
                        <a:rPr lang="en-US" sz="1400" baseline="30000" dirty="0" smtClean="0"/>
                        <a:t>+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46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5" marR="1036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tent Placeholder 7"/>
          <p:cNvSpPr txBox="1">
            <a:spLocks/>
          </p:cNvSpPr>
          <p:nvPr/>
        </p:nvSpPr>
        <p:spPr>
          <a:xfrm>
            <a:off x="627063" y="1123950"/>
            <a:ext cx="8054975" cy="49545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ED6D00"/>
              </a:buClr>
              <a:buSzTx/>
              <a:buFont typeface="Arial" charset="0"/>
              <a:buChar char="▪"/>
              <a:tabLst/>
              <a:defRPr/>
            </a:pP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2NxN/Nx2N PU harmonization with SDIP and NSQT without 8x2/2x8 </a:t>
            </a: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transforms</a:t>
            </a:r>
            <a:endParaRPr kumimoji="1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5478677"/>
            <a:ext cx="628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30000" dirty="0" smtClean="0"/>
              <a:t>+ </a:t>
            </a:r>
            <a:r>
              <a:rPr lang="en-US" sz="1400" dirty="0" smtClean="0"/>
              <a:t>The encoder runtime reported by AhG16 using the same software is 120%.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(AhG16 case 3b Inter)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38505C-D74A-4B18-BE66-748B7EB4AAE9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14348" y="1285860"/>
          <a:ext cx="7681937" cy="2314572"/>
        </p:xfrm>
        <a:graphic>
          <a:graphicData uri="http://schemas.openxmlformats.org/drawingml/2006/table">
            <a:tbl>
              <a:tblPr/>
              <a:tblGrid>
                <a:gridCol w="920561"/>
                <a:gridCol w="751264"/>
                <a:gridCol w="751264"/>
                <a:gridCol w="751264"/>
                <a:gridCol w="751264"/>
                <a:gridCol w="751264"/>
                <a:gridCol w="751264"/>
                <a:gridCol w="751264"/>
                <a:gridCol w="751264"/>
                <a:gridCol w="751264"/>
              </a:tblGrid>
              <a:tr h="15993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LC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HE-10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993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 (8bit)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-2.7%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-3.1%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93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993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-2.5%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3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93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993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85911" y="3786190"/>
          <a:ext cx="6400799" cy="2344956"/>
        </p:xfrm>
        <a:graphic>
          <a:graphicData uri="http://schemas.openxmlformats.org/drawingml/2006/table">
            <a:tbl>
              <a:tblPr/>
              <a:tblGrid>
                <a:gridCol w="1085519"/>
                <a:gridCol w="885880"/>
                <a:gridCol w="885880"/>
                <a:gridCol w="885880"/>
                <a:gridCol w="885880"/>
                <a:gridCol w="885880"/>
                <a:gridCol w="885880"/>
              </a:tblGrid>
              <a:tr h="11351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2533" marR="12533" marT="12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LC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061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2533" marR="12533" marT="12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51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351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1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1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-4.4%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-5.9%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-5.6%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1351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0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12533" marR="12533" marT="1253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51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0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12533" marR="12533" marT="125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(AhG16 case 3b)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5984" y="2629484"/>
          <a:ext cx="4297681" cy="2871218"/>
        </p:xfrm>
        <a:graphic>
          <a:graphicData uri="http://schemas.openxmlformats.org/drawingml/2006/table">
            <a:tbl>
              <a:tblPr/>
              <a:tblGrid>
                <a:gridCol w="1247095"/>
                <a:gridCol w="1016862"/>
                <a:gridCol w="1016862"/>
                <a:gridCol w="1016862"/>
              </a:tblGrid>
              <a:tr h="253681"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3681"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6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 (8bit)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-1.4%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-3.7%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-4.2%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306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-3.4%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-3.5%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306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-2.4%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-2.5%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6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-1.9%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-1.9%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503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-7.2%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-6.7%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306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-1.4%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-3.5%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-3.6%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4503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-1.4%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-3.5%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-3.5%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03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-1.7%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-1.7%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6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131%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503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tent Placeholder 7"/>
          <p:cNvSpPr txBox="1">
            <a:spLocks/>
          </p:cNvSpPr>
          <p:nvPr/>
        </p:nvSpPr>
        <p:spPr>
          <a:xfrm>
            <a:off x="627063" y="1123950"/>
            <a:ext cx="8054975" cy="49545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ED6D00"/>
              </a:buClr>
              <a:buSzTx/>
              <a:buFont typeface="Arial" charset="0"/>
              <a:buChar char="▪"/>
              <a:tabLst/>
              <a:defRPr/>
            </a:pP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2NxN/Nx2N PU harmonization with SDIP and NSQT without 8x2/2x8 transforms, </a:t>
            </a: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AhG16</a:t>
            </a:r>
            <a:r>
              <a:rPr kumimoji="1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encoder </a:t>
            </a: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complexity reduction.</a:t>
            </a:r>
            <a:r>
              <a:rPr kumimoji="1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1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</a:t>
            </a:r>
            <a:r>
              <a:rPr lang="en-US" sz="2800" dirty="0" smtClean="0"/>
              <a:t>2Nx0.5N/0.5Nx2N PU Signaling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  <p:sp>
        <p:nvSpPr>
          <p:cNvPr id="7" name="TextBox 6"/>
          <p:cNvSpPr txBox="1"/>
          <p:nvPr/>
        </p:nvSpPr>
        <p:spPr>
          <a:xfrm>
            <a:off x="1571604" y="1357298"/>
            <a:ext cx="6215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PU signaling results comparison on 2Nx0.5N/0.5Nx2N PU</a:t>
            </a:r>
            <a:endParaRPr lang="en-US" sz="18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857224" y="1857364"/>
          <a:ext cx="7214876" cy="3299856"/>
        </p:xfrm>
        <a:graphic>
          <a:graphicData uri="http://schemas.openxmlformats.org/drawingml/2006/table">
            <a:tbl>
              <a:tblPr/>
              <a:tblGrid>
                <a:gridCol w="1224458"/>
                <a:gridCol w="998403"/>
                <a:gridCol w="998403"/>
                <a:gridCol w="998403"/>
                <a:gridCol w="998403"/>
                <a:gridCol w="998403"/>
                <a:gridCol w="998403"/>
              </a:tblGrid>
              <a:tr h="386732"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 (AHG16 </a:t>
                      </a:r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case2 PU signaling with two context</a:t>
                      </a:r>
                      <a:r>
                        <a:rPr lang="en-US" sz="1400" b="1" baseline="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models</a:t>
                      </a:r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 (</a:t>
                      </a:r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AHG16</a:t>
                      </a:r>
                      <a:r>
                        <a:rPr lang="en-US" sz="1400" b="1" baseline="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case 2 with </a:t>
                      </a:r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proposed PU signaling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5677"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 (8bit)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-1.4%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-3.8%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-4.3%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-1.4%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-3.7%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-4.3%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148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-1.4%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-3.6%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-3.8%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-1.4%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-3.5%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-3.8%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148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-2.5%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-2.7%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-2.5%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-2.7%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8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-1.7%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-2.3%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28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-6.8%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-6.4%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-6.7%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-6.4%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148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-1.7%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-3.6%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-3.7%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-1.7%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-3.6%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-3.7%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2828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-1.7%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-3.6%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-3.7%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-1.7%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-3.6%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-3.7%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8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-5.9%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-6.0%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-6.2%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-5.8%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-5.8%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-6.1%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148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132%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132%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28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6685" marR="96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Harmonization of 2NxN/Nx2N PU with SDIP and NSQT are implemented on HM5.0.</a:t>
            </a:r>
          </a:p>
          <a:p>
            <a:r>
              <a:rPr lang="en-US" dirty="0" smtClean="0"/>
              <a:t>Results report (HM5 anchor)</a:t>
            </a:r>
          </a:p>
          <a:p>
            <a:pPr lvl="1"/>
            <a:r>
              <a:rPr lang="en-US" dirty="0" smtClean="0"/>
              <a:t>AhG16 case 1: 2NxN/Nx2N PU with 8x2/2x8 transform</a:t>
            </a:r>
          </a:p>
          <a:p>
            <a:pPr lvl="2"/>
            <a:r>
              <a:rPr lang="en-US" dirty="0" smtClean="0"/>
              <a:t>1.8% BD-rate reduction, </a:t>
            </a:r>
            <a:r>
              <a:rPr lang="en-US" dirty="0" smtClean="0"/>
              <a:t>28</a:t>
            </a:r>
            <a:r>
              <a:rPr lang="en-US" dirty="0" smtClean="0"/>
              <a:t>% </a:t>
            </a:r>
            <a:r>
              <a:rPr lang="en-US" dirty="0" smtClean="0"/>
              <a:t>encoding time increase.</a:t>
            </a:r>
          </a:p>
          <a:p>
            <a:pPr lvl="1"/>
            <a:r>
              <a:rPr lang="en-US" dirty="0" smtClean="0"/>
              <a:t>AhG16 case 3b: 2NxN/Nx2N PU without 8x2/2x8 transform</a:t>
            </a:r>
          </a:p>
          <a:p>
            <a:pPr lvl="2"/>
            <a:r>
              <a:rPr lang="en-US" dirty="0" smtClean="0"/>
              <a:t>1.2% BD-rate reduction, </a:t>
            </a:r>
            <a:r>
              <a:rPr lang="en-US" dirty="0" smtClean="0"/>
              <a:t>20% </a:t>
            </a:r>
            <a:r>
              <a:rPr lang="en-US" dirty="0" smtClean="0"/>
              <a:t>encoding time increase.</a:t>
            </a:r>
          </a:p>
          <a:p>
            <a:pPr lvl="2"/>
            <a:r>
              <a:rPr lang="en-US" dirty="0" smtClean="0"/>
              <a:t>1.4% BD-rate reduction, 31% encoding time increase.</a:t>
            </a:r>
          </a:p>
          <a:p>
            <a:pPr lvl="1"/>
            <a:r>
              <a:rPr lang="en-US" dirty="0" smtClean="0"/>
              <a:t>Proposed 2Nx0.5N/0.5Nx2N PU signaling</a:t>
            </a:r>
          </a:p>
          <a:p>
            <a:pPr lvl="2"/>
            <a:r>
              <a:rPr lang="en-US" dirty="0" smtClean="0"/>
              <a:t>Remove two context models with 0.0%BD rate change.</a:t>
            </a:r>
          </a:p>
          <a:p>
            <a:r>
              <a:rPr lang="en-US" dirty="0" smtClean="0"/>
              <a:t>Recommend to adopt 2NxN/Nx2N Intra PU and the proposed PU signaling method in HM.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1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Copyright © MediaTek Inc. All rights reserved.</a:t>
            </a:r>
          </a:p>
        </p:txBody>
      </p:sp>
      <p:pic>
        <p:nvPicPr>
          <p:cNvPr id="10247" name="Picture 9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Text Box 15"/>
          <p:cNvSpPr txBox="1">
            <a:spLocks noChangeArrowheads="1"/>
          </p:cNvSpPr>
          <p:nvPr/>
        </p:nvSpPr>
        <p:spPr bwMode="auto">
          <a:xfrm>
            <a:off x="3078163" y="3282950"/>
            <a:ext cx="3011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TW" b="1">
                <a:ea typeface="SimHei" pitchFamily="2" charset="-122"/>
              </a:rPr>
              <a:t>www.mediatek.com</a:t>
            </a:r>
          </a:p>
        </p:txBody>
      </p:sp>
      <p:pic>
        <p:nvPicPr>
          <p:cNvPr id="10249" name="Picture 22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23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24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25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26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Proposed 2NxN/Nx2N PU</a:t>
            </a:r>
          </a:p>
          <a:p>
            <a:pPr lvl="1"/>
            <a:r>
              <a:rPr lang="en-US" dirty="0" smtClean="0"/>
              <a:t>Harmonization with SDIP and NSQT</a:t>
            </a:r>
          </a:p>
          <a:p>
            <a:r>
              <a:rPr lang="en-US" dirty="0" smtClean="0"/>
              <a:t>Proposed non-square PU signaling</a:t>
            </a:r>
          </a:p>
          <a:p>
            <a:r>
              <a:rPr lang="en-US" dirty="0" smtClean="0"/>
              <a:t>Results 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Prediction unit (partition) types in current HM</a:t>
            </a:r>
          </a:p>
          <a:p>
            <a:pPr lvl="1"/>
            <a:r>
              <a:rPr lang="en-US" sz="1800" dirty="0" smtClean="0"/>
              <a:t>INTRA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 lvl="1">
              <a:buNone/>
            </a:pPr>
            <a:endParaRPr lang="en-US" sz="1800" dirty="0" smtClean="0"/>
          </a:p>
          <a:p>
            <a:pPr lvl="1"/>
            <a:r>
              <a:rPr lang="en-US" sz="1800" dirty="0" smtClean="0"/>
              <a:t>INTER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6" name="Rectangle 5"/>
          <p:cNvSpPr/>
          <p:nvPr/>
        </p:nvSpPr>
        <p:spPr>
          <a:xfrm>
            <a:off x="1717662" y="1864512"/>
            <a:ext cx="99695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2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58048" y="1860938"/>
            <a:ext cx="1000132" cy="1000132"/>
            <a:chOff x="3503612" y="1710914"/>
            <a:chExt cx="1000132" cy="1000132"/>
          </a:xfrm>
        </p:grpSpPr>
        <p:grpSp>
          <p:nvGrpSpPr>
            <p:cNvPr id="8" name="Group 6"/>
            <p:cNvGrpSpPr/>
            <p:nvPr/>
          </p:nvGrpSpPr>
          <p:grpSpPr>
            <a:xfrm>
              <a:off x="3503612" y="1710914"/>
              <a:ext cx="1000132" cy="1000132"/>
              <a:chOff x="1643042" y="2571744"/>
              <a:chExt cx="2000264" cy="2000264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1643042" y="2571744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643042" y="3571876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643174" y="3564728"/>
                <a:ext cx="1000132" cy="100727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643174" y="2571744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3503612" y="2000240"/>
              <a:ext cx="1000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 smtClean="0"/>
                <a:t>NxN</a:t>
              </a:r>
              <a:endParaRPr lang="en-US" sz="18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717662" y="2172764"/>
            <a:ext cx="996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2Nx2N</a:t>
            </a:r>
            <a:endParaRPr lang="en-US" sz="1800" dirty="0"/>
          </a:p>
        </p:txBody>
      </p:sp>
      <p:sp>
        <p:nvSpPr>
          <p:cNvPr id="15" name="Rectangle 14"/>
          <p:cNvSpPr/>
          <p:nvPr/>
        </p:nvSpPr>
        <p:spPr>
          <a:xfrm>
            <a:off x="1714480" y="3500438"/>
            <a:ext cx="99695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14480" y="3808690"/>
            <a:ext cx="996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2Nx2N</a:t>
            </a:r>
            <a:endParaRPr lang="en-US" sz="18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6858048" y="3496864"/>
            <a:ext cx="1000132" cy="1000132"/>
            <a:chOff x="6929454" y="4068368"/>
            <a:chExt cx="1000132" cy="1000132"/>
          </a:xfrm>
        </p:grpSpPr>
        <p:grpSp>
          <p:nvGrpSpPr>
            <p:cNvPr id="18" name="Group 28"/>
            <p:cNvGrpSpPr/>
            <p:nvPr/>
          </p:nvGrpSpPr>
          <p:grpSpPr>
            <a:xfrm>
              <a:off x="6929454" y="4068368"/>
              <a:ext cx="1000132" cy="1000132"/>
              <a:chOff x="1643042" y="2571744"/>
              <a:chExt cx="2000264" cy="2000264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1643042" y="2571744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1643042" y="3571876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2643174" y="3564728"/>
                <a:ext cx="1000132" cy="100727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2643174" y="2571744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6929454" y="4357694"/>
              <a:ext cx="1000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 smtClean="0"/>
                <a:t>NxN</a:t>
              </a:r>
              <a:endParaRPr lang="en-US" sz="18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143504" y="3500438"/>
            <a:ext cx="1000132" cy="1000132"/>
            <a:chOff x="5143504" y="4071942"/>
            <a:chExt cx="1000132" cy="1000132"/>
          </a:xfrm>
        </p:grpSpPr>
        <p:sp>
          <p:nvSpPr>
            <p:cNvPr id="25" name="Rectangle 24"/>
            <p:cNvSpPr/>
            <p:nvPr/>
          </p:nvSpPr>
          <p:spPr>
            <a:xfrm>
              <a:off x="5643570" y="4071942"/>
              <a:ext cx="500066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143504" y="4071942"/>
              <a:ext cx="500066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143504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Nx2N</a:t>
              </a:r>
              <a:endParaRPr lang="en-US" sz="18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428992" y="3500438"/>
            <a:ext cx="996950" cy="996558"/>
            <a:chOff x="3428992" y="4071942"/>
            <a:chExt cx="996950" cy="996558"/>
          </a:xfrm>
        </p:grpSpPr>
        <p:sp>
          <p:nvSpPr>
            <p:cNvPr id="29" name="Rectangle 28"/>
            <p:cNvSpPr/>
            <p:nvPr/>
          </p:nvSpPr>
          <p:spPr>
            <a:xfrm>
              <a:off x="3428992" y="4572008"/>
              <a:ext cx="996950" cy="49649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428992" y="4071942"/>
              <a:ext cx="996950" cy="49649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428992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2NxN</a:t>
              </a:r>
              <a:endParaRPr lang="en-US" sz="1800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858048" y="300037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SCU</a:t>
            </a:r>
            <a:endParaRPr lang="en-US" sz="1800" dirty="0">
              <a:solidFill>
                <a:srgbClr val="FF0000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143504" y="5000636"/>
            <a:ext cx="1000132" cy="1000132"/>
            <a:chOff x="5143504" y="4071942"/>
            <a:chExt cx="1000132" cy="1000132"/>
          </a:xfrm>
        </p:grpSpPr>
        <p:sp>
          <p:nvSpPr>
            <p:cNvPr id="35" name="Rectangle 34"/>
            <p:cNvSpPr/>
            <p:nvPr/>
          </p:nvSpPr>
          <p:spPr>
            <a:xfrm>
              <a:off x="5429256" y="4071942"/>
              <a:ext cx="714380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143504" y="4071942"/>
              <a:ext cx="285752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143504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nLx2N</a:t>
              </a:r>
              <a:endParaRPr lang="en-US" sz="18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432174" y="5004210"/>
            <a:ext cx="996950" cy="996558"/>
            <a:chOff x="3428992" y="4071942"/>
            <a:chExt cx="996950" cy="996558"/>
          </a:xfrm>
        </p:grpSpPr>
        <p:sp>
          <p:nvSpPr>
            <p:cNvPr id="39" name="Rectangle 38"/>
            <p:cNvSpPr/>
            <p:nvPr/>
          </p:nvSpPr>
          <p:spPr>
            <a:xfrm>
              <a:off x="3428992" y="4380194"/>
              <a:ext cx="996950" cy="6883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428992" y="4071942"/>
              <a:ext cx="996950" cy="6775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428992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2NxnD</a:t>
              </a:r>
              <a:endParaRPr lang="en-US" sz="1800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217728" y="5004210"/>
            <a:ext cx="996950" cy="996558"/>
            <a:chOff x="3428992" y="4071942"/>
            <a:chExt cx="996950" cy="996558"/>
          </a:xfrm>
        </p:grpSpPr>
        <p:sp>
          <p:nvSpPr>
            <p:cNvPr id="43" name="Rectangle 42"/>
            <p:cNvSpPr/>
            <p:nvPr/>
          </p:nvSpPr>
          <p:spPr>
            <a:xfrm>
              <a:off x="3428992" y="4380194"/>
              <a:ext cx="996950" cy="6883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428992" y="4071942"/>
              <a:ext cx="996950" cy="3082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428992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2NxnU</a:t>
              </a:r>
              <a:endParaRPr lang="en-US" sz="1800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357950" y="5000636"/>
            <a:ext cx="1000132" cy="1000132"/>
            <a:chOff x="5143504" y="4071942"/>
            <a:chExt cx="1000132" cy="1000132"/>
          </a:xfrm>
        </p:grpSpPr>
        <p:sp>
          <p:nvSpPr>
            <p:cNvPr id="48" name="Rectangle 47"/>
            <p:cNvSpPr/>
            <p:nvPr/>
          </p:nvSpPr>
          <p:spPr>
            <a:xfrm>
              <a:off x="5429256" y="4071942"/>
              <a:ext cx="714380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143504" y="4071942"/>
              <a:ext cx="714380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143504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nRx2N</a:t>
              </a:r>
              <a:endParaRPr lang="en-US" sz="1800" dirty="0"/>
            </a:p>
          </p:txBody>
        </p:sp>
      </p:grpSp>
      <p:sp>
        <p:nvSpPr>
          <p:cNvPr id="54" name="Oval 53"/>
          <p:cNvSpPr/>
          <p:nvPr/>
        </p:nvSpPr>
        <p:spPr>
          <a:xfrm>
            <a:off x="6386525" y="1519224"/>
            <a:ext cx="1928826" cy="3286148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/>
          <p:cNvCxnSpPr/>
          <p:nvPr/>
        </p:nvCxnSpPr>
        <p:spPr>
          <a:xfrm>
            <a:off x="1142976" y="4805372"/>
            <a:ext cx="7358114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698501" y="4876396"/>
            <a:ext cx="137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Asymmetric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prediction unit (partition) types</a:t>
            </a:r>
          </a:p>
          <a:p>
            <a:pPr lvl="1"/>
            <a:r>
              <a:rPr lang="en-US" sz="1800" dirty="0" smtClean="0"/>
              <a:t>INTRA</a:t>
            </a:r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INTER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Intra Partitions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6" name="Rectangle 5"/>
          <p:cNvSpPr/>
          <p:nvPr/>
        </p:nvSpPr>
        <p:spPr>
          <a:xfrm>
            <a:off x="1717662" y="1857364"/>
            <a:ext cx="99695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2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58016" y="1857364"/>
            <a:ext cx="1000132" cy="1000132"/>
            <a:chOff x="3503612" y="1710914"/>
            <a:chExt cx="1000132" cy="1000132"/>
          </a:xfrm>
        </p:grpSpPr>
        <p:grpSp>
          <p:nvGrpSpPr>
            <p:cNvPr id="8" name="Group 6"/>
            <p:cNvGrpSpPr/>
            <p:nvPr/>
          </p:nvGrpSpPr>
          <p:grpSpPr>
            <a:xfrm>
              <a:off x="3503612" y="1710914"/>
              <a:ext cx="1000132" cy="1000132"/>
              <a:chOff x="1643042" y="2571744"/>
              <a:chExt cx="2000264" cy="2000264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1643042" y="2571744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643042" y="3571876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643174" y="3564728"/>
                <a:ext cx="1000132" cy="100727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643174" y="2571744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3503612" y="2000240"/>
              <a:ext cx="1000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 smtClean="0"/>
                <a:t>NxN</a:t>
              </a:r>
              <a:endParaRPr lang="en-US" sz="18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717662" y="2169190"/>
            <a:ext cx="996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2Nx2N</a:t>
            </a:r>
            <a:endParaRPr lang="en-US" sz="1800" dirty="0"/>
          </a:p>
        </p:txBody>
      </p:sp>
      <p:sp>
        <p:nvSpPr>
          <p:cNvPr id="15" name="Rectangle 14"/>
          <p:cNvSpPr/>
          <p:nvPr/>
        </p:nvSpPr>
        <p:spPr>
          <a:xfrm>
            <a:off x="1714480" y="3504012"/>
            <a:ext cx="99695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14480" y="3812264"/>
            <a:ext cx="996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2Nx2N</a:t>
            </a:r>
            <a:endParaRPr lang="en-US" sz="18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6858016" y="3500438"/>
            <a:ext cx="1000132" cy="1000132"/>
            <a:chOff x="6929454" y="4068368"/>
            <a:chExt cx="1000132" cy="1000132"/>
          </a:xfrm>
        </p:grpSpPr>
        <p:grpSp>
          <p:nvGrpSpPr>
            <p:cNvPr id="18" name="Group 28"/>
            <p:cNvGrpSpPr/>
            <p:nvPr/>
          </p:nvGrpSpPr>
          <p:grpSpPr>
            <a:xfrm>
              <a:off x="6929454" y="4068368"/>
              <a:ext cx="1000132" cy="1000132"/>
              <a:chOff x="1643042" y="2571744"/>
              <a:chExt cx="2000264" cy="2000264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1643042" y="2571744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1643042" y="3571876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2643174" y="3564728"/>
                <a:ext cx="1000132" cy="100727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2643174" y="2571744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6929454" y="4357694"/>
              <a:ext cx="1000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 smtClean="0"/>
                <a:t>NxN</a:t>
              </a:r>
              <a:endParaRPr lang="en-US" sz="18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143504" y="3504012"/>
            <a:ext cx="1000132" cy="1000132"/>
            <a:chOff x="5143504" y="4071942"/>
            <a:chExt cx="1000132" cy="1000132"/>
          </a:xfrm>
        </p:grpSpPr>
        <p:sp>
          <p:nvSpPr>
            <p:cNvPr id="25" name="Rectangle 24"/>
            <p:cNvSpPr/>
            <p:nvPr/>
          </p:nvSpPr>
          <p:spPr>
            <a:xfrm>
              <a:off x="5643570" y="4071942"/>
              <a:ext cx="500066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143504" y="4071942"/>
              <a:ext cx="500066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143504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Nx2N</a:t>
              </a:r>
              <a:endParaRPr lang="en-US" sz="18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428992" y="3504012"/>
            <a:ext cx="996950" cy="996558"/>
            <a:chOff x="3428992" y="4071942"/>
            <a:chExt cx="996950" cy="996558"/>
          </a:xfrm>
        </p:grpSpPr>
        <p:sp>
          <p:nvSpPr>
            <p:cNvPr id="29" name="Rectangle 28"/>
            <p:cNvSpPr/>
            <p:nvPr/>
          </p:nvSpPr>
          <p:spPr>
            <a:xfrm>
              <a:off x="3428992" y="4572008"/>
              <a:ext cx="996950" cy="49649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428992" y="4071942"/>
              <a:ext cx="996950" cy="49649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428992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2NxN</a:t>
              </a:r>
              <a:endParaRPr lang="en-US" sz="1800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858016" y="300037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SCU</a:t>
            </a:r>
            <a:endParaRPr lang="en-US" sz="1800" dirty="0">
              <a:solidFill>
                <a:srgbClr val="FF0000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143504" y="1857364"/>
            <a:ext cx="1000132" cy="1000132"/>
            <a:chOff x="5143504" y="4071942"/>
            <a:chExt cx="1000132" cy="1000132"/>
          </a:xfrm>
        </p:grpSpPr>
        <p:sp>
          <p:nvSpPr>
            <p:cNvPr id="35" name="Rectangle 34"/>
            <p:cNvSpPr/>
            <p:nvPr/>
          </p:nvSpPr>
          <p:spPr>
            <a:xfrm>
              <a:off x="5643570" y="4071942"/>
              <a:ext cx="500066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143504" y="4071942"/>
              <a:ext cx="500066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143504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Nx2N</a:t>
              </a:r>
              <a:endParaRPr lang="en-US" sz="18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428992" y="1857364"/>
            <a:ext cx="996950" cy="996558"/>
            <a:chOff x="3428992" y="4071942"/>
            <a:chExt cx="996950" cy="996558"/>
          </a:xfrm>
        </p:grpSpPr>
        <p:sp>
          <p:nvSpPr>
            <p:cNvPr id="39" name="Rectangle 38"/>
            <p:cNvSpPr/>
            <p:nvPr/>
          </p:nvSpPr>
          <p:spPr>
            <a:xfrm>
              <a:off x="3428992" y="4572008"/>
              <a:ext cx="996950" cy="49649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428992" y="4071942"/>
              <a:ext cx="996950" cy="49649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428992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2NxN</a:t>
              </a:r>
              <a:endParaRPr lang="en-US" sz="1800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143504" y="5000636"/>
            <a:ext cx="1000132" cy="1000132"/>
            <a:chOff x="5143504" y="4071942"/>
            <a:chExt cx="1000132" cy="1000132"/>
          </a:xfrm>
        </p:grpSpPr>
        <p:sp>
          <p:nvSpPr>
            <p:cNvPr id="43" name="Rectangle 42"/>
            <p:cNvSpPr/>
            <p:nvPr/>
          </p:nvSpPr>
          <p:spPr>
            <a:xfrm>
              <a:off x="5429256" y="4071942"/>
              <a:ext cx="714380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143504" y="4071942"/>
              <a:ext cx="285752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143504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nLx2N</a:t>
              </a:r>
              <a:endParaRPr lang="en-US" sz="1800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432174" y="5004210"/>
            <a:ext cx="996950" cy="996558"/>
            <a:chOff x="3428992" y="4071942"/>
            <a:chExt cx="996950" cy="996558"/>
          </a:xfrm>
        </p:grpSpPr>
        <p:sp>
          <p:nvSpPr>
            <p:cNvPr id="47" name="Rectangle 46"/>
            <p:cNvSpPr/>
            <p:nvPr/>
          </p:nvSpPr>
          <p:spPr>
            <a:xfrm>
              <a:off x="3428992" y="4380194"/>
              <a:ext cx="996950" cy="6883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428992" y="4071942"/>
              <a:ext cx="996950" cy="6775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428992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2NxnD</a:t>
              </a:r>
              <a:endParaRPr lang="en-US" sz="1800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217728" y="5004210"/>
            <a:ext cx="996950" cy="996558"/>
            <a:chOff x="3428992" y="4071942"/>
            <a:chExt cx="996950" cy="996558"/>
          </a:xfrm>
        </p:grpSpPr>
        <p:sp>
          <p:nvSpPr>
            <p:cNvPr id="51" name="Rectangle 50"/>
            <p:cNvSpPr/>
            <p:nvPr/>
          </p:nvSpPr>
          <p:spPr>
            <a:xfrm>
              <a:off x="3428992" y="4380194"/>
              <a:ext cx="996950" cy="6883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428992" y="4071942"/>
              <a:ext cx="996950" cy="3082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428992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2NxnU</a:t>
              </a:r>
              <a:endParaRPr lang="en-US" sz="1800" dirty="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357950" y="5000636"/>
            <a:ext cx="1000132" cy="1000132"/>
            <a:chOff x="5143504" y="4071942"/>
            <a:chExt cx="1000132" cy="1000132"/>
          </a:xfrm>
        </p:grpSpPr>
        <p:sp>
          <p:nvSpPr>
            <p:cNvPr id="55" name="Rectangle 54"/>
            <p:cNvSpPr/>
            <p:nvPr/>
          </p:nvSpPr>
          <p:spPr>
            <a:xfrm>
              <a:off x="5429256" y="4071942"/>
              <a:ext cx="714380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143504" y="4071942"/>
              <a:ext cx="714380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143504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nRx2N</a:t>
              </a:r>
              <a:endParaRPr lang="en-US" sz="1800" dirty="0"/>
            </a:p>
          </p:txBody>
        </p:sp>
      </p:grpSp>
      <p:sp>
        <p:nvSpPr>
          <p:cNvPr id="58" name="Oval 57"/>
          <p:cNvSpPr/>
          <p:nvPr/>
        </p:nvSpPr>
        <p:spPr>
          <a:xfrm>
            <a:off x="6386525" y="1519224"/>
            <a:ext cx="1928826" cy="3286148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>
            <a:off x="1142976" y="4805372"/>
            <a:ext cx="7358114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98501" y="4876396"/>
            <a:ext cx="137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Asymmetric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Breakdown – </a:t>
            </a:r>
            <a:r>
              <a:rPr lang="en-US" dirty="0" err="1" smtClean="0"/>
              <a:t>Pred</a:t>
            </a:r>
            <a:r>
              <a:rPr lang="en-US" dirty="0" smtClean="0"/>
              <a:t> and Part Mode Syntax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428595" y="1355703"/>
          <a:ext cx="8429685" cy="4359313"/>
        </p:xfrm>
        <a:graphic>
          <a:graphicData uri="http://schemas.openxmlformats.org/drawingml/2006/table">
            <a:tbl>
              <a:tblPr/>
              <a:tblGrid>
                <a:gridCol w="1357322"/>
                <a:gridCol w="1428760"/>
                <a:gridCol w="1143008"/>
                <a:gridCol w="1214446"/>
                <a:gridCol w="1643074"/>
                <a:gridCol w="1643075"/>
              </a:tblGrid>
              <a:tr h="283008">
                <a:tc row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PredMode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b="1" dirty="0">
                          <a:latin typeface="Times New Roman"/>
                          <a:ea typeface="Malgun Gothic"/>
                          <a:cs typeface="Times New Roman"/>
                        </a:rPr>
                        <a:t>Value of </a:t>
                      </a:r>
                      <a:r>
                        <a:rPr lang="en-GB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part_mode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PartMode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b="1" dirty="0">
                          <a:latin typeface="Times New Roman"/>
                          <a:ea typeface="Malgun Gothic"/>
                          <a:cs typeface="Times New Roman"/>
                        </a:rPr>
                        <a:t>Bin string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30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Malgun Gothic"/>
                          <a:cs typeface="Times New Roman"/>
                        </a:rPr>
                        <a:t>cLog2CUSize &gt; </a:t>
                      </a:r>
                      <a:br>
                        <a:rPr lang="en-GB" sz="1200" dirty="0" smtClean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200" dirty="0" smtClean="0">
                          <a:latin typeface="Times New Roman"/>
                          <a:ea typeface="Malgun Gothic"/>
                          <a:cs typeface="Times New Roman"/>
                        </a:rPr>
                        <a:t>Log2MinCUSize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Malgun Gothic"/>
                          <a:cs typeface="Times New Roman"/>
                        </a:rPr>
                        <a:t>cLog2CUSize = = Log2MinCUSize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72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cLog2CUSize = = 3 </a:t>
                      </a:r>
                      <a:r>
                        <a:rPr lang="en-GB" sz="1200" dirty="0" smtClean="0">
                          <a:latin typeface="Times New Roman"/>
                          <a:ea typeface="Malgun Gothic"/>
                          <a:cs typeface="Times New Roman"/>
                        </a:rPr>
                        <a:t>&amp;&amp;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/>
                      </a:r>
                      <a:b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!inter_4x4_enabled_flag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cLog2CUSize &gt; 3 | | </a:t>
                      </a:r>
                      <a:b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inter_4x4_enabled_flag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08">
                <a:tc rowSpan="4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Malgun Gothic"/>
                          <a:cs typeface="Times New Roman"/>
                        </a:rPr>
                        <a:t>MODE_INTRA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PART_2Nx2N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PART_2NxN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001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001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2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PART_Nx2N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00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000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000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3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 err="1">
                          <a:latin typeface="Times New Roman"/>
                          <a:ea typeface="Batang"/>
                          <a:cs typeface="Times New Roman"/>
                        </a:rPr>
                        <a:t>PART_NxN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08">
                <a:tc rowSpan="8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Malgun Gothic"/>
                          <a:cs typeface="Times New Roman"/>
                        </a:rPr>
                        <a:t>MODE_INTER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PART_2Nx2N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Batang"/>
                          <a:cs typeface="Times New Roman"/>
                        </a:rPr>
                        <a:t>PART_2NxN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011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01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01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2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PART_Nx2N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001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00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001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3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 err="1">
                          <a:latin typeface="Times New Roman"/>
                          <a:ea typeface="Batang"/>
                          <a:cs typeface="Times New Roman"/>
                        </a:rPr>
                        <a:t>PART_NxN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000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4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Batang"/>
                          <a:cs typeface="Times New Roman"/>
                        </a:rPr>
                        <a:t>PART_2NxnU 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0100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5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PART_2NxnD 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0101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0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6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PART_nLx2N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0000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0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7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PART_nRx2N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0001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version (AhG16) software supports 32x16, 16x32, 16x8, 8x16, 8x4 and 4x8 PU.</a:t>
            </a:r>
          </a:p>
          <a:p>
            <a:r>
              <a:rPr lang="en-US" dirty="0" smtClean="0"/>
              <a:t>For above PUs, 35 intra prediction modes are used, same as the 35 modes in current HM.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Breakdown – Prediction Modes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Breakdown – Transforms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622300" y="1123950"/>
            <a:ext cx="8059738" cy="4954588"/>
          </a:xfrm>
        </p:spPr>
        <p:txBody>
          <a:bodyPr/>
          <a:lstStyle/>
          <a:p>
            <a:r>
              <a:rPr lang="en-US" sz="2400" dirty="0" smtClean="0"/>
              <a:t>Harmonization with SDIP and NSQT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142976" y="2357430"/>
          <a:ext cx="3126528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352"/>
                <a:gridCol w="1780176"/>
              </a:tblGrid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PU Size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TU size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32x16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32x8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16x32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8x32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16x8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16x4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8x16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4x16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8x4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8x2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4x8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2x8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4731620" y="2357430"/>
          <a:ext cx="3126528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352"/>
                <a:gridCol w="1780176"/>
              </a:tblGrid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PU Size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TU size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32x16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32x8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16x32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8x32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16x8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16x4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8x16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4x16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8x4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4x4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4x8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4x4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142976" y="1957320"/>
            <a:ext cx="3126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AhG16 case 1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4731620" y="1957320"/>
            <a:ext cx="3126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AhG16 case 3b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AhG16 encoder optimization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Additional optimization for case 3b (4x4 TU for 8x8 CU)</a:t>
            </a:r>
          </a:p>
          <a:p>
            <a:pPr lvl="1"/>
            <a:r>
              <a:rPr lang="en-US" dirty="0" smtClean="0"/>
              <a:t>Early skip 8x4/4x8 PU if 2Nx2N is better than </a:t>
            </a:r>
            <a:r>
              <a:rPr lang="en-US" dirty="0" err="1" smtClean="0"/>
              <a:t>NxN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Encoder Optimization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sp>
        <p:nvSpPr>
          <p:cNvPr id="6" name="Rounded Rectangle 5"/>
          <p:cNvSpPr/>
          <p:nvPr/>
        </p:nvSpPr>
        <p:spPr>
          <a:xfrm>
            <a:off x="1714480" y="1785926"/>
            <a:ext cx="1857388" cy="8572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10 mode HAD</a:t>
            </a:r>
            <a:endParaRPr lang="en-US" sz="1800" dirty="0"/>
          </a:p>
        </p:txBody>
      </p:sp>
      <p:sp>
        <p:nvSpPr>
          <p:cNvPr id="7" name="Rounded Rectangle 6"/>
          <p:cNvSpPr/>
          <p:nvPr/>
        </p:nvSpPr>
        <p:spPr>
          <a:xfrm>
            <a:off x="4802188" y="1785926"/>
            <a:ext cx="2127266" cy="8572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Quant and entropy coding</a:t>
            </a:r>
            <a:endParaRPr lang="en-US" sz="18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015947" y="2211307"/>
            <a:ext cx="698533" cy="1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28596" y="185736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35 modes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3571868" y="1857364"/>
            <a:ext cx="123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2~3 best modes</a:t>
            </a:r>
            <a:endParaRPr lang="en-US" sz="1800" dirty="0"/>
          </a:p>
        </p:txBody>
      </p:sp>
      <p:cxnSp>
        <p:nvCxnSpPr>
          <p:cNvPr id="11" name="Straight Arrow Connector 10"/>
          <p:cNvCxnSpPr>
            <a:stCxn id="12" idx="1"/>
            <a:endCxn id="12" idx="3"/>
          </p:cNvCxnSpPr>
          <p:nvPr/>
        </p:nvCxnSpPr>
        <p:spPr>
          <a:xfrm rot="10800000" flipH="1">
            <a:off x="3571868" y="2180530"/>
            <a:ext cx="1230320" cy="1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929454" y="2211307"/>
            <a:ext cx="698533" cy="1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239102" y="1857364"/>
            <a:ext cx="1690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Selected mode</a:t>
            </a:r>
            <a:endParaRPr lang="en-US" sz="1800" dirty="0"/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5680480" y="2868534"/>
            <a:ext cx="356396" cy="1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83210" y="2976088"/>
            <a:ext cx="238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Most probable modes</a:t>
            </a:r>
            <a:endParaRPr lang="en-US" sz="1800" dirty="0"/>
          </a:p>
        </p:txBody>
      </p:sp>
      <p:sp>
        <p:nvSpPr>
          <p:cNvPr id="19" name="TextBox 18"/>
          <p:cNvSpPr txBox="1"/>
          <p:nvPr/>
        </p:nvSpPr>
        <p:spPr>
          <a:xfrm>
            <a:off x="1357290" y="2988230"/>
            <a:ext cx="2500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Best 2Nx2N modes</a:t>
            </a:r>
            <a:endParaRPr lang="en-US" sz="1800" dirty="0"/>
          </a:p>
        </p:txBody>
      </p:sp>
      <p:cxnSp>
        <p:nvCxnSpPr>
          <p:cNvPr id="18" name="Straight Arrow Connector 17"/>
          <p:cNvCxnSpPr/>
          <p:nvPr/>
        </p:nvCxnSpPr>
        <p:spPr>
          <a:xfrm rot="5400000" flipH="1" flipV="1">
            <a:off x="2464182" y="2868534"/>
            <a:ext cx="356396" cy="1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1714480" y="4572008"/>
            <a:ext cx="1857388" cy="7177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4 mode HAD</a:t>
            </a:r>
            <a:endParaRPr lang="en-US" sz="1800" dirty="0"/>
          </a:p>
        </p:txBody>
      </p:sp>
      <p:sp>
        <p:nvSpPr>
          <p:cNvPr id="39" name="Rounded Rectangle 38"/>
          <p:cNvSpPr/>
          <p:nvPr/>
        </p:nvSpPr>
        <p:spPr>
          <a:xfrm>
            <a:off x="4802188" y="4572008"/>
            <a:ext cx="2127266" cy="71776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Quant and entropy coding</a:t>
            </a:r>
            <a:endParaRPr lang="en-US" sz="1800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1015947" y="4925951"/>
            <a:ext cx="698533" cy="1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28596" y="457200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35 modes</a:t>
            </a:r>
            <a:endParaRPr lang="en-US" sz="1800" dirty="0"/>
          </a:p>
        </p:txBody>
      </p:sp>
      <p:sp>
        <p:nvSpPr>
          <p:cNvPr id="42" name="TextBox 41"/>
          <p:cNvSpPr txBox="1"/>
          <p:nvPr/>
        </p:nvSpPr>
        <p:spPr>
          <a:xfrm>
            <a:off x="3571868" y="4572008"/>
            <a:ext cx="123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2 best modes</a:t>
            </a:r>
            <a:endParaRPr lang="en-US" sz="1800" dirty="0"/>
          </a:p>
        </p:txBody>
      </p:sp>
      <p:cxnSp>
        <p:nvCxnSpPr>
          <p:cNvPr id="43" name="Straight Arrow Connector 42"/>
          <p:cNvCxnSpPr>
            <a:stCxn id="42" idx="1"/>
            <a:endCxn id="42" idx="3"/>
          </p:cNvCxnSpPr>
          <p:nvPr/>
        </p:nvCxnSpPr>
        <p:spPr>
          <a:xfrm rot="10800000" flipH="1">
            <a:off x="3571868" y="4895174"/>
            <a:ext cx="1230320" cy="1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6929454" y="4925951"/>
            <a:ext cx="698533" cy="1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239102" y="4572008"/>
            <a:ext cx="1690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Selected mode</a:t>
            </a:r>
            <a:endParaRPr lang="en-US" sz="1800" dirty="0"/>
          </a:p>
        </p:txBody>
      </p:sp>
      <p:cxnSp>
        <p:nvCxnSpPr>
          <p:cNvPr id="46" name="Straight Arrow Connector 45"/>
          <p:cNvCxnSpPr/>
          <p:nvPr/>
        </p:nvCxnSpPr>
        <p:spPr>
          <a:xfrm rot="5400000" flipH="1" flipV="1">
            <a:off x="5680480" y="5463792"/>
            <a:ext cx="356396" cy="1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413305" y="5571346"/>
            <a:ext cx="2944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Most probable modes </a:t>
            </a:r>
            <a:br>
              <a:rPr lang="en-US" sz="1800" dirty="0" smtClean="0"/>
            </a:br>
            <a:r>
              <a:rPr lang="en-US" sz="1800" dirty="0" smtClean="0"/>
              <a:t>+ selected </a:t>
            </a:r>
            <a:r>
              <a:rPr lang="en-US" sz="1800" dirty="0" err="1" smtClean="0"/>
              <a:t>NxN</a:t>
            </a:r>
            <a:r>
              <a:rPr lang="en-US" sz="1800" dirty="0" smtClean="0"/>
              <a:t> modes</a:t>
            </a:r>
            <a:endParaRPr lang="en-US" sz="1800" dirty="0"/>
          </a:p>
        </p:txBody>
      </p:sp>
      <p:sp>
        <p:nvSpPr>
          <p:cNvPr id="48" name="TextBox 47"/>
          <p:cNvSpPr txBox="1"/>
          <p:nvPr/>
        </p:nvSpPr>
        <p:spPr>
          <a:xfrm>
            <a:off x="1357290" y="5583488"/>
            <a:ext cx="2500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Best 2Nx2N modes</a:t>
            </a:r>
            <a:endParaRPr lang="en-US" sz="1800" dirty="0"/>
          </a:p>
        </p:txBody>
      </p:sp>
      <p:cxnSp>
        <p:nvCxnSpPr>
          <p:cNvPr id="49" name="Straight Arrow Connector 48"/>
          <p:cNvCxnSpPr/>
          <p:nvPr/>
        </p:nvCxnSpPr>
        <p:spPr>
          <a:xfrm rot="5400000" flipH="1" flipV="1">
            <a:off x="2464182" y="5463792"/>
            <a:ext cx="356396" cy="1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In current implementation (AhG16 case2 and case4) two additional (to HM) contexts are used for signaling 2NxhN/hNx2N PU</a:t>
            </a:r>
          </a:p>
          <a:p>
            <a:pPr lvl="1"/>
            <a:r>
              <a:rPr lang="en-US" sz="1800" dirty="0" err="1" smtClean="0"/>
              <a:t>m_cCUSDIPFlagSCModel</a:t>
            </a:r>
            <a:endParaRPr lang="en-US" sz="1800" dirty="0" smtClean="0"/>
          </a:p>
          <a:p>
            <a:pPr lvl="1"/>
            <a:r>
              <a:rPr lang="en-US" sz="1800" dirty="0" err="1" smtClean="0"/>
              <a:t>m_cCUSDIPDirectionSCModel</a:t>
            </a:r>
            <a:endParaRPr lang="en-US" sz="1800" dirty="0" smtClean="0"/>
          </a:p>
          <a:p>
            <a:pPr lvl="1"/>
            <a:endParaRPr lang="en-US" sz="1800" dirty="0" smtClean="0"/>
          </a:p>
          <a:p>
            <a:r>
              <a:rPr lang="en-US" sz="2000" dirty="0" smtClean="0"/>
              <a:t>Proposed 2NxhN/hNx2N PU signaling</a:t>
            </a:r>
          </a:p>
          <a:p>
            <a:pPr lvl="1"/>
            <a:r>
              <a:rPr lang="en-US" sz="1800" dirty="0" smtClean="0"/>
              <a:t>Use existing HM contexts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Non-square PU signaling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graphicFrame>
        <p:nvGraphicFramePr>
          <p:cNvPr id="8" name="Content Placeholder 5"/>
          <p:cNvGraphicFramePr>
            <a:graphicFrameLocks/>
          </p:cNvGraphicFramePr>
          <p:nvPr/>
        </p:nvGraphicFramePr>
        <p:xfrm>
          <a:off x="1071540" y="3786190"/>
          <a:ext cx="7358112" cy="1875906"/>
        </p:xfrm>
        <a:graphic>
          <a:graphicData uri="http://schemas.openxmlformats.org/drawingml/2006/table">
            <a:tbl>
              <a:tblPr/>
              <a:tblGrid>
                <a:gridCol w="1314932"/>
                <a:gridCol w="1314932"/>
                <a:gridCol w="1561483"/>
                <a:gridCol w="1561483"/>
                <a:gridCol w="1605282"/>
              </a:tblGrid>
              <a:tr h="308241">
                <a:tc row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b="1" dirty="0" err="1">
                          <a:latin typeface="Times New Roman"/>
                          <a:ea typeface="Malgun Gothic"/>
                          <a:cs typeface="Times New Roman"/>
                        </a:rPr>
                        <a:t>PredMode</a:t>
                      </a: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b="1" dirty="0">
                          <a:latin typeface="Times New Roman"/>
                          <a:ea typeface="Malgun Gothic"/>
                          <a:cs typeface="Times New Roman"/>
                        </a:rPr>
                        <a:t>Value of </a:t>
                      </a:r>
                      <a:r>
                        <a:rPr lang="en-GB" sz="1400" b="1" dirty="0" err="1" smtClean="0">
                          <a:latin typeface="Times New Roman"/>
                          <a:ea typeface="Malgun Gothic"/>
                          <a:cs typeface="Times New Roman"/>
                        </a:rPr>
                        <a:t>part_type</a:t>
                      </a: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b="1" dirty="0" err="1">
                          <a:latin typeface="Times New Roman"/>
                          <a:ea typeface="Malgun Gothic"/>
                          <a:cs typeface="Times New Roman"/>
                        </a:rPr>
                        <a:t>PartMode</a:t>
                      </a: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b="1" dirty="0">
                          <a:latin typeface="Times New Roman"/>
                          <a:ea typeface="Malgun Gothic"/>
                          <a:cs typeface="Times New Roman"/>
                        </a:rPr>
                        <a:t>Bin string</a:t>
                      </a: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47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Malgun Gothic"/>
                          <a:cs typeface="Times New Roman"/>
                        </a:rPr>
                        <a:t>cLog2CUSize &gt; </a:t>
                      </a:r>
                      <a:br>
                        <a:rPr lang="en-GB" sz="1400" dirty="0" smtClean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400" dirty="0" smtClean="0">
                          <a:latin typeface="Times New Roman"/>
                          <a:ea typeface="Malgun Gothic"/>
                          <a:cs typeface="Times New Roman"/>
                        </a:rPr>
                        <a:t>Log2MinCUSize</a:t>
                      </a: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Malgun Gothic"/>
                          <a:cs typeface="Times New Roman"/>
                        </a:rPr>
                        <a:t>cLog2CUSize ==</a:t>
                      </a:r>
                      <a:br>
                        <a:rPr lang="en-GB" sz="1400" dirty="0" smtClean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400" dirty="0" smtClean="0">
                          <a:latin typeface="Times New Roman"/>
                          <a:ea typeface="Malgun Gothic"/>
                          <a:cs typeface="Times New Roman"/>
                        </a:rPr>
                        <a:t>Log2MinCUSize</a:t>
                      </a: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4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>
                          <a:latin typeface="Times New Roman"/>
                          <a:ea typeface="Batang"/>
                          <a:cs typeface="Times New Roman"/>
                        </a:rPr>
                        <a:t>PART_2Nx2N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41">
                <a:tc row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Malgun Gothic"/>
                          <a:cs typeface="Times New Roman"/>
                        </a:rPr>
                        <a:t>MODE_INTRA</a:t>
                      </a: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dirty="0" smtClean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PART_2NxhN</a:t>
                      </a: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01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001</a:t>
                      </a: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2</a:t>
                      </a: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dirty="0" smtClean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PART_hNx2N</a:t>
                      </a: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00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000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3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>
                          <a:latin typeface="Times New Roman"/>
                          <a:ea typeface="Batang"/>
                          <a:cs typeface="Times New Roman"/>
                        </a:rPr>
                        <a:t>PART_NxN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01</a:t>
                      </a: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16940</TotalTime>
  <Words>1678</Words>
  <Application>Microsoft Office PowerPoint</Application>
  <PresentationFormat>On-screen Show (4:3)</PresentationFormat>
  <Paragraphs>625</Paragraphs>
  <Slides>16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Corporate ppt templatel_Confidential A</vt:lpstr>
      <vt:lpstr>AHG 16: Harmonization of 2NxN/Nx2N Intra PU with SDIP and NSQT</vt:lpstr>
      <vt:lpstr>Outline</vt:lpstr>
      <vt:lpstr>Introduction</vt:lpstr>
      <vt:lpstr>Proposed Intra Partitions</vt:lpstr>
      <vt:lpstr>Breakdown – Pred and Part Mode Syntax</vt:lpstr>
      <vt:lpstr>Breakdown – Prediction Modes</vt:lpstr>
      <vt:lpstr>Breakdown – Transforms</vt:lpstr>
      <vt:lpstr>Encoder Optimization</vt:lpstr>
      <vt:lpstr>Non-square PU signaling</vt:lpstr>
      <vt:lpstr>Results (AhG16 case 1)</vt:lpstr>
      <vt:lpstr>Results (AhG16 case 3b)</vt:lpstr>
      <vt:lpstr>Results (AhG16 case 3b Inter)</vt:lpstr>
      <vt:lpstr>Results (AhG16 case 3b)</vt:lpstr>
      <vt:lpstr>Results (2Nx0.5N/0.5Nx2N PU Signaling)</vt:lpstr>
      <vt:lpstr>Conclusion </vt:lpstr>
      <vt:lpstr>Slide 15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JCTVC-H0455</dc:title>
  <dc:creator>xzhang</dc:creator>
  <cp:keywords>Confidential A</cp:keywords>
  <dc:description>Confidential A</dc:description>
  <cp:lastModifiedBy>mtk30169</cp:lastModifiedBy>
  <cp:revision>1965</cp:revision>
  <dcterms:created xsi:type="dcterms:W3CDTF">2008-02-20T09:40:59Z</dcterms:created>
  <dcterms:modified xsi:type="dcterms:W3CDTF">2012-02-03T00:39:39Z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-202720546</vt:i4>
  </property>
  <property fmtid="{D5CDD505-2E9C-101B-9397-08002B2CF9AE}" pid="3" name="_NewReviewCycle">
    <vt:lpwstr/>
  </property>
  <property fmtid="{D5CDD505-2E9C-101B-9397-08002B2CF9AE}" pid="4" name="_EmailSubject">
    <vt:lpwstr>revised ppt for 455</vt:lpwstr>
  </property>
  <property fmtid="{D5CDD505-2E9C-101B-9397-08002B2CF9AE}" pid="5" name="_AuthorEmail">
    <vt:lpwstr>Shan.Liu@mediatek.com</vt:lpwstr>
  </property>
  <property fmtid="{D5CDD505-2E9C-101B-9397-08002B2CF9AE}" pid="6" name="_AuthorEmailDisplayName">
    <vt:lpwstr>Shan Liu</vt:lpwstr>
  </property>
  <property fmtid="{D5CDD505-2E9C-101B-9397-08002B2CF9AE}" pid="7" name="_PreviousAdHocReviewCycleID">
    <vt:i4>-939273402</vt:i4>
  </property>
</Properties>
</file>