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1" r:id="rId1"/>
  </p:sldMasterIdLst>
  <p:notesMasterIdLst>
    <p:notesMasterId r:id="rId8"/>
  </p:notesMasterIdLst>
  <p:sldIdLst>
    <p:sldId id="256" r:id="rId2"/>
    <p:sldId id="275" r:id="rId3"/>
    <p:sldId id="280" r:id="rId4"/>
    <p:sldId id="281" r:id="rId5"/>
    <p:sldId id="279" r:id="rId6"/>
    <p:sldId id="28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89" autoAdjust="0"/>
  </p:normalViewPr>
  <p:slideViewPr>
    <p:cSldViewPr>
      <p:cViewPr varScale="1">
        <p:scale>
          <a:sx n="80" d="100"/>
          <a:sy n="80" d="100"/>
        </p:scale>
        <p:origin x="-1022" y="-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1742" y="-91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B089D0-2626-4E1A-96F6-9C8F996415E8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AB874B-93D5-4CA0-A08A-1ADE5489620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AB874B-93D5-4CA0-A08A-1ADE5489620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43000"/>
            <a:ext cx="8229600" cy="498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2/1/2012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Qualcomm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4EB2E-7ECE-457D-B100-F1AF1B5E272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rgbClr val="0070C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dirty="0" smtClean="0"/>
              <a:t>JCTVC-H0448: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AHG6: </a:t>
            </a:r>
            <a:r>
              <a:rPr lang="en-US" sz="2800" dirty="0" err="1" smtClean="0"/>
              <a:t>Deblocking</a:t>
            </a:r>
            <a:r>
              <a:rPr lang="en-US" sz="2800" dirty="0" smtClean="0"/>
              <a:t> </a:t>
            </a:r>
            <a:r>
              <a:rPr lang="en-US" sz="2800" dirty="0" smtClean="0"/>
              <a:t>of IPCM Blocks Containing Reconstructed Samples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Geert</a:t>
            </a:r>
            <a:r>
              <a:rPr lang="en-US" sz="2400" dirty="0" smtClean="0"/>
              <a:t> Van </a:t>
            </a:r>
            <a:r>
              <a:rPr lang="en-US" sz="2400" dirty="0" err="1" smtClean="0"/>
              <a:t>der</a:t>
            </a:r>
            <a:r>
              <a:rPr lang="en-US" sz="2400" dirty="0" smtClean="0"/>
              <a:t> </a:t>
            </a:r>
            <a:r>
              <a:rPr lang="en-US" sz="2400" dirty="0" err="1" smtClean="0"/>
              <a:t>Auwera</a:t>
            </a:r>
            <a:r>
              <a:rPr lang="en-US" sz="2400" dirty="0" smtClean="0"/>
              <a:t>, </a:t>
            </a:r>
            <a:r>
              <a:rPr lang="en-US" sz="2400" dirty="0" err="1" smtClean="0"/>
              <a:t>Xianglin</a:t>
            </a:r>
            <a:r>
              <a:rPr lang="en-US" sz="2400" dirty="0" smtClean="0"/>
              <a:t> Wang, Marta </a:t>
            </a:r>
            <a:r>
              <a:rPr lang="en-US" sz="2400" dirty="0" err="1" smtClean="0"/>
              <a:t>Karczewicz</a:t>
            </a:r>
            <a:endParaRPr lang="en-US" sz="2400" dirty="0" smtClean="0"/>
          </a:p>
          <a:p>
            <a:endParaRPr lang="en-US" dirty="0" smtClean="0"/>
          </a:p>
          <a:p>
            <a:r>
              <a:rPr lang="en-US" dirty="0" smtClean="0"/>
              <a:t>Qualcomm Inc.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Qualcomm Inc.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Contribution proposes fix</a:t>
            </a:r>
            <a:r>
              <a:rPr lang="en-US" sz="2000" dirty="0" smtClean="0"/>
              <a:t> for </a:t>
            </a:r>
            <a:r>
              <a:rPr lang="en-US" sz="2000" dirty="0" err="1" smtClean="0"/>
              <a:t>deblocking</a:t>
            </a:r>
            <a:r>
              <a:rPr lang="en-US" sz="2000" dirty="0" smtClean="0"/>
              <a:t> </a:t>
            </a:r>
            <a:r>
              <a:rPr lang="en-US" sz="2000" dirty="0" smtClean="0"/>
              <a:t>filter to properly support </a:t>
            </a:r>
            <a:r>
              <a:rPr lang="en-US" sz="2000" dirty="0" smtClean="0"/>
              <a:t>filtering of edges of IPCM blocks containing </a:t>
            </a:r>
            <a:r>
              <a:rPr lang="en-US" sz="2000" dirty="0" smtClean="0"/>
              <a:t>reconstructed </a:t>
            </a:r>
            <a:r>
              <a:rPr lang="en-US" sz="2000" dirty="0" smtClean="0"/>
              <a:t>samples</a:t>
            </a:r>
          </a:p>
          <a:p>
            <a:endParaRPr lang="en-US" sz="2000" dirty="0" smtClean="0"/>
          </a:p>
          <a:p>
            <a:r>
              <a:rPr lang="en-US" sz="2000" dirty="0" smtClean="0"/>
              <a:t>HM5 </a:t>
            </a:r>
            <a:r>
              <a:rPr lang="en-US" sz="2000" dirty="0" err="1" smtClean="0"/>
              <a:t>d</a:t>
            </a:r>
            <a:r>
              <a:rPr lang="en-US" sz="2000" dirty="0" err="1" smtClean="0"/>
              <a:t>eblocking</a:t>
            </a:r>
            <a:r>
              <a:rPr lang="en-US" sz="2000" dirty="0" smtClean="0"/>
              <a:t> filter assigns QP = 0 to IPCM blocks, independent of </a:t>
            </a:r>
            <a:r>
              <a:rPr lang="en-US" sz="2000" dirty="0" err="1" smtClean="0"/>
              <a:t>pcm_loop_filter_disable_flag</a:t>
            </a:r>
            <a:r>
              <a:rPr lang="en-US" sz="2000" dirty="0" smtClean="0"/>
              <a:t> value, resulting in inadequate </a:t>
            </a:r>
            <a:r>
              <a:rPr lang="en-US" sz="2000" dirty="0" err="1" smtClean="0"/>
              <a:t>deblocking</a:t>
            </a:r>
            <a:r>
              <a:rPr lang="en-US" sz="2000" dirty="0" smtClean="0"/>
              <a:t> parameter values</a:t>
            </a:r>
          </a:p>
          <a:p>
            <a:endParaRPr lang="en-US" sz="2000" dirty="0" smtClean="0"/>
          </a:p>
          <a:p>
            <a:r>
              <a:rPr lang="en-US" sz="2000" dirty="0" smtClean="0"/>
              <a:t>Proposal:</a:t>
            </a:r>
          </a:p>
          <a:p>
            <a:pPr lvl="1"/>
            <a:r>
              <a:rPr lang="en-US" sz="1600" dirty="0" smtClean="0"/>
              <a:t>In </a:t>
            </a:r>
            <a:r>
              <a:rPr lang="en-US" sz="1600" dirty="0" smtClean="0"/>
              <a:t>case </a:t>
            </a:r>
            <a:r>
              <a:rPr lang="en-US" sz="1600" dirty="0" err="1" smtClean="0"/>
              <a:t>deblocking</a:t>
            </a:r>
            <a:r>
              <a:rPr lang="en-US" sz="1600" dirty="0" smtClean="0"/>
              <a:t> is enabled on IPCM samples (</a:t>
            </a:r>
            <a:r>
              <a:rPr lang="en-US" sz="1600" dirty="0" err="1" smtClean="0"/>
              <a:t>pcm_loop_filter_disable_flag</a:t>
            </a:r>
            <a:r>
              <a:rPr lang="en-US" sz="1600" dirty="0" smtClean="0"/>
              <a:t> equals </a:t>
            </a:r>
            <a:r>
              <a:rPr lang="en-US" sz="1600" dirty="0" smtClean="0"/>
              <a:t>0), </a:t>
            </a:r>
            <a:r>
              <a:rPr lang="en-US" sz="1600" dirty="0" smtClean="0"/>
              <a:t>assign the reconstructed QP value (QP</a:t>
            </a:r>
            <a:r>
              <a:rPr lang="en-US" sz="1600" baseline="-25000" dirty="0" smtClean="0"/>
              <a:t>Y</a:t>
            </a:r>
            <a:r>
              <a:rPr lang="en-US" sz="1600" dirty="0" smtClean="0"/>
              <a:t>) to the IPCM </a:t>
            </a:r>
            <a:r>
              <a:rPr lang="en-US" sz="1600" dirty="0" smtClean="0"/>
              <a:t>blocks</a:t>
            </a:r>
          </a:p>
          <a:p>
            <a:pPr lvl="1"/>
            <a:r>
              <a:rPr lang="en-US" sz="1600" dirty="0" smtClean="0"/>
              <a:t>In case </a:t>
            </a:r>
            <a:r>
              <a:rPr lang="en-US" sz="1600" dirty="0" err="1" smtClean="0"/>
              <a:t>deblocking</a:t>
            </a:r>
            <a:r>
              <a:rPr lang="en-US" sz="1600" dirty="0" smtClean="0"/>
              <a:t> is disabled on IPCM samples (</a:t>
            </a:r>
            <a:r>
              <a:rPr lang="en-US" sz="1600" dirty="0" err="1" smtClean="0"/>
              <a:t>pcm_loop_filter_disable_flag</a:t>
            </a:r>
            <a:r>
              <a:rPr lang="en-US" sz="1600" dirty="0" smtClean="0"/>
              <a:t> equals 1), </a:t>
            </a:r>
            <a:r>
              <a:rPr lang="en-US" sz="1600" dirty="0" err="1" smtClean="0"/>
              <a:t>deblocking</a:t>
            </a:r>
            <a:r>
              <a:rPr lang="en-US" sz="1600" dirty="0" smtClean="0"/>
              <a:t> </a:t>
            </a:r>
            <a:r>
              <a:rPr lang="en-US" sz="1600" dirty="0" smtClean="0"/>
              <a:t>of </a:t>
            </a:r>
            <a:r>
              <a:rPr lang="en-US" sz="1600" dirty="0" smtClean="0"/>
              <a:t>non-IPCM samples is determined by the reconstructed QP</a:t>
            </a:r>
            <a:r>
              <a:rPr lang="en-US" sz="1600" baseline="-25000" dirty="0" smtClean="0"/>
              <a:t>Y</a:t>
            </a:r>
            <a:r>
              <a:rPr lang="en-US" sz="1600" dirty="0" smtClean="0"/>
              <a:t> </a:t>
            </a:r>
            <a:r>
              <a:rPr lang="en-US" sz="1600" dirty="0" smtClean="0"/>
              <a:t>value of the non-IPCM block that is neighboring the IPCM block, while the IPCM block is assigned QP value </a:t>
            </a:r>
            <a:r>
              <a:rPr lang="en-US" sz="1600" dirty="0" smtClean="0"/>
              <a:t>0</a:t>
            </a:r>
            <a:endParaRPr lang="en-US" sz="16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IPCM and Loop Filtering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IPCM mode usages</a:t>
            </a:r>
            <a:r>
              <a:rPr lang="en-US" sz="2000" dirty="0" smtClean="0"/>
              <a:t>:</a:t>
            </a:r>
          </a:p>
          <a:p>
            <a:pPr lvl="1"/>
            <a:r>
              <a:rPr lang="en-US" sz="1800" dirty="0" smtClean="0"/>
              <a:t>Ensure that coded representation does not exceed size of uncompressed data</a:t>
            </a:r>
          </a:p>
          <a:p>
            <a:pPr lvl="1"/>
            <a:r>
              <a:rPr lang="en-US" sz="1800" dirty="0" smtClean="0"/>
              <a:t>To avoid encoder pipeline stalls; encoder decides to represent non-original samples (reconstructed) as IPCM</a:t>
            </a:r>
          </a:p>
          <a:p>
            <a:r>
              <a:rPr lang="en-US" sz="2000" dirty="0" err="1" smtClean="0"/>
              <a:t>pcm_loop_filter_disable_flag</a:t>
            </a:r>
            <a:r>
              <a:rPr lang="en-US" sz="2000" dirty="0" smtClean="0"/>
              <a:t> (SPS)</a:t>
            </a:r>
          </a:p>
          <a:p>
            <a:pPr lvl="1"/>
            <a:r>
              <a:rPr lang="en-US" sz="1800" dirty="0" smtClean="0"/>
              <a:t>Disable/enable </a:t>
            </a:r>
            <a:r>
              <a:rPr lang="en-US" sz="1800" dirty="0" smtClean="0"/>
              <a:t>loop filter processes on IPCM </a:t>
            </a:r>
            <a:r>
              <a:rPr lang="en-US" sz="1800" dirty="0" smtClean="0"/>
              <a:t>samples (</a:t>
            </a:r>
            <a:r>
              <a:rPr lang="en-US" sz="1800" dirty="0" err="1" smtClean="0"/>
              <a:t>deblocking</a:t>
            </a:r>
            <a:r>
              <a:rPr lang="en-US" sz="1800" dirty="0" smtClean="0"/>
              <a:t>, SAO, ALF)</a:t>
            </a:r>
            <a:endParaRPr lang="en-US" sz="1800" dirty="0" smtClean="0"/>
          </a:p>
          <a:p>
            <a:pPr lvl="2"/>
            <a:r>
              <a:rPr lang="en-US" sz="1600" dirty="0" smtClean="0"/>
              <a:t>Filters are not </a:t>
            </a:r>
            <a:r>
              <a:rPr lang="en-US" sz="1600" dirty="0" smtClean="0"/>
              <a:t>required in case of IPCM </a:t>
            </a:r>
            <a:r>
              <a:rPr lang="en-US" sz="1600" dirty="0" smtClean="0"/>
              <a:t>block containing </a:t>
            </a:r>
            <a:r>
              <a:rPr lang="en-US" sz="1600" dirty="0" smtClean="0"/>
              <a:t>original samples</a:t>
            </a:r>
          </a:p>
          <a:p>
            <a:pPr lvl="2"/>
            <a:r>
              <a:rPr lang="en-US" sz="1600" dirty="0" smtClean="0"/>
              <a:t>Filters are required </a:t>
            </a:r>
            <a:r>
              <a:rPr lang="en-US" sz="1600" dirty="0" smtClean="0"/>
              <a:t>in case of IPCM with reconstructed </a:t>
            </a:r>
            <a:r>
              <a:rPr lang="en-US" sz="1600" dirty="0" smtClean="0"/>
              <a:t>samples</a:t>
            </a:r>
            <a:endParaRPr lang="en-US" sz="16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131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4097" name="Group 1"/>
          <p:cNvGrpSpPr>
            <a:grpSpLocks noChangeAspect="1"/>
          </p:cNvGrpSpPr>
          <p:nvPr/>
        </p:nvGrpSpPr>
        <p:grpSpPr bwMode="auto">
          <a:xfrm>
            <a:off x="1600200" y="3792537"/>
            <a:ext cx="5943600" cy="3065463"/>
            <a:chOff x="2526" y="4440"/>
            <a:chExt cx="7200" cy="3715"/>
          </a:xfrm>
        </p:grpSpPr>
        <p:sp>
          <p:nvSpPr>
            <p:cNvPr id="4130" name="AutoShape 34"/>
            <p:cNvSpPr>
              <a:spLocks noChangeAspect="1" noChangeArrowheads="1" noTextEdit="1"/>
            </p:cNvSpPr>
            <p:nvPr/>
          </p:nvSpPr>
          <p:spPr bwMode="auto">
            <a:xfrm>
              <a:off x="2526" y="4440"/>
              <a:ext cx="7200" cy="3715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9" name="Rectangle 33" descr="Light horizontal"/>
            <p:cNvSpPr>
              <a:spLocks noChangeArrowheads="1"/>
            </p:cNvSpPr>
            <p:nvPr/>
          </p:nvSpPr>
          <p:spPr bwMode="auto">
            <a:xfrm>
              <a:off x="7301" y="5345"/>
              <a:ext cx="97" cy="706"/>
            </a:xfrm>
            <a:prstGeom prst="rect">
              <a:avLst/>
            </a:prstGeom>
            <a:pattFill prst="ltHorz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8" name="Rectangle 32"/>
            <p:cNvSpPr>
              <a:spLocks noChangeArrowheads="1"/>
            </p:cNvSpPr>
            <p:nvPr/>
          </p:nvSpPr>
          <p:spPr bwMode="auto">
            <a:xfrm>
              <a:off x="4118" y="6053"/>
              <a:ext cx="707" cy="710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27" name="Rectangle 31"/>
            <p:cNvSpPr>
              <a:spLocks noChangeArrowheads="1"/>
            </p:cNvSpPr>
            <p:nvPr/>
          </p:nvSpPr>
          <p:spPr bwMode="auto">
            <a:xfrm>
              <a:off x="7301" y="6051"/>
              <a:ext cx="707" cy="710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26" name="Rectangle 30"/>
            <p:cNvSpPr>
              <a:spLocks noChangeArrowheads="1"/>
            </p:cNvSpPr>
            <p:nvPr/>
          </p:nvSpPr>
          <p:spPr bwMode="auto">
            <a:xfrm>
              <a:off x="4826" y="5347"/>
              <a:ext cx="707" cy="706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25" name="Rectangle 29"/>
            <p:cNvSpPr>
              <a:spLocks noChangeArrowheads="1"/>
            </p:cNvSpPr>
            <p:nvPr/>
          </p:nvSpPr>
          <p:spPr bwMode="auto">
            <a:xfrm>
              <a:off x="4118" y="4638"/>
              <a:ext cx="708" cy="709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4" name="Rectangle 28" descr="Light horizontal"/>
            <p:cNvSpPr>
              <a:spLocks noChangeArrowheads="1"/>
            </p:cNvSpPr>
            <p:nvPr/>
          </p:nvSpPr>
          <p:spPr bwMode="auto">
            <a:xfrm>
              <a:off x="4826" y="5347"/>
              <a:ext cx="89" cy="706"/>
            </a:xfrm>
            <a:prstGeom prst="rect">
              <a:avLst/>
            </a:prstGeom>
            <a:pattFill prst="ltHorz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3" name="Rectangle 27" descr="Light vertical"/>
            <p:cNvSpPr>
              <a:spLocks noChangeArrowheads="1"/>
            </p:cNvSpPr>
            <p:nvPr/>
          </p:nvSpPr>
          <p:spPr bwMode="auto">
            <a:xfrm>
              <a:off x="4118" y="6053"/>
              <a:ext cx="708" cy="88"/>
            </a:xfrm>
            <a:prstGeom prst="rect">
              <a:avLst/>
            </a:prstGeom>
            <a:pattFill prst="ltVert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2" name="Rectangle 26"/>
            <p:cNvSpPr>
              <a:spLocks noChangeArrowheads="1"/>
            </p:cNvSpPr>
            <p:nvPr/>
          </p:nvSpPr>
          <p:spPr bwMode="auto">
            <a:xfrm>
              <a:off x="4118" y="5347"/>
              <a:ext cx="708" cy="706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IPCM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21" name="Rectangle 25"/>
            <p:cNvSpPr>
              <a:spLocks noChangeArrowheads="1"/>
            </p:cNvSpPr>
            <p:nvPr/>
          </p:nvSpPr>
          <p:spPr bwMode="auto">
            <a:xfrm>
              <a:off x="3411" y="5347"/>
              <a:ext cx="707" cy="706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0" name="Text Box 24"/>
            <p:cNvSpPr txBox="1">
              <a:spLocks noChangeArrowheads="1"/>
            </p:cNvSpPr>
            <p:nvPr/>
          </p:nvSpPr>
          <p:spPr bwMode="auto">
            <a:xfrm>
              <a:off x="3411" y="6939"/>
              <a:ext cx="2477" cy="44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pcm_loop_filter_disable_flag = true (deblocking is OFF for IPCM samples)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19" name="Rectangle 23"/>
            <p:cNvSpPr>
              <a:spLocks noChangeArrowheads="1"/>
            </p:cNvSpPr>
            <p:nvPr/>
          </p:nvSpPr>
          <p:spPr bwMode="auto">
            <a:xfrm>
              <a:off x="8011" y="5347"/>
              <a:ext cx="707" cy="704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18" name="Rectangle 22"/>
            <p:cNvSpPr>
              <a:spLocks noChangeArrowheads="1"/>
            </p:cNvSpPr>
            <p:nvPr/>
          </p:nvSpPr>
          <p:spPr bwMode="auto">
            <a:xfrm>
              <a:off x="7301" y="4637"/>
              <a:ext cx="710" cy="710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7" name="Rectangle 21" descr="Light horizontal"/>
            <p:cNvSpPr>
              <a:spLocks noChangeArrowheads="1"/>
            </p:cNvSpPr>
            <p:nvPr/>
          </p:nvSpPr>
          <p:spPr bwMode="auto">
            <a:xfrm>
              <a:off x="8011" y="5347"/>
              <a:ext cx="97" cy="704"/>
            </a:xfrm>
            <a:prstGeom prst="rect">
              <a:avLst/>
            </a:prstGeom>
            <a:pattFill prst="ltHorz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6" name="Rectangle 20" descr="Light vertical"/>
            <p:cNvSpPr>
              <a:spLocks noChangeArrowheads="1"/>
            </p:cNvSpPr>
            <p:nvPr/>
          </p:nvSpPr>
          <p:spPr bwMode="auto">
            <a:xfrm>
              <a:off x="7301" y="6051"/>
              <a:ext cx="710" cy="90"/>
            </a:xfrm>
            <a:prstGeom prst="rect">
              <a:avLst/>
            </a:prstGeom>
            <a:pattFill prst="ltVert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5" name="Rectangle 19"/>
            <p:cNvSpPr>
              <a:spLocks noChangeArrowheads="1"/>
            </p:cNvSpPr>
            <p:nvPr/>
          </p:nvSpPr>
          <p:spPr bwMode="auto">
            <a:xfrm>
              <a:off x="7301" y="5345"/>
              <a:ext cx="710" cy="706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IPCM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14" name="Rectangle 18"/>
            <p:cNvSpPr>
              <a:spLocks noChangeArrowheads="1"/>
            </p:cNvSpPr>
            <p:nvPr/>
          </p:nvSpPr>
          <p:spPr bwMode="auto">
            <a:xfrm>
              <a:off x="6594" y="5347"/>
              <a:ext cx="707" cy="704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3" name="Rectangle 17" descr="Light horizontal"/>
            <p:cNvSpPr>
              <a:spLocks noChangeArrowheads="1"/>
            </p:cNvSpPr>
            <p:nvPr/>
          </p:nvSpPr>
          <p:spPr bwMode="auto">
            <a:xfrm>
              <a:off x="7921" y="5345"/>
              <a:ext cx="87" cy="706"/>
            </a:xfrm>
            <a:prstGeom prst="rect">
              <a:avLst/>
            </a:prstGeom>
            <a:pattFill prst="ltHorz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2" name="Rectangle 16" descr="Light vertical"/>
            <p:cNvSpPr>
              <a:spLocks noChangeArrowheads="1"/>
            </p:cNvSpPr>
            <p:nvPr/>
          </p:nvSpPr>
          <p:spPr bwMode="auto">
            <a:xfrm>
              <a:off x="7301" y="5964"/>
              <a:ext cx="710" cy="89"/>
            </a:xfrm>
            <a:prstGeom prst="rect">
              <a:avLst/>
            </a:prstGeom>
            <a:pattFill prst="ltVert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1" name="Rectangle 15" descr="Light vertical"/>
            <p:cNvSpPr>
              <a:spLocks noChangeArrowheads="1"/>
            </p:cNvSpPr>
            <p:nvPr/>
          </p:nvSpPr>
          <p:spPr bwMode="auto">
            <a:xfrm>
              <a:off x="4118" y="5257"/>
              <a:ext cx="708" cy="90"/>
            </a:xfrm>
            <a:prstGeom prst="rect">
              <a:avLst/>
            </a:prstGeom>
            <a:pattFill prst="ltVert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0" name="Rectangle 14" descr="Light horizontal"/>
            <p:cNvSpPr>
              <a:spLocks noChangeArrowheads="1"/>
            </p:cNvSpPr>
            <p:nvPr/>
          </p:nvSpPr>
          <p:spPr bwMode="auto">
            <a:xfrm>
              <a:off x="4030" y="5345"/>
              <a:ext cx="89" cy="706"/>
            </a:xfrm>
            <a:prstGeom prst="rect">
              <a:avLst/>
            </a:prstGeom>
            <a:pattFill prst="ltHorz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9" name="Rectangle 13" descr="Light vertical"/>
            <p:cNvSpPr>
              <a:spLocks noChangeArrowheads="1"/>
            </p:cNvSpPr>
            <p:nvPr/>
          </p:nvSpPr>
          <p:spPr bwMode="auto">
            <a:xfrm>
              <a:off x="7301" y="5345"/>
              <a:ext cx="710" cy="89"/>
            </a:xfrm>
            <a:prstGeom prst="rect">
              <a:avLst/>
            </a:prstGeom>
            <a:pattFill prst="ltVert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8" name="Rectangle 12" descr="Light vertical"/>
            <p:cNvSpPr>
              <a:spLocks noChangeArrowheads="1"/>
            </p:cNvSpPr>
            <p:nvPr/>
          </p:nvSpPr>
          <p:spPr bwMode="auto">
            <a:xfrm>
              <a:off x="7301" y="5257"/>
              <a:ext cx="710" cy="88"/>
            </a:xfrm>
            <a:prstGeom prst="rect">
              <a:avLst/>
            </a:prstGeom>
            <a:pattFill prst="ltVert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7" name="Rectangle 11" descr="Light horizontal"/>
            <p:cNvSpPr>
              <a:spLocks noChangeArrowheads="1"/>
            </p:cNvSpPr>
            <p:nvPr/>
          </p:nvSpPr>
          <p:spPr bwMode="auto">
            <a:xfrm>
              <a:off x="7212" y="5345"/>
              <a:ext cx="99" cy="706"/>
            </a:xfrm>
            <a:prstGeom prst="rect">
              <a:avLst/>
            </a:prstGeom>
            <a:pattFill prst="ltHorz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6" name="Text Box 10"/>
            <p:cNvSpPr txBox="1">
              <a:spLocks noChangeArrowheads="1"/>
            </p:cNvSpPr>
            <p:nvPr/>
          </p:nvSpPr>
          <p:spPr bwMode="auto">
            <a:xfrm>
              <a:off x="6595" y="6939"/>
              <a:ext cx="2477" cy="44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pcm_loop_filter_disable_flag = false (deblocking is ON for IPCM samples)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3411" y="4639"/>
              <a:ext cx="708" cy="709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>
              <a:off x="4826" y="4639"/>
              <a:ext cx="708" cy="709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3" name="Rectangle 7"/>
            <p:cNvSpPr>
              <a:spLocks noChangeArrowheads="1"/>
            </p:cNvSpPr>
            <p:nvPr/>
          </p:nvSpPr>
          <p:spPr bwMode="auto">
            <a:xfrm>
              <a:off x="3411" y="6054"/>
              <a:ext cx="708" cy="709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2" name="Rectangle 6"/>
            <p:cNvSpPr>
              <a:spLocks noChangeArrowheads="1"/>
            </p:cNvSpPr>
            <p:nvPr/>
          </p:nvSpPr>
          <p:spPr bwMode="auto">
            <a:xfrm>
              <a:off x="4826" y="6054"/>
              <a:ext cx="708" cy="709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1" name="Rectangle 5"/>
            <p:cNvSpPr>
              <a:spLocks noChangeArrowheads="1"/>
            </p:cNvSpPr>
            <p:nvPr/>
          </p:nvSpPr>
          <p:spPr bwMode="auto">
            <a:xfrm>
              <a:off x="6595" y="4639"/>
              <a:ext cx="709" cy="709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0" name="Rectangle 4"/>
            <p:cNvSpPr>
              <a:spLocks noChangeArrowheads="1"/>
            </p:cNvSpPr>
            <p:nvPr/>
          </p:nvSpPr>
          <p:spPr bwMode="auto">
            <a:xfrm>
              <a:off x="8011" y="4639"/>
              <a:ext cx="708" cy="709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99" name="Rectangle 3"/>
            <p:cNvSpPr>
              <a:spLocks noChangeArrowheads="1"/>
            </p:cNvSpPr>
            <p:nvPr/>
          </p:nvSpPr>
          <p:spPr bwMode="auto">
            <a:xfrm>
              <a:off x="6595" y="6054"/>
              <a:ext cx="709" cy="709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98" name="Rectangle 2"/>
            <p:cNvSpPr>
              <a:spLocks noChangeArrowheads="1"/>
            </p:cNvSpPr>
            <p:nvPr/>
          </p:nvSpPr>
          <p:spPr bwMode="auto">
            <a:xfrm>
              <a:off x="8011" y="6054"/>
              <a:ext cx="708" cy="709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IPCM and </a:t>
            </a:r>
            <a:r>
              <a:rPr lang="en-US" dirty="0" err="1" smtClean="0"/>
              <a:t>Deblocking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 smtClean="0"/>
              <a:t>WD5 specifies that </a:t>
            </a:r>
            <a:r>
              <a:rPr lang="en-US" sz="1600" dirty="0" smtClean="0"/>
              <a:t>QP of IPCM blocks equals 0 </a:t>
            </a:r>
            <a:r>
              <a:rPr lang="en-US" sz="1600" dirty="0" smtClean="0"/>
              <a:t>for </a:t>
            </a:r>
            <a:r>
              <a:rPr lang="en-US" sz="1600" dirty="0" err="1" smtClean="0"/>
              <a:t>deblocking</a:t>
            </a:r>
            <a:r>
              <a:rPr lang="en-US" sz="1600" dirty="0" smtClean="0"/>
              <a:t>, </a:t>
            </a:r>
            <a:r>
              <a:rPr lang="en-US" sz="1600" dirty="0" smtClean="0"/>
              <a:t>which results in following </a:t>
            </a:r>
            <a:r>
              <a:rPr lang="en-US" sz="1600" dirty="0" smtClean="0"/>
              <a:t>QP</a:t>
            </a:r>
            <a:r>
              <a:rPr lang="en-US" sz="1600" baseline="-25000" dirty="0" smtClean="0"/>
              <a:t>L</a:t>
            </a:r>
            <a:r>
              <a:rPr lang="en-US" sz="1600" dirty="0" smtClean="0"/>
              <a:t> (average QP of neighboring P and Q blocks) </a:t>
            </a:r>
            <a:r>
              <a:rPr lang="en-US" sz="1600" dirty="0" smtClean="0"/>
              <a:t>values to </a:t>
            </a:r>
            <a:r>
              <a:rPr lang="en-US" sz="1600" dirty="0" err="1" smtClean="0"/>
              <a:t>deblock</a:t>
            </a:r>
            <a:r>
              <a:rPr lang="en-US" sz="1600" dirty="0" smtClean="0"/>
              <a:t> the IPCM block edge, independent of </a:t>
            </a:r>
            <a:r>
              <a:rPr lang="en-US" sz="1600" dirty="0" err="1" smtClean="0"/>
              <a:t>pcm_loop_filter_disable_flag</a:t>
            </a:r>
            <a:r>
              <a:rPr lang="en-US" sz="1600" dirty="0" smtClean="0"/>
              <a:t> </a:t>
            </a:r>
            <a:r>
              <a:rPr lang="en-US" sz="1600" dirty="0" smtClean="0"/>
              <a:t>value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1600" dirty="0" smtClean="0"/>
              <a:t>Proposed to assign reconstructed QP</a:t>
            </a:r>
            <a:r>
              <a:rPr lang="en-US" sz="1600" baseline="-25000" dirty="0" smtClean="0"/>
              <a:t>Y</a:t>
            </a:r>
            <a:r>
              <a:rPr lang="en-US" sz="1600" dirty="0" smtClean="0"/>
              <a:t> to IPCM blocks if </a:t>
            </a:r>
            <a:r>
              <a:rPr lang="en-US" sz="1600" dirty="0" err="1" smtClean="0"/>
              <a:t>deblocking</a:t>
            </a:r>
            <a:r>
              <a:rPr lang="en-US" sz="1600" dirty="0" smtClean="0"/>
              <a:t> enabled, and if disabled, keep QP=0 for IPCM block and assign QP</a:t>
            </a:r>
            <a:r>
              <a:rPr lang="en-US" sz="1600" baseline="-25000" dirty="0" smtClean="0"/>
              <a:t>Y</a:t>
            </a:r>
            <a:r>
              <a:rPr lang="en-US" sz="1600" dirty="0" smtClean="0"/>
              <a:t> of neighboring non-IPCM block to </a:t>
            </a:r>
            <a:r>
              <a:rPr lang="en-US" sz="1600" dirty="0" smtClean="0"/>
              <a:t>QP</a:t>
            </a:r>
            <a:r>
              <a:rPr lang="en-US" sz="1600" baseline="-25000" dirty="0" smtClean="0"/>
              <a:t>L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64" name="Table 63"/>
          <p:cNvGraphicFramePr>
            <a:graphicFrameLocks noGrp="1"/>
          </p:cNvGraphicFramePr>
          <p:nvPr/>
        </p:nvGraphicFramePr>
        <p:xfrm>
          <a:off x="1143000" y="2057400"/>
          <a:ext cx="6927273" cy="792480"/>
        </p:xfrm>
        <a:graphic>
          <a:graphicData uri="http://schemas.openxmlformats.org/drawingml/2006/table">
            <a:tbl>
              <a:tblPr/>
              <a:tblGrid>
                <a:gridCol w="2309091"/>
                <a:gridCol w="2309091"/>
                <a:gridCol w="2309091"/>
              </a:tblGrid>
              <a:tr h="1905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latin typeface="Times New Roman"/>
                          <a:ea typeface="Times New Roman"/>
                          <a:cs typeface="Times New Roman"/>
                        </a:rPr>
                        <a:t>P block is IPCM?</a:t>
                      </a:r>
                      <a:endParaRPr lang="en-US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7932" marR="77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 dirty="0">
                          <a:latin typeface="Times New Roman"/>
                          <a:ea typeface="Times New Roman"/>
                          <a:cs typeface="Times New Roman"/>
                        </a:rPr>
                        <a:t>Q block is IPCM?</a:t>
                      </a:r>
                      <a:endParaRPr lang="en-US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7932" marR="77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b="1">
                          <a:latin typeface="Times New Roman"/>
                          <a:ea typeface="Times New Roman"/>
                          <a:cs typeface="Times New Roman"/>
                        </a:rPr>
                        <a:t>QP</a:t>
                      </a:r>
                      <a:r>
                        <a:rPr lang="en-US" sz="1300" b="1" baseline="-250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7932" marR="77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</a:rPr>
                        <a:t>No</a:t>
                      </a:r>
                    </a:p>
                  </a:txBody>
                  <a:tcPr marL="77932" marR="77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</a:p>
                  </a:txBody>
                  <a:tcPr marL="77932" marR="77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</a:rPr>
                        <a:t>QP</a:t>
                      </a:r>
                      <a:r>
                        <a:rPr lang="en-US" sz="1300" baseline="-25000"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</a:rPr>
                        <a:t> / 2</a:t>
                      </a:r>
                    </a:p>
                  </a:txBody>
                  <a:tcPr marL="77932" marR="77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</a:p>
                  </a:txBody>
                  <a:tcPr marL="77932" marR="77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</a:rPr>
                        <a:t>No</a:t>
                      </a:r>
                    </a:p>
                  </a:txBody>
                  <a:tcPr marL="77932" marR="77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</a:rPr>
                        <a:t>QP</a:t>
                      </a:r>
                      <a:r>
                        <a:rPr lang="en-US" sz="1300" baseline="-25000">
                          <a:latin typeface="Times New Roman"/>
                          <a:ea typeface="Times New Roman"/>
                          <a:cs typeface="Times New Roman"/>
                        </a:rPr>
                        <a:t>Q</a:t>
                      </a: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</a:rPr>
                        <a:t> / 2</a:t>
                      </a:r>
                    </a:p>
                  </a:txBody>
                  <a:tcPr marL="77932" marR="77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</a:p>
                  </a:txBody>
                  <a:tcPr marL="77932" marR="77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</a:p>
                  </a:txBody>
                  <a:tcPr marL="77932" marR="77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300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77932" marR="779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5" name="Table 64"/>
          <p:cNvGraphicFramePr>
            <a:graphicFrameLocks noGrp="1"/>
          </p:cNvGraphicFramePr>
          <p:nvPr/>
        </p:nvGraphicFramePr>
        <p:xfrm>
          <a:off x="1143000" y="3733800"/>
          <a:ext cx="6621778" cy="2392677"/>
        </p:xfrm>
        <a:graphic>
          <a:graphicData uri="http://schemas.openxmlformats.org/drawingml/2006/table">
            <a:tbl>
              <a:tblPr/>
              <a:tblGrid>
                <a:gridCol w="2261760"/>
                <a:gridCol w="1498756"/>
                <a:gridCol w="1498756"/>
                <a:gridCol w="1362506"/>
              </a:tblGrid>
              <a:tr h="341811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dirty="0" err="1">
                          <a:latin typeface="Times New Roman"/>
                          <a:ea typeface="Times New Roman"/>
                          <a:cs typeface="Times New Roman"/>
                        </a:rPr>
                        <a:t>pcm_loop_filter_disable_flag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1">
                          <a:latin typeface="Times New Roman"/>
                          <a:ea typeface="Times New Roman"/>
                          <a:cs typeface="Times New Roman"/>
                        </a:rPr>
                        <a:t>P block is IPCM?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1">
                          <a:latin typeface="Times New Roman"/>
                          <a:ea typeface="Times New Roman"/>
                          <a:cs typeface="Times New Roman"/>
                        </a:rPr>
                        <a:t>Q block is IPCM?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b="1">
                          <a:latin typeface="Times New Roman"/>
                          <a:ea typeface="Times New Roman"/>
                          <a:cs typeface="Times New Roman"/>
                        </a:rPr>
                        <a:t>QP</a:t>
                      </a:r>
                      <a:r>
                        <a:rPr lang="en-CA" sz="1100" b="1" baseline="-25000">
                          <a:latin typeface="Times New Roman"/>
                          <a:ea typeface="Times New Roman"/>
                          <a:cs typeface="Times New Roman"/>
                        </a:rPr>
                        <a:t>L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811">
                <a:tc row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dirty="0">
                          <a:latin typeface="Times New Roman"/>
                          <a:ea typeface="Times New Roman"/>
                          <a:cs typeface="Times New Roman"/>
                        </a:rPr>
                        <a:t>true </a:t>
                      </a:r>
                      <a:endParaRPr lang="en-CA" sz="11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en-CA" sz="1100" dirty="0" err="1">
                          <a:latin typeface="Times New Roman"/>
                          <a:ea typeface="Times New Roman"/>
                          <a:cs typeface="Times New Roman"/>
                        </a:rPr>
                        <a:t>deblocking</a:t>
                      </a:r>
                      <a:r>
                        <a:rPr lang="en-CA" sz="1100" dirty="0">
                          <a:latin typeface="Times New Roman"/>
                          <a:ea typeface="Times New Roman"/>
                          <a:cs typeface="Times New Roman"/>
                        </a:rPr>
                        <a:t> is disabled on IPCM samples)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Times New Roman"/>
                          <a:cs typeface="Times New Roman"/>
                        </a:rPr>
                        <a:t>No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Times New Roman"/>
                          <a:cs typeface="Times New Roman"/>
                        </a:rPr>
                        <a:t>QP</a:t>
                      </a:r>
                      <a:r>
                        <a:rPr lang="en-CA" sz="1100" baseline="-25000"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8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Times New Roman"/>
                          <a:cs typeface="Times New Roman"/>
                        </a:rPr>
                        <a:t>No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Times New Roman"/>
                          <a:cs typeface="Times New Roman"/>
                        </a:rPr>
                        <a:t>QP</a:t>
                      </a:r>
                      <a:r>
                        <a:rPr lang="en-CA" sz="1100" baseline="-25000">
                          <a:latin typeface="Times New Roman"/>
                          <a:ea typeface="Times New Roman"/>
                          <a:cs typeface="Times New Roman"/>
                        </a:rPr>
                        <a:t>Q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8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811">
                <a:tc row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dirty="0">
                          <a:latin typeface="Times New Roman"/>
                          <a:ea typeface="Times New Roman"/>
                          <a:cs typeface="Times New Roman"/>
                        </a:rPr>
                        <a:t>false </a:t>
                      </a:r>
                      <a:endParaRPr lang="en-CA" sz="11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en-CA" sz="1100" dirty="0" err="1">
                          <a:latin typeface="Times New Roman"/>
                          <a:ea typeface="Times New Roman"/>
                          <a:cs typeface="Times New Roman"/>
                        </a:rPr>
                        <a:t>deblocking</a:t>
                      </a:r>
                      <a:r>
                        <a:rPr lang="en-CA" sz="1100" dirty="0">
                          <a:latin typeface="Times New Roman"/>
                          <a:ea typeface="Times New Roman"/>
                          <a:cs typeface="Times New Roman"/>
                        </a:rPr>
                        <a:t> is enabled on IPCM samples)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Times New Roman"/>
                          <a:cs typeface="Times New Roman"/>
                        </a:rPr>
                        <a:t>No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latin typeface="Times New Roman"/>
                          <a:ea typeface="Times New Roman"/>
                          <a:cs typeface="Times New Roman"/>
                        </a:rPr>
                        <a:t>QP</a:t>
                      </a:r>
                      <a:r>
                        <a:rPr lang="en-US" sz="1100" baseline="-25000">
                          <a:latin typeface="Times New Roman"/>
                          <a:ea typeface="Times New Roman"/>
                          <a:cs typeface="Times New Roman"/>
                        </a:rPr>
                        <a:t>avg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8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Times New Roman"/>
                          <a:cs typeface="Times New Roman"/>
                        </a:rPr>
                        <a:t>No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18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dirty="0"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Recommended to</a:t>
            </a:r>
            <a:r>
              <a:rPr lang="en-US" sz="2000" dirty="0" smtClean="0"/>
              <a:t> assign </a:t>
            </a:r>
            <a:r>
              <a:rPr lang="en-US" sz="2000" dirty="0" smtClean="0"/>
              <a:t>reconstructed QP</a:t>
            </a:r>
            <a:r>
              <a:rPr lang="en-US" sz="2000" baseline="-25000" dirty="0" smtClean="0"/>
              <a:t>Y</a:t>
            </a:r>
            <a:r>
              <a:rPr lang="en-US" sz="2000" dirty="0" smtClean="0"/>
              <a:t> to IPCM blocks if </a:t>
            </a:r>
            <a:r>
              <a:rPr lang="en-US" sz="2000" dirty="0" err="1" smtClean="0"/>
              <a:t>deblocking</a:t>
            </a:r>
            <a:r>
              <a:rPr lang="en-US" sz="2000" dirty="0" smtClean="0"/>
              <a:t> </a:t>
            </a:r>
            <a:r>
              <a:rPr lang="en-US" sz="2000" dirty="0" smtClean="0"/>
              <a:t>of IPCM samples is enabled</a:t>
            </a:r>
            <a:r>
              <a:rPr lang="en-US" sz="2000" dirty="0" smtClean="0"/>
              <a:t>, and if disabled, keep QP=0 </a:t>
            </a:r>
            <a:r>
              <a:rPr lang="en-US" sz="2000" dirty="0" smtClean="0"/>
              <a:t>for IPCM block and assign </a:t>
            </a:r>
            <a:r>
              <a:rPr lang="en-US" sz="2000" dirty="0" smtClean="0"/>
              <a:t>QP</a:t>
            </a:r>
            <a:r>
              <a:rPr lang="en-US" sz="2000" baseline="-25000" dirty="0" smtClean="0"/>
              <a:t>Y</a:t>
            </a:r>
            <a:r>
              <a:rPr lang="en-US" sz="2000" dirty="0" smtClean="0"/>
              <a:t> of neighboring non-IPCM block </a:t>
            </a:r>
            <a:r>
              <a:rPr lang="en-US" sz="2000" dirty="0" smtClean="0"/>
              <a:t>to </a:t>
            </a:r>
            <a:r>
              <a:rPr lang="en-US" sz="2000" dirty="0" smtClean="0"/>
              <a:t>QP</a:t>
            </a:r>
            <a:r>
              <a:rPr lang="en-US" sz="2000" baseline="-25000" dirty="0" smtClean="0"/>
              <a:t>L</a:t>
            </a:r>
            <a:endParaRPr lang="en-US" sz="2000" dirty="0" smtClean="0"/>
          </a:p>
          <a:p>
            <a:r>
              <a:rPr lang="en-US" sz="2000" dirty="0" smtClean="0"/>
              <a:t>Proposed to adopt </a:t>
            </a:r>
            <a:r>
              <a:rPr lang="en-US" sz="2000" dirty="0" smtClean="0"/>
              <a:t>in </a:t>
            </a:r>
            <a:r>
              <a:rPr lang="en-US" sz="2000" dirty="0" smtClean="0"/>
              <a:t>HM6</a:t>
            </a:r>
            <a:endParaRPr lang="en-US" sz="2000" dirty="0" smtClean="0"/>
          </a:p>
          <a:p>
            <a:endParaRPr lang="en-US" dirty="0" smtClean="0"/>
          </a:p>
          <a:p>
            <a:r>
              <a:rPr lang="en-US" dirty="0" smtClean="0"/>
              <a:t>Thanks to </a:t>
            </a:r>
            <a:r>
              <a:rPr lang="en-US" dirty="0" smtClean="0"/>
              <a:t>NEC for cross checking!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 Code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if(</a:t>
            </a:r>
            <a:r>
              <a:rPr lang="en-US" dirty="0" err="1" smtClean="0"/>
              <a:t>pcCU</a:t>
            </a:r>
            <a:r>
              <a:rPr lang="en-US" dirty="0" smtClean="0"/>
              <a:t>-&gt;</a:t>
            </a:r>
            <a:r>
              <a:rPr lang="en-US" dirty="0" err="1" smtClean="0"/>
              <a:t>getIPCMFlag</a:t>
            </a:r>
            <a:r>
              <a:rPr lang="en-US" dirty="0" smtClean="0"/>
              <a:t>(</a:t>
            </a:r>
            <a:r>
              <a:rPr lang="en-US" dirty="0" err="1" smtClean="0"/>
              <a:t>uiPartQIdx</a:t>
            </a:r>
            <a:r>
              <a:rPr lang="en-US" dirty="0" smtClean="0"/>
              <a:t>)) </a:t>
            </a:r>
          </a:p>
          <a:p>
            <a:pPr>
              <a:buNone/>
            </a:pPr>
            <a:r>
              <a:rPr lang="en-US" dirty="0" smtClean="0"/>
              <a:t>      {</a:t>
            </a:r>
          </a:p>
          <a:p>
            <a:pPr>
              <a:buNone/>
            </a:pPr>
            <a:r>
              <a:rPr lang="en-US" dirty="0" smtClean="0"/>
              <a:t>#if DBF_IPCM</a:t>
            </a:r>
          </a:p>
          <a:p>
            <a:pPr>
              <a:buNone/>
            </a:pPr>
            <a:r>
              <a:rPr lang="en-US" dirty="0" smtClean="0"/>
              <a:t>	 </a:t>
            </a:r>
            <a:r>
              <a:rPr lang="en-US" dirty="0" smtClean="0">
                <a:solidFill>
                  <a:schemeClr val="accent1"/>
                </a:solidFill>
              </a:rPr>
              <a:t>if </a:t>
            </a:r>
            <a:r>
              <a:rPr lang="en-US" dirty="0" smtClean="0">
                <a:solidFill>
                  <a:schemeClr val="accent1"/>
                </a:solidFill>
              </a:rPr>
              <a:t>(</a:t>
            </a:r>
            <a:r>
              <a:rPr lang="en-US" dirty="0" err="1" smtClean="0">
                <a:solidFill>
                  <a:schemeClr val="accent1"/>
                </a:solidFill>
              </a:rPr>
              <a:t>bPCMFilter</a:t>
            </a:r>
            <a:r>
              <a:rPr lang="en-US" dirty="0" smtClean="0">
                <a:solidFill>
                  <a:schemeClr val="accent1"/>
                </a:solidFill>
              </a:rPr>
              <a:t>) {</a:t>
            </a:r>
            <a:r>
              <a:rPr lang="en-US" dirty="0" err="1" smtClean="0">
                <a:solidFill>
                  <a:schemeClr val="accent1"/>
                </a:solidFill>
              </a:rPr>
              <a:t>iQP_Q</a:t>
            </a:r>
            <a:r>
              <a:rPr lang="en-US" dirty="0" smtClean="0">
                <a:solidFill>
                  <a:schemeClr val="accent1"/>
                </a:solidFill>
              </a:rPr>
              <a:t> = 0; </a:t>
            </a:r>
            <a:r>
              <a:rPr lang="en-US" dirty="0" err="1" smtClean="0">
                <a:solidFill>
                  <a:schemeClr val="accent1"/>
                </a:solidFill>
              </a:rPr>
              <a:t>iQP_P</a:t>
            </a:r>
            <a:r>
              <a:rPr lang="en-US" dirty="0" smtClean="0">
                <a:solidFill>
                  <a:schemeClr val="accent1"/>
                </a:solidFill>
              </a:rPr>
              <a:t> &lt;&lt;= 1;}</a:t>
            </a:r>
          </a:p>
          <a:p>
            <a:pPr>
              <a:buNone/>
            </a:pPr>
            <a:r>
              <a:rPr lang="en-US" dirty="0" smtClean="0"/>
              <a:t>#else</a:t>
            </a:r>
          </a:p>
          <a:p>
            <a:pPr>
              <a:buNone/>
            </a:pPr>
            <a:r>
              <a:rPr lang="en-US" dirty="0" smtClean="0"/>
              <a:t>        </a:t>
            </a:r>
            <a:r>
              <a:rPr lang="en-US" dirty="0" err="1" smtClean="0"/>
              <a:t>iQP_Q</a:t>
            </a:r>
            <a:r>
              <a:rPr lang="en-US" dirty="0" smtClean="0"/>
              <a:t> = 0; </a:t>
            </a:r>
          </a:p>
          <a:p>
            <a:pPr>
              <a:buNone/>
            </a:pPr>
            <a:r>
              <a:rPr lang="en-US" dirty="0" smtClean="0"/>
              <a:t>#</a:t>
            </a:r>
            <a:r>
              <a:rPr lang="en-US" dirty="0" err="1" smtClean="0"/>
              <a:t>endif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 }</a:t>
            </a:r>
          </a:p>
          <a:p>
            <a:pPr>
              <a:buNone/>
            </a:pPr>
            <a:r>
              <a:rPr lang="en-US" dirty="0" smtClean="0"/>
              <a:t>      if(</a:t>
            </a:r>
            <a:r>
              <a:rPr lang="en-US" dirty="0" err="1" smtClean="0"/>
              <a:t>pcCUP</a:t>
            </a:r>
            <a:r>
              <a:rPr lang="en-US" dirty="0" smtClean="0"/>
              <a:t>-&gt;</a:t>
            </a:r>
            <a:r>
              <a:rPr lang="en-US" dirty="0" err="1" smtClean="0"/>
              <a:t>getIPCMFlag</a:t>
            </a:r>
            <a:r>
              <a:rPr lang="en-US" dirty="0" smtClean="0"/>
              <a:t>(</a:t>
            </a:r>
            <a:r>
              <a:rPr lang="en-US" dirty="0" err="1" smtClean="0"/>
              <a:t>uiPartPIdx</a:t>
            </a:r>
            <a:r>
              <a:rPr lang="en-US" dirty="0" smtClean="0"/>
              <a:t>)) </a:t>
            </a:r>
          </a:p>
          <a:p>
            <a:pPr>
              <a:buNone/>
            </a:pPr>
            <a:r>
              <a:rPr lang="en-US" dirty="0" smtClean="0"/>
              <a:t>      {</a:t>
            </a:r>
          </a:p>
          <a:p>
            <a:pPr>
              <a:buNone/>
            </a:pPr>
            <a:r>
              <a:rPr lang="en-US" dirty="0" smtClean="0"/>
              <a:t>#if DBF_IPCM</a:t>
            </a:r>
          </a:p>
          <a:p>
            <a:pPr>
              <a:buNone/>
            </a:pPr>
            <a:r>
              <a:rPr lang="en-US" dirty="0" smtClean="0"/>
              <a:t>	  </a:t>
            </a:r>
            <a:r>
              <a:rPr lang="en-US" dirty="0" smtClean="0">
                <a:solidFill>
                  <a:schemeClr val="accent1"/>
                </a:solidFill>
              </a:rPr>
              <a:t>if (</a:t>
            </a:r>
            <a:r>
              <a:rPr lang="en-US" dirty="0" err="1" smtClean="0">
                <a:solidFill>
                  <a:schemeClr val="accent1"/>
                </a:solidFill>
              </a:rPr>
              <a:t>bPCMFilter</a:t>
            </a:r>
            <a:r>
              <a:rPr lang="en-US" dirty="0" smtClean="0">
                <a:solidFill>
                  <a:schemeClr val="accent1"/>
                </a:solidFill>
              </a:rPr>
              <a:t>) {</a:t>
            </a:r>
            <a:r>
              <a:rPr lang="en-US" dirty="0" err="1" smtClean="0">
                <a:solidFill>
                  <a:schemeClr val="accent1"/>
                </a:solidFill>
              </a:rPr>
              <a:t>iQP_P</a:t>
            </a:r>
            <a:r>
              <a:rPr lang="en-US" dirty="0" smtClean="0">
                <a:solidFill>
                  <a:schemeClr val="accent1"/>
                </a:solidFill>
              </a:rPr>
              <a:t> = 0; </a:t>
            </a:r>
            <a:r>
              <a:rPr lang="en-US" dirty="0" err="1" smtClean="0">
                <a:solidFill>
                  <a:schemeClr val="accent1"/>
                </a:solidFill>
              </a:rPr>
              <a:t>iQP_Q</a:t>
            </a:r>
            <a:r>
              <a:rPr lang="en-US" dirty="0" smtClean="0">
                <a:solidFill>
                  <a:schemeClr val="accent1"/>
                </a:solidFill>
              </a:rPr>
              <a:t> &lt;&lt;= 1;}</a:t>
            </a:r>
          </a:p>
          <a:p>
            <a:pPr>
              <a:buNone/>
            </a:pPr>
            <a:r>
              <a:rPr lang="en-US" dirty="0" smtClean="0"/>
              <a:t>#else</a:t>
            </a:r>
          </a:p>
          <a:p>
            <a:pPr>
              <a:buNone/>
            </a:pPr>
            <a:r>
              <a:rPr lang="en-US" dirty="0" smtClean="0"/>
              <a:t>        </a:t>
            </a:r>
            <a:r>
              <a:rPr lang="en-US" dirty="0" err="1" smtClean="0"/>
              <a:t>iQP_P</a:t>
            </a:r>
            <a:r>
              <a:rPr lang="en-US" dirty="0" smtClean="0"/>
              <a:t> = 0; </a:t>
            </a:r>
          </a:p>
          <a:p>
            <a:pPr>
              <a:buNone/>
            </a:pPr>
            <a:r>
              <a:rPr lang="en-US" dirty="0" smtClean="0"/>
              <a:t>#</a:t>
            </a:r>
            <a:r>
              <a:rPr lang="en-US" dirty="0" err="1" smtClean="0"/>
              <a:t>endif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 }</a:t>
            </a:r>
          </a:p>
          <a:p>
            <a:pPr hangingPunct="0">
              <a:buNone/>
            </a:pPr>
            <a:r>
              <a:rPr lang="en-US" dirty="0" smtClean="0"/>
              <a:t>      </a:t>
            </a:r>
            <a:r>
              <a:rPr lang="en-US" dirty="0" err="1" smtClean="0"/>
              <a:t>iQP</a:t>
            </a:r>
            <a:r>
              <a:rPr lang="en-US" dirty="0" smtClean="0"/>
              <a:t> = </a:t>
            </a:r>
            <a:r>
              <a:rPr lang="en-US" dirty="0" err="1" smtClean="0"/>
              <a:t>QpUV</a:t>
            </a:r>
            <a:r>
              <a:rPr lang="en-US" dirty="0" smtClean="0"/>
              <a:t>((</a:t>
            </a:r>
            <a:r>
              <a:rPr lang="en-US" dirty="0" err="1" smtClean="0"/>
              <a:t>iQP_P</a:t>
            </a:r>
            <a:r>
              <a:rPr lang="en-US" dirty="0" smtClean="0"/>
              <a:t> + </a:t>
            </a:r>
            <a:r>
              <a:rPr lang="en-US" dirty="0" err="1" smtClean="0"/>
              <a:t>iQP_Q</a:t>
            </a:r>
            <a:r>
              <a:rPr lang="en-US" dirty="0" smtClean="0"/>
              <a:t> + 1) &gt;&gt; 1);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Qualcomm Inc.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4EB2E-7ECE-457D-B100-F1AF1B5E272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459</Words>
  <Application>Microsoft Office PowerPoint</Application>
  <PresentationFormat>On-screen Show (4:3)</PresentationFormat>
  <Paragraphs>110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Custom Design</vt:lpstr>
      <vt:lpstr>JCTVC-H0448:  AHG6: Deblocking of IPCM Blocks Containing Reconstructed Samples</vt:lpstr>
      <vt:lpstr>Summary</vt:lpstr>
      <vt:lpstr>IPCM and Loop Filtering</vt:lpstr>
      <vt:lpstr>IPCM and Deblocking</vt:lpstr>
      <vt:lpstr>Conclusion</vt:lpstr>
      <vt:lpstr>Source Code Change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2011-06-08T18:45:10Z</dcterms:created>
  <dcterms:modified xsi:type="dcterms:W3CDTF">2012-01-27T22:03:52Z</dcterms:modified>
</cp:coreProperties>
</file>