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399" r:id="rId2"/>
    <p:sldId id="421" r:id="rId3"/>
    <p:sldId id="422" r:id="rId4"/>
    <p:sldId id="423" r:id="rId5"/>
    <p:sldId id="444" r:id="rId6"/>
    <p:sldId id="426" r:id="rId7"/>
    <p:sldId id="427" r:id="rId8"/>
    <p:sldId id="420" r:id="rId9"/>
    <p:sldId id="442" r:id="rId10"/>
    <p:sldId id="438" r:id="rId11"/>
    <p:sldId id="443" r:id="rId12"/>
    <p:sldId id="428" r:id="rId13"/>
    <p:sldId id="430" r:id="rId14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BC"/>
    <a:srgbClr val="FFFF99"/>
    <a:srgbClr val="CCECFF"/>
    <a:srgbClr val="ED6D00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0150" autoAdjust="0"/>
  </p:normalViewPr>
  <p:slideViewPr>
    <p:cSldViewPr snapToObjects="1">
      <p:cViewPr>
        <p:scale>
          <a:sx n="90" d="100"/>
          <a:sy n="90" d="100"/>
        </p:scale>
        <p:origin x="-1056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-4020" y="-102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F4A4F50-9D9E-4208-9674-22BA14208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4221BD77-4E72-43A5-B54F-20D44DE81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565826-CD0B-4763-A498-0A48A35B624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696E07-AE32-4EB4-A3D7-FF2B2EBC8D16}" type="slidenum">
              <a:rPr lang="en-US" altLang="zh-TW" smtClean="0"/>
              <a:pPr>
                <a:defRPr/>
              </a:pPr>
              <a:t>12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Confidential A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C519-ABEE-419B-B92C-2554B90DC3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26BE-E988-4C16-9F86-37B353FAEA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5505-BDD6-44FA-80EC-388C01682A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Click to edit Master title style</a:t>
            </a:r>
            <a:endParaRPr lang="zh-TW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 dirty="0"/>
              <a:t>Copyright © </a:t>
            </a:r>
            <a:r>
              <a:rPr lang="en-US" altLang="zh-TW" dirty="0" err="1"/>
              <a:t>MediaTek</a:t>
            </a:r>
            <a:r>
              <a:rPr lang="en-US" altLang="zh-TW" dirty="0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296A-CB92-44BC-8FBB-6DCD9190746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4B35-5ADB-41FE-B74D-D4286449AD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FEE4-0260-4CD8-92A8-F8001CD511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698CF-1407-47CA-981E-333064B62F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8505C-D74A-4B18-BE66-748B7EB4AA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E8494-2022-413F-8C4B-7811365BCA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AA099-163E-4261-90D9-DCC791936D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2FD6C-F988-424F-83B1-754EA005AF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9712B8-0D8A-4061-869F-F4CDA38017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Rectangle 6"/>
          <p:cNvSpPr txBox="1">
            <a:spLocks noChangeArrowheads="1"/>
          </p:cNvSpPr>
          <p:nvPr userDrawn="1"/>
        </p:nvSpPr>
        <p:spPr bwMode="auto">
          <a:xfrm>
            <a:off x="6143625" y="6238875"/>
            <a:ext cx="100012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endParaRPr lang="en-US" altLang="ja-JP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  <p:sldLayoutId id="214748427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CA" dirty="0" smtClean="0"/>
              <a:t>CE6.b: </a:t>
            </a:r>
            <a:r>
              <a:rPr lang="en-US" dirty="0" smtClean="0"/>
              <a:t>Rectangular (2NxN and Nx2N) PU for Intra Prediction</a:t>
            </a:r>
            <a:endParaRPr lang="en-US" altLang="zh-TW" dirty="0" smtClean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4104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929063"/>
            <a:ext cx="8524875" cy="1223962"/>
          </a:xfrm>
        </p:spPr>
        <p:txBody>
          <a:bodyPr/>
          <a:lstStyle/>
          <a:p>
            <a:pPr eaLnBrk="1" hangingPunct="1"/>
            <a:r>
              <a:rPr lang="en-US" altLang="zh-TW" dirty="0" smtClean="0"/>
              <a:t>Ximin Zhang, Shan Liu and Shawmin Lei</a:t>
            </a:r>
          </a:p>
          <a:p>
            <a:pPr eaLnBrk="1" hangingPunct="1"/>
            <a:endParaRPr lang="en-US" altLang="zh-TW" dirty="0" smtClean="0"/>
          </a:p>
        </p:txBody>
      </p:sp>
      <p:pic>
        <p:nvPicPr>
          <p:cNvPr id="4106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Ximin Zhang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8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 Meeting in San Jose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1-10 Feb, 2012</a:t>
            </a:r>
            <a:endParaRPr lang="en-US" sz="1400" dirty="0">
              <a:ea typeface="SimHei" pitchFamily="2" charset="-122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JCTVC-H0437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(Harmonization with NSQT)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sp>
        <p:nvSpPr>
          <p:cNvPr id="8" name="TextBox 7"/>
          <p:cNvSpPr txBox="1"/>
          <p:nvPr/>
        </p:nvSpPr>
        <p:spPr>
          <a:xfrm>
            <a:off x="1571604" y="128586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Results with 8x2/2x8 transform</a:t>
            </a:r>
            <a:endParaRPr lang="en-US" sz="1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338567" y="1958442"/>
          <a:ext cx="4301516" cy="2926078"/>
        </p:xfrm>
        <a:graphic>
          <a:graphicData uri="http://schemas.openxmlformats.org/drawingml/2006/table">
            <a:tbl>
              <a:tblPr/>
              <a:tblGrid>
                <a:gridCol w="1248209"/>
                <a:gridCol w="1017769"/>
                <a:gridCol w="1017769"/>
                <a:gridCol w="1017769"/>
              </a:tblGrid>
              <a:tr h="282041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2041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0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-1.25%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-1.74%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-1.73%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-1.52%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8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-4.76%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-4.09%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0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-2.33%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48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-2.32%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8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-5.0%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-4.1%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-4.1%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04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133%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8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102%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95" marR="1036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072198" y="2750920"/>
          <a:ext cx="260984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854"/>
                <a:gridCol w="1485986"/>
              </a:tblGrid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PU Size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TU size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32x16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32x8, 16x4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16x32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8x32, 4x16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4x8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2x8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85852" y="5345684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Thanks to Intel for crosscheck.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(Harmonization with NSQT)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sp>
        <p:nvSpPr>
          <p:cNvPr id="8" name="TextBox 7"/>
          <p:cNvSpPr txBox="1"/>
          <p:nvPr/>
        </p:nvSpPr>
        <p:spPr>
          <a:xfrm>
            <a:off x="1807492" y="128586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Results without 8x2/2x8 transform</a:t>
            </a:r>
            <a:endParaRPr lang="en-US" sz="1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357290" y="1973082"/>
          <a:ext cx="4297681" cy="2911836"/>
        </p:xfrm>
        <a:graphic>
          <a:graphicData uri="http://schemas.openxmlformats.org/drawingml/2006/table">
            <a:tbl>
              <a:tblPr/>
              <a:tblGrid>
                <a:gridCol w="1247095"/>
                <a:gridCol w="1016862"/>
                <a:gridCol w="1016862"/>
                <a:gridCol w="1016862"/>
              </a:tblGrid>
              <a:tr h="275970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HE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5970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2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02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2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02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6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-4.6%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-4.0%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302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46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23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125%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462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03601" marR="10360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072198" y="2750920"/>
          <a:ext cx="2609840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3854"/>
                <a:gridCol w="1485986"/>
              </a:tblGrid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PU Size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TU size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32x16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32x8, 16x4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16x32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8x32, 4x16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4x8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285852" y="5345684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Thanks to HHI, </a:t>
            </a:r>
            <a:r>
              <a:rPr lang="en-US" sz="1800" dirty="0" err="1" smtClean="0"/>
              <a:t>Huawei</a:t>
            </a:r>
            <a:r>
              <a:rPr lang="en-US" sz="1800" dirty="0" smtClean="0"/>
              <a:t>, Intel and Sony for crosscheck.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JCTVC-G135 proposed methods and its harmonization with NSQT are implemented on HM5.0.</a:t>
            </a:r>
          </a:p>
          <a:p>
            <a:r>
              <a:rPr lang="en-US" dirty="0" smtClean="0"/>
              <a:t>Results report</a:t>
            </a:r>
          </a:p>
          <a:p>
            <a:pPr lvl="1"/>
            <a:r>
              <a:rPr lang="en-US" dirty="0" smtClean="0"/>
              <a:t>1.7% BD rate reduction for G135 proposed methods.</a:t>
            </a:r>
          </a:p>
          <a:p>
            <a:pPr lvl="1"/>
            <a:r>
              <a:rPr lang="en-US" dirty="0" smtClean="0"/>
              <a:t>1.5% BD rate reduction for G135 and NSQT harmonization with 8x2/2x8 transforms for SCU.</a:t>
            </a:r>
          </a:p>
          <a:p>
            <a:pPr lvl="1"/>
            <a:r>
              <a:rPr lang="en-US" dirty="0" smtClean="0"/>
              <a:t>1.0% BD rate reduction for G135 and NSQT harmonization without 8x2/2x8 transforms for SCU.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Recommend to support 2NxN/Nx2N Intra PU in HM.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Copyright © MediaTek Inc. All rights reserved.</a:t>
            </a:r>
          </a:p>
        </p:txBody>
      </p:sp>
      <p:pic>
        <p:nvPicPr>
          <p:cNvPr id="1024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78163" y="3282950"/>
            <a:ext cx="301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b="1">
                <a:ea typeface="SimHei" pitchFamily="2" charset="-122"/>
              </a:rPr>
              <a:t>www.mediatek.com</a:t>
            </a:r>
          </a:p>
        </p:txBody>
      </p:sp>
      <p:pic>
        <p:nvPicPr>
          <p:cNvPr id="1024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</a:p>
          <a:p>
            <a:r>
              <a:rPr lang="en-US" dirty="0" smtClean="0"/>
              <a:t>JCTVC-G135 proposed methods and its harmonization with NSQT.</a:t>
            </a:r>
          </a:p>
          <a:p>
            <a:r>
              <a:rPr lang="en-US" dirty="0" smtClean="0"/>
              <a:t>Results </a:t>
            </a:r>
          </a:p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Prediction unit (partition) types in current HM</a:t>
            </a:r>
          </a:p>
          <a:p>
            <a:pPr lvl="1"/>
            <a:r>
              <a:rPr lang="en-US" sz="1800" dirty="0" smtClean="0"/>
              <a:t>INTRA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lvl="1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INTER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6" name="Rectangle 5"/>
          <p:cNvSpPr/>
          <p:nvPr/>
        </p:nvSpPr>
        <p:spPr>
          <a:xfrm>
            <a:off x="1717662" y="1864512"/>
            <a:ext cx="99695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58048" y="1860938"/>
            <a:ext cx="1000132" cy="1000132"/>
            <a:chOff x="3503612" y="1710914"/>
            <a:chExt cx="1000132" cy="1000132"/>
          </a:xfrm>
        </p:grpSpPr>
        <p:grpSp>
          <p:nvGrpSpPr>
            <p:cNvPr id="8" name="Group 6"/>
            <p:cNvGrpSpPr/>
            <p:nvPr/>
          </p:nvGrpSpPr>
          <p:grpSpPr>
            <a:xfrm>
              <a:off x="3503612" y="1710914"/>
              <a:ext cx="1000132" cy="1000132"/>
              <a:chOff x="1643042" y="2571744"/>
              <a:chExt cx="2000264" cy="2000264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643042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643042" y="3571876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643174" y="3564728"/>
                <a:ext cx="1000132" cy="10072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643174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3503612" y="2000240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 smtClean="0"/>
                <a:t>NxN</a:t>
              </a:r>
              <a:endParaRPr lang="en-US" sz="18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17662" y="2172764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>
          <a:xfrm>
            <a:off x="1714480" y="3500438"/>
            <a:ext cx="99695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4480" y="3808690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858048" y="3496864"/>
            <a:ext cx="1000132" cy="1000132"/>
            <a:chOff x="6929454" y="4068368"/>
            <a:chExt cx="1000132" cy="1000132"/>
          </a:xfrm>
        </p:grpSpPr>
        <p:grpSp>
          <p:nvGrpSpPr>
            <p:cNvPr id="18" name="Group 28"/>
            <p:cNvGrpSpPr/>
            <p:nvPr/>
          </p:nvGrpSpPr>
          <p:grpSpPr>
            <a:xfrm>
              <a:off x="6929454" y="4068368"/>
              <a:ext cx="1000132" cy="1000132"/>
              <a:chOff x="1643042" y="2571744"/>
              <a:chExt cx="2000264" cy="200026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643042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643042" y="3571876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643174" y="3564728"/>
                <a:ext cx="1000132" cy="10072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643174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929454" y="4357694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 smtClean="0"/>
                <a:t>NxN</a:t>
              </a:r>
              <a:endParaRPr lang="en-US" sz="18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143504" y="3500438"/>
            <a:ext cx="1000132" cy="1000132"/>
            <a:chOff x="5143504" y="4071942"/>
            <a:chExt cx="1000132" cy="1000132"/>
          </a:xfrm>
        </p:grpSpPr>
        <p:sp>
          <p:nvSpPr>
            <p:cNvPr id="25" name="Rectangle 24"/>
            <p:cNvSpPr/>
            <p:nvPr/>
          </p:nvSpPr>
          <p:spPr>
            <a:xfrm>
              <a:off x="5643570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143504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Nx2N</a:t>
              </a:r>
              <a:endParaRPr lang="en-US" sz="18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28992" y="3500438"/>
            <a:ext cx="996950" cy="996558"/>
            <a:chOff x="3428992" y="4071942"/>
            <a:chExt cx="996950" cy="996558"/>
          </a:xfrm>
        </p:grpSpPr>
        <p:sp>
          <p:nvSpPr>
            <p:cNvPr id="29" name="Rectangle 28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</a:t>
              </a:r>
              <a:endParaRPr lang="en-US" sz="18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858048" y="300037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SCU</a:t>
            </a:r>
            <a:endParaRPr lang="en-US" sz="1800" dirty="0">
              <a:solidFill>
                <a:srgbClr val="FF00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143504" y="5000636"/>
            <a:ext cx="1000132" cy="1000132"/>
            <a:chOff x="5143504" y="4071942"/>
            <a:chExt cx="1000132" cy="1000132"/>
          </a:xfrm>
        </p:grpSpPr>
        <p:sp>
          <p:nvSpPr>
            <p:cNvPr id="35" name="Rectangle 34"/>
            <p:cNvSpPr/>
            <p:nvPr/>
          </p:nvSpPr>
          <p:spPr>
            <a:xfrm>
              <a:off x="5429256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143504" y="4071942"/>
              <a:ext cx="285752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nLx2N</a:t>
              </a:r>
              <a:endParaRPr lang="en-US" sz="18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32174" y="5004210"/>
            <a:ext cx="996950" cy="996558"/>
            <a:chOff x="3428992" y="4071942"/>
            <a:chExt cx="996950" cy="996558"/>
          </a:xfrm>
        </p:grpSpPr>
        <p:sp>
          <p:nvSpPr>
            <p:cNvPr id="39" name="Rectangle 38"/>
            <p:cNvSpPr/>
            <p:nvPr/>
          </p:nvSpPr>
          <p:spPr>
            <a:xfrm>
              <a:off x="3428992" y="4380194"/>
              <a:ext cx="996950" cy="6883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428992" y="4071942"/>
              <a:ext cx="996950" cy="6775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2NxnD</a:t>
              </a:r>
              <a:endParaRPr lang="en-US" sz="18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217728" y="5004210"/>
            <a:ext cx="996950" cy="996558"/>
            <a:chOff x="3428992" y="4071942"/>
            <a:chExt cx="996950" cy="996558"/>
          </a:xfrm>
        </p:grpSpPr>
        <p:sp>
          <p:nvSpPr>
            <p:cNvPr id="43" name="Rectangle 42"/>
            <p:cNvSpPr/>
            <p:nvPr/>
          </p:nvSpPr>
          <p:spPr>
            <a:xfrm>
              <a:off x="3428992" y="4380194"/>
              <a:ext cx="996950" cy="6883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428992" y="4071942"/>
              <a:ext cx="996950" cy="3082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2NxnU</a:t>
              </a:r>
              <a:endParaRPr lang="en-US" sz="1800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357950" y="5000636"/>
            <a:ext cx="1000132" cy="1000132"/>
            <a:chOff x="5143504" y="4071942"/>
            <a:chExt cx="1000132" cy="1000132"/>
          </a:xfrm>
        </p:grpSpPr>
        <p:sp>
          <p:nvSpPr>
            <p:cNvPr id="48" name="Rectangle 47"/>
            <p:cNvSpPr/>
            <p:nvPr/>
          </p:nvSpPr>
          <p:spPr>
            <a:xfrm>
              <a:off x="5429256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143504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nRx2N</a:t>
              </a:r>
              <a:endParaRPr lang="en-US" sz="1800" dirty="0"/>
            </a:p>
          </p:txBody>
        </p:sp>
      </p:grpSp>
      <p:sp>
        <p:nvSpPr>
          <p:cNvPr id="54" name="Oval 53"/>
          <p:cNvSpPr/>
          <p:nvPr/>
        </p:nvSpPr>
        <p:spPr>
          <a:xfrm>
            <a:off x="6386525" y="1519224"/>
            <a:ext cx="1928826" cy="3286148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>
            <a:off x="1142976" y="4805372"/>
            <a:ext cx="735811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98501" y="4876396"/>
            <a:ext cx="137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Asymmetric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prediction unit (partition) types</a:t>
            </a:r>
          </a:p>
          <a:p>
            <a:pPr lvl="1"/>
            <a:r>
              <a:rPr lang="en-US" sz="1800" dirty="0" smtClean="0"/>
              <a:t>INTRA</a:t>
            </a:r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 lvl="1"/>
            <a:endParaRPr lang="en-US" sz="1800" dirty="0" smtClean="0"/>
          </a:p>
          <a:p>
            <a:pPr lvl="1"/>
            <a:r>
              <a:rPr lang="en-US" sz="1800" dirty="0" smtClean="0"/>
              <a:t>INTER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the contribution G135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6" name="Rectangle 5"/>
          <p:cNvSpPr/>
          <p:nvPr/>
        </p:nvSpPr>
        <p:spPr>
          <a:xfrm>
            <a:off x="1717662" y="1857364"/>
            <a:ext cx="99695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858016" y="1857364"/>
            <a:ext cx="1000132" cy="1000132"/>
            <a:chOff x="3503612" y="1710914"/>
            <a:chExt cx="1000132" cy="1000132"/>
          </a:xfrm>
        </p:grpSpPr>
        <p:grpSp>
          <p:nvGrpSpPr>
            <p:cNvPr id="8" name="Group 6"/>
            <p:cNvGrpSpPr/>
            <p:nvPr/>
          </p:nvGrpSpPr>
          <p:grpSpPr>
            <a:xfrm>
              <a:off x="3503612" y="1710914"/>
              <a:ext cx="1000132" cy="1000132"/>
              <a:chOff x="1643042" y="2571744"/>
              <a:chExt cx="2000264" cy="2000264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643042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1643042" y="3571876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2643174" y="3564728"/>
                <a:ext cx="1000132" cy="10072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2643174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3503612" y="2000240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 smtClean="0"/>
                <a:t>NxN</a:t>
              </a:r>
              <a:endParaRPr lang="en-US" sz="1800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17662" y="2169190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>
          <a:xfrm>
            <a:off x="1714480" y="3504012"/>
            <a:ext cx="996950" cy="10001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4480" y="3812264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6858016" y="3500438"/>
            <a:ext cx="1000132" cy="1000132"/>
            <a:chOff x="6929454" y="4068368"/>
            <a:chExt cx="1000132" cy="1000132"/>
          </a:xfrm>
        </p:grpSpPr>
        <p:grpSp>
          <p:nvGrpSpPr>
            <p:cNvPr id="18" name="Group 28"/>
            <p:cNvGrpSpPr/>
            <p:nvPr/>
          </p:nvGrpSpPr>
          <p:grpSpPr>
            <a:xfrm>
              <a:off x="6929454" y="4068368"/>
              <a:ext cx="1000132" cy="1000132"/>
              <a:chOff x="1643042" y="2571744"/>
              <a:chExt cx="2000264" cy="200026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643042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643042" y="3571876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643174" y="3564728"/>
                <a:ext cx="1000132" cy="100727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2643174" y="2571744"/>
                <a:ext cx="1000132" cy="100013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929454" y="4357694"/>
              <a:ext cx="100013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 smtClean="0"/>
                <a:t>NxN</a:t>
              </a:r>
              <a:endParaRPr lang="en-US" sz="18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143504" y="3504012"/>
            <a:ext cx="1000132" cy="1000132"/>
            <a:chOff x="5143504" y="4071942"/>
            <a:chExt cx="1000132" cy="1000132"/>
          </a:xfrm>
        </p:grpSpPr>
        <p:sp>
          <p:nvSpPr>
            <p:cNvPr id="25" name="Rectangle 24"/>
            <p:cNvSpPr/>
            <p:nvPr/>
          </p:nvSpPr>
          <p:spPr>
            <a:xfrm>
              <a:off x="5643570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143504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Nx2N</a:t>
              </a:r>
              <a:endParaRPr lang="en-US" sz="18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28992" y="3504012"/>
            <a:ext cx="996950" cy="996558"/>
            <a:chOff x="3428992" y="4071942"/>
            <a:chExt cx="996950" cy="996558"/>
          </a:xfrm>
        </p:grpSpPr>
        <p:sp>
          <p:nvSpPr>
            <p:cNvPr id="29" name="Rectangle 28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</a:t>
              </a:r>
              <a:endParaRPr lang="en-US" sz="18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858016" y="300037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SCU</a:t>
            </a:r>
            <a:endParaRPr lang="en-US" sz="1800" dirty="0">
              <a:solidFill>
                <a:srgbClr val="FF00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143504" y="1857364"/>
            <a:ext cx="1000132" cy="1000132"/>
            <a:chOff x="5143504" y="4071942"/>
            <a:chExt cx="1000132" cy="1000132"/>
          </a:xfrm>
        </p:grpSpPr>
        <p:sp>
          <p:nvSpPr>
            <p:cNvPr id="35" name="Rectangle 34"/>
            <p:cNvSpPr/>
            <p:nvPr/>
          </p:nvSpPr>
          <p:spPr>
            <a:xfrm>
              <a:off x="5643570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143504" y="4071942"/>
              <a:ext cx="500066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Nx2N</a:t>
              </a:r>
              <a:endParaRPr lang="en-US" sz="18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28992" y="1857364"/>
            <a:ext cx="996950" cy="996558"/>
            <a:chOff x="3428992" y="4071942"/>
            <a:chExt cx="996950" cy="996558"/>
          </a:xfrm>
        </p:grpSpPr>
        <p:sp>
          <p:nvSpPr>
            <p:cNvPr id="39" name="Rectangle 38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</a:t>
              </a:r>
              <a:endParaRPr lang="en-US" sz="18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5143504" y="5000636"/>
            <a:ext cx="1000132" cy="1000132"/>
            <a:chOff x="5143504" y="4071942"/>
            <a:chExt cx="1000132" cy="1000132"/>
          </a:xfrm>
        </p:grpSpPr>
        <p:sp>
          <p:nvSpPr>
            <p:cNvPr id="43" name="Rectangle 42"/>
            <p:cNvSpPr/>
            <p:nvPr/>
          </p:nvSpPr>
          <p:spPr>
            <a:xfrm>
              <a:off x="5429256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5143504" y="4071942"/>
              <a:ext cx="285752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nLx2N</a:t>
              </a:r>
              <a:endParaRPr lang="en-US" sz="1800" dirty="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432174" y="5004210"/>
            <a:ext cx="996950" cy="996558"/>
            <a:chOff x="3428992" y="4071942"/>
            <a:chExt cx="996950" cy="996558"/>
          </a:xfrm>
        </p:grpSpPr>
        <p:sp>
          <p:nvSpPr>
            <p:cNvPr id="47" name="Rectangle 46"/>
            <p:cNvSpPr/>
            <p:nvPr/>
          </p:nvSpPr>
          <p:spPr>
            <a:xfrm>
              <a:off x="3428992" y="4380194"/>
              <a:ext cx="996950" cy="6883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3428992" y="4071942"/>
              <a:ext cx="996950" cy="6775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2NxnD</a:t>
              </a:r>
              <a:endParaRPr lang="en-US" sz="1800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217728" y="5004210"/>
            <a:ext cx="996950" cy="996558"/>
            <a:chOff x="3428992" y="4071942"/>
            <a:chExt cx="996950" cy="996558"/>
          </a:xfrm>
        </p:grpSpPr>
        <p:sp>
          <p:nvSpPr>
            <p:cNvPr id="51" name="Rectangle 50"/>
            <p:cNvSpPr/>
            <p:nvPr/>
          </p:nvSpPr>
          <p:spPr>
            <a:xfrm>
              <a:off x="3428992" y="4380194"/>
              <a:ext cx="996950" cy="6883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428992" y="4071942"/>
              <a:ext cx="996950" cy="30825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428992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2NxnU</a:t>
              </a:r>
              <a:endParaRPr lang="en-US" sz="1800" dirty="0"/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6357950" y="5000636"/>
            <a:ext cx="1000132" cy="1000132"/>
            <a:chOff x="5143504" y="4071942"/>
            <a:chExt cx="1000132" cy="1000132"/>
          </a:xfrm>
        </p:grpSpPr>
        <p:sp>
          <p:nvSpPr>
            <p:cNvPr id="55" name="Rectangle 54"/>
            <p:cNvSpPr/>
            <p:nvPr/>
          </p:nvSpPr>
          <p:spPr>
            <a:xfrm>
              <a:off x="5429256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143504" y="4071942"/>
              <a:ext cx="714380" cy="100013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5143504" y="4380194"/>
              <a:ext cx="9969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nRx2N</a:t>
              </a:r>
              <a:endParaRPr lang="en-US" sz="1800" dirty="0"/>
            </a:p>
          </p:txBody>
        </p:sp>
      </p:grpSp>
      <p:sp>
        <p:nvSpPr>
          <p:cNvPr id="58" name="Oval 57"/>
          <p:cNvSpPr/>
          <p:nvPr/>
        </p:nvSpPr>
        <p:spPr>
          <a:xfrm>
            <a:off x="6386525" y="1519224"/>
            <a:ext cx="1928826" cy="3286148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9" name="Straight Connector 58"/>
          <p:cNvCxnSpPr/>
          <p:nvPr/>
        </p:nvCxnSpPr>
        <p:spPr>
          <a:xfrm>
            <a:off x="1142976" y="4805372"/>
            <a:ext cx="735811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98501" y="4876396"/>
            <a:ext cx="137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Asymmetric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current HM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Breakdown – </a:t>
            </a:r>
            <a:r>
              <a:rPr lang="en-US" dirty="0" err="1" smtClean="0"/>
              <a:t>Pred</a:t>
            </a:r>
            <a:r>
              <a:rPr lang="en-US" dirty="0" smtClean="0"/>
              <a:t> and Part Mode Syntax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57158" y="1643050"/>
          <a:ext cx="8429684" cy="1571635"/>
        </p:xfrm>
        <a:graphic>
          <a:graphicData uri="http://schemas.openxmlformats.org/drawingml/2006/table">
            <a:tbl>
              <a:tblPr/>
              <a:tblGrid>
                <a:gridCol w="1449283"/>
                <a:gridCol w="1195324"/>
                <a:gridCol w="1239660"/>
                <a:gridCol w="1322304"/>
                <a:gridCol w="1735523"/>
                <a:gridCol w="1487590"/>
              </a:tblGrid>
              <a:tr h="261939"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PredMode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  <a:cs typeface="Times New Roman"/>
                        </a:rPr>
                        <a:t>Value of </a:t>
                      </a: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>
                          <a:latin typeface="Times New Roman"/>
                          <a:ea typeface="Malgun Gothic"/>
                          <a:cs typeface="Times New Roman"/>
                        </a:rPr>
                        <a:t>Bin string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19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cLog2CUSize &gt; </a:t>
                      </a:r>
                      <a:b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Log2MinCUSize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cLog2CUSize = = Log2MinCUSize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38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cLog2CUSize = = 3 &amp;&amp; </a:t>
                      </a:r>
                      <a:b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!inter_4x4_enabled_flag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cLog2CUSize &gt; 3 | | </a:t>
                      </a:r>
                      <a:b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inter_4x4_enabled_flag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">
                <a:tc row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MODE_INTRA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19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72134" marR="7213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357158" y="3857627"/>
          <a:ext cx="8429685" cy="2220910"/>
        </p:xfrm>
        <a:graphic>
          <a:graphicData uri="http://schemas.openxmlformats.org/drawingml/2006/table">
            <a:tbl>
              <a:tblPr/>
              <a:tblGrid>
                <a:gridCol w="1357322"/>
                <a:gridCol w="1428760"/>
                <a:gridCol w="1143008"/>
                <a:gridCol w="1214446"/>
                <a:gridCol w="1643074"/>
                <a:gridCol w="1643075"/>
              </a:tblGrid>
              <a:tr h="299981"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PredMode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  <a:cs typeface="Times New Roman"/>
                        </a:rPr>
                        <a:t>Value of </a:t>
                      </a: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  <a:cs typeface="Times New Roman"/>
                        </a:rPr>
                        <a:t>Bin string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99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cLog2CUSize &gt; </a:t>
                      </a:r>
                      <a:b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Log2MinCUSize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cLog2CUSize = = Log2MinCUSize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102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cLog2CUSize = = 3 &amp;&amp; </a:t>
                      </a:r>
                      <a:b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!inter_4x4_enabled_flag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cLog2CUSize &gt; 3 | | </a:t>
                      </a:r>
                      <a:b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inter_4x4_enabled_flag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981">
                <a:tc rowSpan="4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MODE_INTRA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9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PART_2NxN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9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PART_Nx2N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9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3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 version software supports 32x16, 16x32, 16x8, 8x16, 8x4 and 4x8 PU.</a:t>
            </a:r>
          </a:p>
          <a:p>
            <a:r>
              <a:rPr lang="en-US" dirty="0" smtClean="0"/>
              <a:t>35 intra prediction modes are used, same as the 35 modes in current HM.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– Prediction Modes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sp>
        <p:nvSpPr>
          <p:cNvPr id="6" name="Rounded Rectangle 5"/>
          <p:cNvSpPr/>
          <p:nvPr/>
        </p:nvSpPr>
        <p:spPr>
          <a:xfrm>
            <a:off x="1714480" y="3643314"/>
            <a:ext cx="1857388" cy="10001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19 mode HAD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714876" y="3643314"/>
            <a:ext cx="2428892" cy="100013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Quant and entropy coding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015947" y="4140133"/>
            <a:ext cx="698533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1216" y="3786190"/>
            <a:ext cx="11032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35 modes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571868" y="3786190"/>
            <a:ext cx="11271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2 best modes</a:t>
            </a:r>
            <a:endParaRPr lang="en-US" sz="2000" dirty="0"/>
          </a:p>
        </p:txBody>
      </p:sp>
      <p:cxnSp>
        <p:nvCxnSpPr>
          <p:cNvPr id="11" name="Straight Arrow Connector 10"/>
          <p:cNvCxnSpPr>
            <a:stCxn id="12" idx="1"/>
            <a:endCxn id="12" idx="3"/>
          </p:cNvCxnSpPr>
          <p:nvPr/>
        </p:nvCxnSpPr>
        <p:spPr>
          <a:xfrm rot="10800000" flipH="1">
            <a:off x="3571867" y="4140133"/>
            <a:ext cx="1127161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191309" y="4140133"/>
            <a:ext cx="698533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358082" y="3786190"/>
            <a:ext cx="13239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Selected mode</a:t>
            </a:r>
            <a:endParaRPr lang="en-US" sz="2000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5607851" y="4964123"/>
            <a:ext cx="641354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200767" y="5150006"/>
            <a:ext cx="18715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Most probable modes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1357290" y="5286388"/>
            <a:ext cx="27702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Best 2Nx2N modes</a:t>
            </a:r>
            <a:endParaRPr lang="en-US" sz="2000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2394729" y="4964123"/>
            <a:ext cx="641354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Breakdown – Transform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/>
              <a:t>JCTVC-G135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 smtClean="0"/>
              <a:t>NSQT Harmonization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850874" y="4010044"/>
          <a:ext cx="3435374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2568"/>
                <a:gridCol w="1882806"/>
              </a:tblGrid>
              <a:tr h="15335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PU Size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TU size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35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32x16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32x8, 32x2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35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16x32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8x32, 2x32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35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35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35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5335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4x8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2x8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5072066" y="4010044"/>
          <a:ext cx="3429024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6613"/>
                <a:gridCol w="1952411"/>
              </a:tblGrid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PU Size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TU size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32x16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32x8, 16x4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16x32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8x32, 4x16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16x4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mtClean="0">
                          <a:solidFill>
                            <a:schemeClr val="tx1"/>
                          </a:solidFill>
                        </a:rPr>
                        <a:t>4x16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8x4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4x4 (8x2)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4x8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4x4 (2x8)</a:t>
                      </a:r>
                      <a:endParaRPr 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984253" y="2214554"/>
            <a:ext cx="1516045" cy="35719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2Nx0.5N TU</a:t>
            </a:r>
            <a:endParaRPr lang="en-US" sz="1400" dirty="0"/>
          </a:p>
        </p:txBody>
      </p:sp>
      <p:sp>
        <p:nvSpPr>
          <p:cNvPr id="30" name="Rectangle 29"/>
          <p:cNvSpPr/>
          <p:nvPr/>
        </p:nvSpPr>
        <p:spPr>
          <a:xfrm rot="5400000">
            <a:off x="2431242" y="2645564"/>
            <a:ext cx="1495434" cy="357190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0.5Nx2N TU</a:t>
            </a:r>
            <a:endParaRPr lang="en-US" sz="1400" dirty="0"/>
          </a:p>
        </p:txBody>
      </p:sp>
      <p:sp>
        <p:nvSpPr>
          <p:cNvPr id="56" name="Rectangle 55"/>
          <p:cNvSpPr/>
          <p:nvPr/>
        </p:nvSpPr>
        <p:spPr>
          <a:xfrm>
            <a:off x="998538" y="3286124"/>
            <a:ext cx="1481149" cy="7143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1178770" y="2786058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Arial"/>
                <a:ea typeface="標楷體"/>
              </a:rPr>
              <a:t>Split</a:t>
            </a:r>
            <a:endParaRPr lang="en-US" sz="1400" dirty="0" smtClean="0">
              <a:solidFill>
                <a:srgbClr val="FFFFFF"/>
              </a:solidFill>
              <a:latin typeface="Arial"/>
              <a:ea typeface="標楷體"/>
            </a:endParaRPr>
          </a:p>
        </p:txBody>
      </p:sp>
      <p:sp>
        <p:nvSpPr>
          <p:cNvPr id="62" name="Rectangle 61"/>
          <p:cNvSpPr/>
          <p:nvPr/>
        </p:nvSpPr>
        <p:spPr>
          <a:xfrm rot="5400000">
            <a:off x="3438517" y="2795582"/>
            <a:ext cx="1481149" cy="71438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cxnSp>
        <p:nvCxnSpPr>
          <p:cNvPr id="63" name="Straight Arrow Connector 62"/>
          <p:cNvCxnSpPr/>
          <p:nvPr/>
        </p:nvCxnSpPr>
        <p:spPr>
          <a:xfrm flipV="1">
            <a:off x="3428992" y="2853324"/>
            <a:ext cx="654048" cy="417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500430" y="2500306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Arial"/>
                <a:ea typeface="標楷體"/>
              </a:rPr>
              <a:t>Split</a:t>
            </a:r>
            <a:endParaRPr lang="en-US" sz="1400" dirty="0" smtClean="0">
              <a:solidFill>
                <a:srgbClr val="FFFFFF"/>
              </a:solidFill>
              <a:latin typeface="Arial"/>
              <a:ea typeface="標楷體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5072066" y="2090726"/>
            <a:ext cx="1516045" cy="645916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2Nx0.5N TU</a:t>
            </a:r>
            <a:endParaRPr lang="en-US" sz="1400" dirty="0"/>
          </a:p>
        </p:txBody>
      </p:sp>
      <p:sp>
        <p:nvSpPr>
          <p:cNvPr id="68" name="Rectangle 67"/>
          <p:cNvSpPr/>
          <p:nvPr/>
        </p:nvSpPr>
        <p:spPr>
          <a:xfrm rot="5400000">
            <a:off x="6548451" y="2474903"/>
            <a:ext cx="1495434" cy="695331"/>
          </a:xfrm>
          <a:prstGeom prst="rect">
            <a:avLst/>
          </a:prstGeom>
          <a:noFill/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2Nx0.5N TU      </a:t>
            </a:r>
            <a:endParaRPr lang="en-US" sz="1400" dirty="0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7677906" y="2854318"/>
            <a:ext cx="608870" cy="158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643834" y="2548129"/>
            <a:ext cx="612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Arial"/>
                <a:ea typeface="標楷體"/>
              </a:rPr>
              <a:t>Split           </a:t>
            </a:r>
            <a:endParaRPr lang="en-US" sz="1400" dirty="0" smtClean="0">
              <a:solidFill>
                <a:srgbClr val="FFFFFF"/>
              </a:solidFill>
              <a:latin typeface="Arial"/>
              <a:ea typeface="標楷體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rot="5400000">
            <a:off x="1403623" y="2953244"/>
            <a:ext cx="620126" cy="158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998538" y="1571612"/>
            <a:ext cx="1481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2NxN PU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76537" y="1571612"/>
            <a:ext cx="1481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Nx2N PU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036421" y="2736642"/>
            <a:ext cx="53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/>
            <a:r>
              <a:rPr lang="en-US" sz="1400" dirty="0" smtClean="0">
                <a:solidFill>
                  <a:srgbClr val="000000"/>
                </a:solidFill>
                <a:latin typeface="Arial"/>
                <a:ea typeface="標楷體"/>
              </a:rPr>
              <a:t>Split</a:t>
            </a:r>
            <a:endParaRPr lang="en-US" sz="1400" dirty="0" smtClean="0">
              <a:solidFill>
                <a:srgbClr val="FFFFFF"/>
              </a:solidFill>
              <a:latin typeface="Arial"/>
              <a:ea typeface="標楷體"/>
            </a:endParaRPr>
          </a:p>
        </p:txBody>
      </p:sp>
      <p:cxnSp>
        <p:nvCxnSpPr>
          <p:cNvPr id="41" name="Straight Arrow Connector 40"/>
          <p:cNvCxnSpPr/>
          <p:nvPr/>
        </p:nvCxnSpPr>
        <p:spPr>
          <a:xfrm rot="5400000">
            <a:off x="5547026" y="3046704"/>
            <a:ext cx="620126" cy="1589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070504" y="1571612"/>
            <a:ext cx="1481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2NxN PU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948503" y="1571612"/>
            <a:ext cx="14811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FF0000"/>
                </a:solidFill>
              </a:rPr>
              <a:t>Nx2N PU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(G135 method)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54480" y="2057400"/>
          <a:ext cx="6035040" cy="2743200"/>
        </p:xfrm>
        <a:graphic>
          <a:graphicData uri="http://schemas.openxmlformats.org/drawingml/2006/table">
            <a:tbl>
              <a:tblPr/>
              <a:tblGrid>
                <a:gridCol w="1023486"/>
                <a:gridCol w="835259"/>
                <a:gridCol w="835259"/>
                <a:gridCol w="835259"/>
                <a:gridCol w="835259"/>
                <a:gridCol w="835259"/>
                <a:gridCol w="835259"/>
              </a:tblGrid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HE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HE-10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435" marR="8435" marT="84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435" marR="8435" marT="84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435" marR="8435" marT="84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8435" marR="8435" marT="843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8435" marR="8435" marT="843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(8bit)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-1.9%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-5.5%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-4.8%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-5.3%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-4.8%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-5.1%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-4.4%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-4.2%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-5.0%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-4.2%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-4.1%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133%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132%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8435" marR="8435" marT="843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00166" y="5345684"/>
            <a:ext cx="6858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Thanks to HHI, </a:t>
            </a:r>
            <a:r>
              <a:rPr lang="en-US" sz="1800" dirty="0" err="1" smtClean="0"/>
              <a:t>Huawei</a:t>
            </a:r>
            <a:r>
              <a:rPr lang="en-US" sz="1800" dirty="0" smtClean="0"/>
              <a:t>, Intel and Sony for crosscheck.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(G135 method)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54482" y="1051563"/>
          <a:ext cx="6035037" cy="5084183"/>
        </p:xfrm>
        <a:graphic>
          <a:graphicData uri="http://schemas.openxmlformats.org/drawingml/2006/table">
            <a:tbl>
              <a:tblPr/>
              <a:tblGrid>
                <a:gridCol w="1024227"/>
                <a:gridCol w="835135"/>
                <a:gridCol w="835135"/>
                <a:gridCol w="835135"/>
                <a:gridCol w="835135"/>
                <a:gridCol w="835135"/>
                <a:gridCol w="835135"/>
              </a:tblGrid>
              <a:tr h="177995">
                <a:tc>
                  <a:txBody>
                    <a:bodyPr/>
                    <a:lstStyle/>
                    <a:p>
                      <a:endParaRPr lang="en-US" sz="10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995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Random Access HE-10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995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1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9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9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99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19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-1.0%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9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-3.7%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-3.3%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Times New Roman"/>
                          <a:cs typeface="Times New Roman"/>
                        </a:rPr>
                        <a:t>-3.1%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192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77995"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5489"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Low delay B HE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489">
                <a:tc>
                  <a:txBody>
                    <a:bodyPr/>
                    <a:lstStyle/>
                    <a:p>
                      <a:endParaRPr lang="en-US" sz="120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4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4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-0.4%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4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4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-0.8%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-0.5%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4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"/>
                          <a:ea typeface="Times New Roman"/>
                          <a:cs typeface="Times New Roman"/>
                        </a:rPr>
                        <a:t>-3.4%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CC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4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4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-0.3%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-0.6%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80808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-0.9%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4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-2.2%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-2.4%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4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104%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4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101%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2814" marR="7281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16644</TotalTime>
  <Words>1224</Words>
  <Application>Microsoft Office PowerPoint</Application>
  <PresentationFormat>On-screen Show (4:3)</PresentationFormat>
  <Paragraphs>505</Paragraphs>
  <Slides>13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Corporate ppt templatel_Confidential A</vt:lpstr>
      <vt:lpstr>CE6.b: Rectangular (2NxN and Nx2N) PU for Intra Prediction</vt:lpstr>
      <vt:lpstr>Outline</vt:lpstr>
      <vt:lpstr>Introduction</vt:lpstr>
      <vt:lpstr>Summary of the contribution G135</vt:lpstr>
      <vt:lpstr>Breakdown – Pred and Part Mode Syntax </vt:lpstr>
      <vt:lpstr>Breakdown – Prediction Modes</vt:lpstr>
      <vt:lpstr>Breakdown – Transform</vt:lpstr>
      <vt:lpstr>Results (G135 method)</vt:lpstr>
      <vt:lpstr>Results (G135 method)</vt:lpstr>
      <vt:lpstr>Results (Harmonization with NSQT)</vt:lpstr>
      <vt:lpstr>Results (Harmonization with NSQT)</vt:lpstr>
      <vt:lpstr>Conclusion </vt:lpstr>
      <vt:lpstr>Slide 12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JCTVC-H0437</dc:title>
  <dc:creator>xzhang</dc:creator>
  <cp:keywords>Confidential A</cp:keywords>
  <dc:description>Confidential A</dc:description>
  <cp:lastModifiedBy>mtk30169</cp:lastModifiedBy>
  <cp:revision>1907</cp:revision>
  <dcterms:created xsi:type="dcterms:W3CDTF">2008-02-20T09:40:59Z</dcterms:created>
  <dcterms:modified xsi:type="dcterms:W3CDTF">2012-01-26T22:08:46Z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-2010967516</vt:i4>
  </property>
  <property fmtid="{D5CDD505-2E9C-101B-9397-08002B2CF9AE}" pid="3" name="_NewReviewCycle">
    <vt:lpwstr/>
  </property>
  <property fmtid="{D5CDD505-2E9C-101B-9397-08002B2CF9AE}" pid="4" name="_EmailSubject">
    <vt:lpwstr>ppt for QM contributions</vt:lpwstr>
  </property>
  <property fmtid="{D5CDD505-2E9C-101B-9397-08002B2CF9AE}" pid="5" name="_AuthorEmail">
    <vt:lpwstr>Shan.Liu@mediatek.com</vt:lpwstr>
  </property>
  <property fmtid="{D5CDD505-2E9C-101B-9397-08002B2CF9AE}" pid="6" name="_AuthorEmailDisplayName">
    <vt:lpwstr>Shan Liu</vt:lpwstr>
  </property>
  <property fmtid="{D5CDD505-2E9C-101B-9397-08002B2CF9AE}" pid="7" name="_PreviousAdHocReviewCycleID">
    <vt:i4>1537385556</vt:i4>
  </property>
</Properties>
</file>