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62" r:id="rId5"/>
    <p:sldId id="263" r:id="rId6"/>
    <p:sldId id="26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58"/>
            <p14:sldId id="262"/>
            <p14:sldId id="263"/>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a:p>
        </p:txBody>
      </p:sp>
    </p:spTree>
    <p:extLst>
      <p:ext uri="{BB962C8B-B14F-4D97-AF65-F5344CB8AC3E}">
        <p14:creationId xmlns:p14="http://schemas.microsoft.com/office/powerpoint/2010/main" val="1534337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a:p>
        </p:txBody>
      </p:sp>
      <p:sp>
        <p:nvSpPr>
          <p:cNvPr id="75778" name="Rectangle 2"/>
          <p:cNvSpPr>
            <a:spLocks noGrp="1" noRot="1" noChangeAspect="1" noChangeArrowheads="1"/>
          </p:cNvSpPr>
          <p:nvPr>
            <p:ph type="sldImg"/>
          </p:nvPr>
        </p:nvSpPr>
        <p:spPr bwMode="auto">
          <a:xfrm>
            <a:off x="1183970" y="667663"/>
            <a:ext cx="4539847" cy="3421182"/>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80587" y="4310877"/>
            <a:ext cx="5070378" cy="4165461"/>
          </a:xfrm>
          <a:prstGeom prst="rect">
            <a:avLst/>
          </a:prstGeom>
          <a:solidFill>
            <a:srgbClr val="FFFFFF"/>
          </a:solidFill>
          <a:ln>
            <a:solidFill>
              <a:srgbClr val="000000"/>
            </a:solidFill>
            <a:miter lim="800000"/>
            <a:headEnd/>
            <a:tailEnd/>
          </a:ln>
        </p:spPr>
        <p:txBody>
          <a:bodyPr lIns="88752" tIns="44375" rIns="88752" bIns="44375"/>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63975"/>
            <a:ext cx="8679670" cy="1470025"/>
          </a:xfrm>
        </p:spPr>
        <p:txBody>
          <a:bodyPr/>
          <a:lstStyle/>
          <a:p>
            <a:pPr algn="ctr"/>
            <a:r>
              <a:rPr lang="en-CA" b="1" dirty="0" smtClean="0"/>
              <a:t>Single TMVP for Merge Mode</a:t>
            </a:r>
            <a:br>
              <a:rPr lang="en-CA" b="1" dirty="0" smtClean="0"/>
            </a:br>
            <a:r>
              <a:rPr lang="en-CA" b="1" dirty="0"/>
              <a:t/>
            </a:r>
            <a:br>
              <a:rPr lang="en-CA" b="1" dirty="0"/>
            </a:br>
            <a:r>
              <a:rPr lang="en-CA" b="1" dirty="0" smtClean="0"/>
              <a:t>JCTVC-H0430</a:t>
            </a:r>
            <a:endParaRPr lang="en-US" dirty="0"/>
          </a:p>
        </p:txBody>
      </p:sp>
      <p:sp>
        <p:nvSpPr>
          <p:cNvPr id="3" name="Subtitle 2"/>
          <p:cNvSpPr>
            <a:spLocks noGrp="1"/>
          </p:cNvSpPr>
          <p:nvPr>
            <p:ph type="subTitle" idx="1"/>
          </p:nvPr>
        </p:nvSpPr>
        <p:spPr>
          <a:xfrm>
            <a:off x="685800" y="5486400"/>
            <a:ext cx="7848600" cy="685800"/>
          </a:xfrm>
        </p:spPr>
        <p:txBody>
          <a:bodyPr/>
          <a:lstStyle/>
          <a:p>
            <a:pPr algn="ctr">
              <a:defRPr/>
            </a:pPr>
            <a:r>
              <a:rPr lang="en-US" altLang="ko-KR" sz="1800" dirty="0" smtClean="0">
                <a:solidFill>
                  <a:schemeClr val="tx1">
                    <a:lumMod val="65000"/>
                    <a:lumOff val="35000"/>
                  </a:schemeClr>
                </a:solidFill>
                <a:latin typeface="Arial" pitchFamily="34" charset="0"/>
                <a:cs typeface="Arial" pitchFamily="34" charset="0"/>
              </a:rPr>
              <a:t>V</a:t>
            </a:r>
            <a:r>
              <a:rPr lang="en-US" altLang="ko-KR" sz="1800" dirty="0">
                <a:solidFill>
                  <a:schemeClr val="tx1">
                    <a:lumMod val="65000"/>
                    <a:lumOff val="35000"/>
                  </a:schemeClr>
                </a:solidFill>
                <a:latin typeface="Arial" pitchFamily="34" charset="0"/>
                <a:cs typeface="Arial" pitchFamily="34" charset="0"/>
              </a:rPr>
              <a:t>. Seregin, X. Wang, J. </a:t>
            </a:r>
            <a:r>
              <a:rPr lang="en-US" altLang="ko-KR" sz="1800" dirty="0" smtClean="0">
                <a:solidFill>
                  <a:schemeClr val="tx1">
                    <a:lumMod val="65000"/>
                    <a:lumOff val="35000"/>
                  </a:schemeClr>
                </a:solidFill>
                <a:latin typeface="Arial" pitchFamily="34" charset="0"/>
                <a:cs typeface="Arial" pitchFamily="34" charset="0"/>
              </a:rPr>
              <a:t>Chen and </a:t>
            </a:r>
            <a:r>
              <a:rPr lang="en-US" altLang="ko-KR" sz="1800" dirty="0">
                <a:solidFill>
                  <a:schemeClr val="tx1">
                    <a:lumMod val="65000"/>
                    <a:lumOff val="35000"/>
                  </a:schemeClr>
                </a:solidFill>
                <a:latin typeface="Arial" pitchFamily="34" charset="0"/>
                <a:cs typeface="Arial" pitchFamily="34" charset="0"/>
              </a:rPr>
              <a:t>M. </a:t>
            </a:r>
            <a:r>
              <a:rPr lang="en-US" altLang="ko-KR" sz="1800" dirty="0" smtClean="0">
                <a:solidFill>
                  <a:schemeClr val="tx1">
                    <a:lumMod val="65000"/>
                    <a:lumOff val="35000"/>
                  </a:schemeClr>
                </a:solidFill>
                <a:latin typeface="Arial" pitchFamily="34" charset="0"/>
                <a:cs typeface="Arial" pitchFamily="34" charset="0"/>
              </a:rPr>
              <a:t>Karczewicz</a:t>
            </a:r>
            <a:endParaRPr lang="en-US" altLang="ko-KR" sz="40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normAutofit/>
          </a:bodyPr>
          <a:lstStyle/>
          <a:p>
            <a:r>
              <a:rPr lang="en-US" dirty="0" smtClean="0"/>
              <a:t>In Merge list construction, complexity of deriving TMVP is much higher than spatial candidates due to MV scaling</a:t>
            </a:r>
          </a:p>
          <a:p>
            <a:r>
              <a:rPr lang="en-US" dirty="0" smtClean="0"/>
              <a:t>Such merge list construction is done for every PU</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smtClean="0"/>
          </a:p>
          <a:p>
            <a:endParaRPr lang="en-US" dirty="0"/>
          </a:p>
          <a:p>
            <a:pPr lvl="2"/>
            <a:endParaRPr lang="en-US" dirty="0"/>
          </a:p>
          <a:p>
            <a:pPr lvl="3"/>
            <a:endParaRPr lang="en-US" dirty="0"/>
          </a:p>
          <a:p>
            <a:pPr lvl="1"/>
            <a:endParaRPr lang="en-US" dirty="0"/>
          </a:p>
        </p:txBody>
      </p:sp>
    </p:spTree>
    <p:extLst>
      <p:ext uri="{BB962C8B-B14F-4D97-AF65-F5344CB8AC3E}">
        <p14:creationId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TMVP Per CU</a:t>
            </a:r>
            <a:endParaRPr lang="en-US" dirty="0"/>
          </a:p>
        </p:txBody>
      </p:sp>
      <p:sp>
        <p:nvSpPr>
          <p:cNvPr id="3" name="Content Placeholder 2"/>
          <p:cNvSpPr>
            <a:spLocks noGrp="1"/>
          </p:cNvSpPr>
          <p:nvPr>
            <p:ph idx="1"/>
          </p:nvPr>
        </p:nvSpPr>
        <p:spPr/>
        <p:txBody>
          <a:bodyPr>
            <a:normAutofit/>
          </a:bodyPr>
          <a:lstStyle/>
          <a:p>
            <a:r>
              <a:rPr lang="en-US" dirty="0" smtClean="0"/>
              <a:t>Propose to derive a single TMVP per coding unit and use it for every PU inside the CU</a:t>
            </a:r>
          </a:p>
          <a:p>
            <a:r>
              <a:rPr lang="en-US" dirty="0" smtClean="0"/>
              <a:t>Use the TMVP currently derived for 2Nx2N mode</a:t>
            </a:r>
          </a:p>
          <a:p>
            <a:pPr lvl="2"/>
            <a:endParaRPr lang="en-US" dirty="0"/>
          </a:p>
          <a:p>
            <a:pPr lvl="1"/>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09600" y="2667000"/>
            <a:ext cx="2209800" cy="225512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537077" y="2667000"/>
            <a:ext cx="4755799" cy="2286000"/>
          </a:xfrm>
          <a:prstGeom prst="rect">
            <a:avLst/>
          </a:prstGeom>
          <a:noFill/>
          <a:ln w="9525">
            <a:noFill/>
            <a:miter lim="800000"/>
            <a:headEnd/>
            <a:tailEnd/>
          </a:ln>
        </p:spPr>
      </p:pic>
    </p:spTree>
    <p:extLst>
      <p:ext uri="{BB962C8B-B14F-4D97-AF65-F5344CB8AC3E}">
        <p14:creationId xmlns:p14="http://schemas.microsoft.com/office/powerpoint/2010/main" val="1231671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711872" y="990600"/>
            <a:ext cx="7670128" cy="4648200"/>
          </a:xfrm>
          <a:prstGeom prst="rect">
            <a:avLst/>
          </a:prstGeom>
          <a:noFill/>
          <a:ln w="9525">
            <a:noFill/>
            <a:miter lim="800000"/>
            <a:headEnd/>
            <a:tailEnd/>
          </a:ln>
        </p:spPr>
      </p:pic>
    </p:spTree>
    <p:extLst>
      <p:ext uri="{BB962C8B-B14F-4D97-AF65-F5344CB8AC3E}">
        <p14:creationId xmlns:p14="http://schemas.microsoft.com/office/powerpoint/2010/main" val="4260906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63512" y="904108"/>
            <a:ext cx="8828087" cy="5314950"/>
          </a:xfrm>
        </p:spPr>
        <p:txBody>
          <a:bodyPr/>
          <a:lstStyle/>
          <a:p>
            <a:r>
              <a:rPr lang="en-US" dirty="0" smtClean="0"/>
              <a:t>With the proposed changes, the same module of TMVP derivation can be shared for all blocks within a CU. </a:t>
            </a:r>
          </a:p>
          <a:p>
            <a:r>
              <a:rPr lang="en-US" dirty="0" smtClean="0"/>
              <a:t>The impact on coding performance is about 0.06 in average</a:t>
            </a:r>
          </a:p>
          <a:p>
            <a:r>
              <a:rPr lang="en-US" dirty="0" smtClean="0"/>
              <a:t>Recommend to adopt </a:t>
            </a:r>
            <a:r>
              <a:rPr lang="en-US" smtClean="0"/>
              <a:t>this simplification into </a:t>
            </a:r>
            <a:r>
              <a:rPr lang="en-US" dirty="0" smtClean="0"/>
              <a:t>HM</a:t>
            </a:r>
            <a:endParaRPr lang="en-US" dirty="0"/>
          </a:p>
        </p:txBody>
      </p:sp>
    </p:spTree>
    <p:extLst>
      <p:ext uri="{BB962C8B-B14F-4D97-AF65-F5344CB8AC3E}">
        <p14:creationId xmlns:p14="http://schemas.microsoft.com/office/powerpoint/2010/main" val="1154022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1973</TotalTime>
  <Words>125</Words>
  <Application>Microsoft Office PowerPoint</Application>
  <PresentationFormat>On-screen Show (4:3)</PresentationFormat>
  <Paragraphs>25</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Single TMVP for Merge Mode  JCTVC-H0430</vt:lpstr>
      <vt:lpstr>Problem statement</vt:lpstr>
      <vt:lpstr>Single TMVP Per CU</vt:lpstr>
      <vt:lpstr>Experimental results</vt:lpstr>
      <vt:lpstr>Conclusion</vt:lpstr>
      <vt:lpstr>PowerPoint Presentation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Vadim Seregin</cp:lastModifiedBy>
  <cp:revision>79</cp:revision>
  <dcterms:created xsi:type="dcterms:W3CDTF">2011-12-07T01:29:30Z</dcterms:created>
  <dcterms:modified xsi:type="dcterms:W3CDTF">2012-02-01T06:52:56Z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-2011565059</vt:i4>
  </property>
  <property fmtid="{D5CDD505-2E9C-101B-9397-08002B2CF9AE}" pid="3" name="_NewReviewCycle">
    <vt:lpwstr/>
  </property>
  <property fmtid="{D5CDD505-2E9C-101B-9397-08002B2CF9AE}" pid="4" name="_EmailSubject">
    <vt:lpwstr>Emailing: JCTVC-H0430.zip</vt:lpwstr>
  </property>
  <property fmtid="{D5CDD505-2E9C-101B-9397-08002B2CF9AE}" pid="5" name="_AuthorEmail">
    <vt:lpwstr>xianglin@qualcomm.com</vt:lpwstr>
  </property>
  <property fmtid="{D5CDD505-2E9C-101B-9397-08002B2CF9AE}" pid="6" name="_AuthorEmailDisplayName">
    <vt:lpwstr>Wang, Xianglin (Shawn)</vt:lpwstr>
  </property>
  <property fmtid="{D5CDD505-2E9C-101B-9397-08002B2CF9AE}" pid="7" name="_PreviousAdHocReviewCycleID">
    <vt:i4>1988779917</vt:i4>
  </property>
</Properties>
</file>