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Default Section" id="{83FE1D05-6153-4916-ACB7-E4BE44B4F244}">
          <p14:sldIdLst>
            <p14:sldId id="256"/>
            <p14:sldId id="257"/>
            <p14:sldId id="258"/>
            <p14:sldId id="259"/>
            <p14:sldId id="260"/>
            <p14:sldId id="261"/>
            <p14:sldId id="262"/>
            <p14:sldId id="26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80"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9</a:t>
            </a:fld>
            <a:endParaRPr lang="en-US"/>
          </a:p>
        </p:txBody>
      </p:sp>
      <p:sp>
        <p:nvSpPr>
          <p:cNvPr id="75778" name="Rectangle 2"/>
          <p:cNvSpPr>
            <a:spLocks noGrp="1" noRot="1" noChangeAspect="1" noChangeArrowheads="1"/>
          </p:cNvSpPr>
          <p:nvPr>
            <p:ph type="sldImg"/>
          </p:nvPr>
        </p:nvSpPr>
        <p:spPr bwMode="auto">
          <a:xfrm>
            <a:off x="1183970" y="667663"/>
            <a:ext cx="4539847" cy="3421182"/>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80587" y="4310877"/>
            <a:ext cx="5070378" cy="4165461"/>
          </a:xfrm>
          <a:prstGeom prst="rect">
            <a:avLst/>
          </a:prstGeom>
          <a:solidFill>
            <a:srgbClr val="FFFFFF"/>
          </a:solidFill>
          <a:ln>
            <a:solidFill>
              <a:srgbClr val="000000"/>
            </a:solidFill>
            <a:miter lim="800000"/>
            <a:headEnd/>
            <a:tailEnd/>
          </a:ln>
        </p:spPr>
        <p:txBody>
          <a:bodyPr lIns="88752" tIns="44375" rIns="88752" bIns="44375"/>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Support modification for parallel calculation of significant map </a:t>
            </a:r>
            <a:r>
              <a:rPr lang="en-CA" b="1" dirty="0" smtClean="0"/>
              <a:t>contexts</a:t>
            </a:r>
            <a:br>
              <a:rPr lang="en-CA" b="1" dirty="0" smtClean="0"/>
            </a:br>
            <a:r>
              <a:rPr lang="en-CA" b="1" dirty="0"/>
              <a:t/>
            </a:r>
            <a:br>
              <a:rPr lang="en-CA" b="1" dirty="0"/>
            </a:br>
            <a:r>
              <a:rPr lang="en-CA" b="1" dirty="0"/>
              <a:t>JCTVC-H0427</a:t>
            </a:r>
            <a:endParaRPr lang="en-US" dirty="0"/>
          </a:p>
        </p:txBody>
      </p:sp>
      <p:sp>
        <p:nvSpPr>
          <p:cNvPr id="3" name="Subtitle 2"/>
          <p:cNvSpPr>
            <a:spLocks noGrp="1"/>
          </p:cNvSpPr>
          <p:nvPr>
            <p:ph type="subTitle" idx="1"/>
          </p:nvPr>
        </p:nvSpPr>
        <p:spPr>
          <a:xfrm>
            <a:off x="2133600" y="5715000"/>
            <a:ext cx="5704646" cy="364390"/>
          </a:xfrm>
        </p:spPr>
        <p:txBody>
          <a:bodyPr/>
          <a:lstStyle/>
          <a:p>
            <a:pPr hangingPunct="0"/>
            <a:r>
              <a:rPr lang="en-US" sz="1800" dirty="0"/>
              <a:t>Vadim </a:t>
            </a:r>
            <a:r>
              <a:rPr lang="en-US" sz="1800" dirty="0" smtClean="0"/>
              <a:t>Seregin, </a:t>
            </a:r>
            <a:r>
              <a:rPr lang="en-CA" sz="1800" dirty="0" smtClean="0"/>
              <a:t>Joel Sole and </a:t>
            </a:r>
            <a:r>
              <a:rPr lang="en-US" sz="1800" dirty="0" smtClean="0"/>
              <a:t>Marta </a:t>
            </a:r>
            <a:r>
              <a:rPr lang="en-US" sz="1800" dirty="0"/>
              <a:t>Karczewicz</a:t>
            </a:r>
          </a:p>
        </p:txBody>
      </p:sp>
    </p:spTree>
    <p:extLst>
      <p:ext uri="{BB962C8B-B14F-4D97-AF65-F5344CB8AC3E}">
        <p14:creationId xmlns=""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800" dirty="0" smtClean="0">
                <a:solidFill>
                  <a:schemeClr val="tx2"/>
                </a:solidFill>
              </a:rPr>
              <a:t>M1: </a:t>
            </a:r>
            <a:r>
              <a:rPr lang="en-US" sz="2800" dirty="0" smtClean="0">
                <a:solidFill>
                  <a:schemeClr val="tx2"/>
                </a:solidFill>
              </a:rPr>
              <a:t>Extending </a:t>
            </a:r>
            <a:r>
              <a:rPr lang="en-US" sz="2800" dirty="0" smtClean="0">
                <a:solidFill>
                  <a:schemeClr val="tx2"/>
                </a:solidFill>
              </a:rPr>
              <a:t>HM5.0 to skipping more </a:t>
            </a:r>
            <a:r>
              <a:rPr lang="en-US" sz="2800" dirty="0" smtClean="0">
                <a:solidFill>
                  <a:schemeClr val="tx2"/>
                </a:solidFill>
              </a:rPr>
              <a:t>coefficients</a:t>
            </a:r>
            <a:endParaRPr lang="en-US" sz="2800" dirty="0">
              <a:solidFill>
                <a:schemeClr val="tx2"/>
              </a:solidFill>
              <a:latin typeface="+mj-lt"/>
            </a:endParaRPr>
          </a:p>
        </p:txBody>
      </p:sp>
      <p:sp>
        <p:nvSpPr>
          <p:cNvPr id="3" name="Content Placeholder 2"/>
          <p:cNvSpPr>
            <a:spLocks noGrp="1"/>
          </p:cNvSpPr>
          <p:nvPr>
            <p:ph idx="1"/>
          </p:nvPr>
        </p:nvSpPr>
        <p:spPr/>
        <p:txBody>
          <a:bodyPr>
            <a:normAutofit/>
          </a:bodyPr>
          <a:lstStyle/>
          <a:p>
            <a:r>
              <a:rPr lang="en-US" dirty="0" smtClean="0"/>
              <a:t>4 coefficients in parallel:</a:t>
            </a:r>
          </a:p>
          <a:p>
            <a:pPr>
              <a:buNone/>
            </a:pPr>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 xmlns:p14="http://schemas.microsoft.com/office/powerpoint/2010/main" val="1163089219"/>
              </p:ext>
            </p:extLst>
          </p:nvPr>
        </p:nvGraphicFramePr>
        <p:xfrm>
          <a:off x="533400" y="1154342"/>
          <a:ext cx="8134534" cy="5246458"/>
        </p:xfrm>
        <a:graphic>
          <a:graphicData uri="http://schemas.openxmlformats.org/presentationml/2006/ole">
            <p:oleObj spid="_x0000_s14338" name="Visio" r:id="rId3" imgW="7433509" imgH="4783301" progId="Visio.Drawing.11">
              <p:embed/>
            </p:oleObj>
          </a:graphicData>
        </a:graphic>
      </p:graphicFrame>
    </p:spTree>
    <p:extLst>
      <p:ext uri="{BB962C8B-B14F-4D97-AF65-F5344CB8AC3E}">
        <p14:creationId xmlns="" xmlns:p14="http://schemas.microsoft.com/office/powerpoint/2010/main" val="35189666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00200" y="964100"/>
            <a:ext cx="6553200" cy="4808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M2: Grouping </a:t>
            </a:r>
            <a:r>
              <a:rPr lang="en-US" dirty="0"/>
              <a:t>the significance </a:t>
            </a:r>
            <a:r>
              <a:rPr lang="en-US" dirty="0" smtClean="0"/>
              <a:t>map</a:t>
            </a:r>
            <a:endParaRPr lang="en-US" dirty="0"/>
          </a:p>
        </p:txBody>
      </p:sp>
      <p:sp>
        <p:nvSpPr>
          <p:cNvPr id="3" name="Content Placeholder 2"/>
          <p:cNvSpPr>
            <a:spLocks noGrp="1"/>
          </p:cNvSpPr>
          <p:nvPr>
            <p:ph idx="1"/>
          </p:nvPr>
        </p:nvSpPr>
        <p:spPr/>
        <p:txBody>
          <a:bodyPr>
            <a:normAutofit/>
          </a:bodyPr>
          <a:lstStyle/>
          <a:p>
            <a:r>
              <a:rPr lang="en-US" dirty="0" smtClean="0"/>
              <a:t>Group of 4 coefficients:</a:t>
            </a: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TextBox 8"/>
          <p:cNvSpPr txBox="1"/>
          <p:nvPr/>
        </p:nvSpPr>
        <p:spPr>
          <a:xfrm>
            <a:off x="2895600" y="6019800"/>
            <a:ext cx="2438400" cy="369332"/>
          </a:xfrm>
          <a:prstGeom prst="rect">
            <a:avLst/>
          </a:prstGeom>
          <a:noFill/>
        </p:spPr>
        <p:txBody>
          <a:bodyPr wrap="square" rtlCol="0">
            <a:spAutoFit/>
          </a:bodyPr>
          <a:lstStyle/>
          <a:p>
            <a:r>
              <a:rPr lang="en-US" dirty="0" smtClean="0">
                <a:solidFill>
                  <a:schemeClr val="bg2">
                    <a:lumMod val="50000"/>
                  </a:schemeClr>
                </a:solidFill>
              </a:rPr>
              <a:t>4 contexts in parallel</a:t>
            </a:r>
            <a:endParaRPr lang="en-US" dirty="0">
              <a:solidFill>
                <a:schemeClr val="bg2">
                  <a:lumMod val="50000"/>
                </a:schemeClr>
              </a:solidFill>
            </a:endParaRPr>
          </a:p>
        </p:txBody>
      </p:sp>
    </p:spTree>
    <p:extLst>
      <p:ext uri="{BB962C8B-B14F-4D97-AF65-F5344CB8AC3E}">
        <p14:creationId xmlns="" xmlns:p14="http://schemas.microsoft.com/office/powerpoint/2010/main" val="6618134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800" dirty="0" smtClean="0">
                <a:solidFill>
                  <a:schemeClr val="tx2"/>
                </a:solidFill>
                <a:latin typeface="+mj-lt"/>
              </a:rPr>
              <a:t>M3: Support </a:t>
            </a:r>
            <a:r>
              <a:rPr lang="en-US" sz="2800" dirty="0" smtClean="0">
                <a:solidFill>
                  <a:schemeClr val="tx2"/>
                </a:solidFill>
                <a:latin typeface="+mj-lt"/>
              </a:rPr>
              <a:t>modification applied to all </a:t>
            </a:r>
            <a:r>
              <a:rPr lang="en-US" sz="2800" dirty="0" smtClean="0">
                <a:solidFill>
                  <a:schemeClr val="tx2"/>
                </a:solidFill>
                <a:latin typeface="+mj-lt"/>
              </a:rPr>
              <a:t>positions</a:t>
            </a:r>
            <a:endParaRPr lang="en-US" sz="2800" dirty="0">
              <a:solidFill>
                <a:schemeClr val="tx2"/>
              </a:solidFill>
              <a:latin typeface="+mj-lt"/>
            </a:endParaRPr>
          </a:p>
        </p:txBody>
      </p:sp>
      <p:sp>
        <p:nvSpPr>
          <p:cNvPr id="3" name="Content Placeholder 2"/>
          <p:cNvSpPr>
            <a:spLocks noGrp="1"/>
          </p:cNvSpPr>
          <p:nvPr>
            <p:ph idx="1"/>
          </p:nvPr>
        </p:nvSpPr>
        <p:spPr/>
        <p:txBody>
          <a:bodyPr/>
          <a:lstStyle/>
          <a:p>
            <a:r>
              <a:rPr lang="en-US" dirty="0" smtClean="0"/>
              <a:t>4 parallel context calculation:</a:t>
            </a:r>
            <a:endParaRPr lang="en-US" dirty="0"/>
          </a:p>
        </p:txBody>
      </p:sp>
      <p:pic>
        <p:nvPicPr>
          <p:cNvPr id="4100"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343400" y="1106229"/>
            <a:ext cx="3657600" cy="52294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060150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Significance map context modeling in HM5.0</a:t>
            </a:r>
            <a:endParaRPr lang="en-US" dirty="0"/>
          </a:p>
        </p:txBody>
      </p:sp>
      <p:sp>
        <p:nvSpPr>
          <p:cNvPr id="3" name="Content Placeholder 2"/>
          <p:cNvSpPr>
            <a:spLocks noGrp="1"/>
          </p:cNvSpPr>
          <p:nvPr>
            <p:ph idx="1"/>
          </p:nvPr>
        </p:nvSpPr>
        <p:spPr/>
        <p:txBody>
          <a:bodyPr>
            <a:normAutofit/>
          </a:bodyPr>
          <a:lstStyle/>
          <a:p>
            <a:r>
              <a:rPr lang="en-US" dirty="0" smtClean="0"/>
              <a:t>5-point neighborhood support (template) is used for TU &gt; 8x8</a:t>
            </a:r>
          </a:p>
          <a:p>
            <a:r>
              <a:rPr lang="en-US" dirty="0" smtClean="0"/>
              <a:t>Coefficient below current one is not used for coefficients (0, 0) and </a:t>
            </a:r>
          </a:p>
          <a:p>
            <a:pPr marL="0" indent="0">
              <a:buNone/>
            </a:pPr>
            <a:r>
              <a:rPr lang="en-US" dirty="0"/>
              <a:t> </a:t>
            </a:r>
            <a:r>
              <a:rPr lang="en-US" dirty="0" smtClean="0"/>
              <a:t> (4, 3) in every 4x4 sub-block </a:t>
            </a:r>
          </a:p>
          <a:p>
            <a:pPr marL="287337" lvl="1" indent="0"/>
            <a:r>
              <a:rPr lang="en-US" dirty="0" smtClean="0"/>
              <a:t> Achieves 2 contexts estimation in parallel</a:t>
            </a:r>
            <a:endParaRPr lang="en-US" dirty="0"/>
          </a:p>
          <a:p>
            <a:pPr lvl="2"/>
            <a:endParaRPr lang="en-US" dirty="0"/>
          </a:p>
          <a:p>
            <a:pPr lvl="3"/>
            <a:endParaRPr lang="en-US" dirty="0"/>
          </a:p>
          <a:p>
            <a:pPr lvl="1"/>
            <a:endParaRPr lang="en-US" dirty="0"/>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286000" y="2971800"/>
            <a:ext cx="3810050" cy="31044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509941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a:t>
            </a:r>
            <a:endParaRPr lang="en-US" dirty="0"/>
          </a:p>
        </p:txBody>
      </p:sp>
      <p:sp>
        <p:nvSpPr>
          <p:cNvPr id="3" name="Content Placeholder 2"/>
          <p:cNvSpPr>
            <a:spLocks noGrp="1"/>
          </p:cNvSpPr>
          <p:nvPr>
            <p:ph idx="1"/>
          </p:nvPr>
        </p:nvSpPr>
        <p:spPr/>
        <p:txBody>
          <a:bodyPr>
            <a:normAutofit/>
          </a:bodyPr>
          <a:lstStyle/>
          <a:p>
            <a:r>
              <a:rPr lang="en-US" dirty="0" smtClean="0"/>
              <a:t>In this contribution, throughput increase to 3 and 4 bins in parallel is studied</a:t>
            </a:r>
          </a:p>
          <a:p>
            <a:r>
              <a:rPr lang="en-US" dirty="0" smtClean="0"/>
              <a:t>Three methods are </a:t>
            </a:r>
            <a:r>
              <a:rPr lang="en-US" dirty="0" smtClean="0"/>
              <a:t>analyzed:</a:t>
            </a:r>
            <a:endParaRPr lang="en-US" dirty="0" smtClean="0"/>
          </a:p>
          <a:p>
            <a:pPr marL="630237" lvl="1" indent="-342900">
              <a:buFont typeface="+mj-lt"/>
              <a:buAutoNum type="arabicPeriod"/>
            </a:pPr>
            <a:r>
              <a:rPr lang="en-US" dirty="0" smtClean="0"/>
              <a:t>Extending of skipping coefficients from the support</a:t>
            </a:r>
          </a:p>
          <a:p>
            <a:pPr marL="630237" lvl="1" indent="-342900">
              <a:buFont typeface="+mj-lt"/>
              <a:buAutoNum type="arabicPeriod"/>
            </a:pPr>
            <a:r>
              <a:rPr lang="en-US" dirty="0" smtClean="0"/>
              <a:t>Grouping the significance map, allowing inter-group reference</a:t>
            </a:r>
          </a:p>
          <a:p>
            <a:pPr marL="630237" lvl="1" indent="-342900">
              <a:buFont typeface="+mj-lt"/>
              <a:buAutoNum type="arabicPeriod"/>
            </a:pPr>
            <a:r>
              <a:rPr lang="en-US" dirty="0" smtClean="0"/>
              <a:t>Support modification, applied for all coefficients</a:t>
            </a:r>
          </a:p>
          <a:p>
            <a:pPr lvl="2"/>
            <a:endParaRPr lang="en-US" dirty="0"/>
          </a:p>
          <a:p>
            <a:pPr lvl="1"/>
            <a:endParaRPr lang="en-US" dirty="0"/>
          </a:p>
        </p:txBody>
      </p:sp>
    </p:spTree>
    <p:extLst>
      <p:ext uri="{BB962C8B-B14F-4D97-AF65-F5344CB8AC3E}">
        <p14:creationId xmlns="" xmlns:p14="http://schemas.microsoft.com/office/powerpoint/2010/main" val="12316713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657600" y="2689025"/>
            <a:ext cx="3733800" cy="4168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pPr lvl="1"/>
            <a:r>
              <a:rPr lang="en-US" sz="2800" dirty="0" smtClean="0">
                <a:solidFill>
                  <a:schemeClr val="tx2"/>
                </a:solidFill>
                <a:latin typeface="+mj-lt"/>
              </a:rPr>
              <a:t>M1: Extending </a:t>
            </a:r>
            <a:r>
              <a:rPr lang="en-US" sz="2800" dirty="0" smtClean="0">
                <a:solidFill>
                  <a:schemeClr val="tx2"/>
                </a:solidFill>
                <a:latin typeface="+mj-lt"/>
              </a:rPr>
              <a:t>HM5.0 to skipping more </a:t>
            </a:r>
            <a:r>
              <a:rPr lang="en-US" sz="2800" dirty="0" smtClean="0">
                <a:solidFill>
                  <a:schemeClr val="tx2"/>
                </a:solidFill>
                <a:latin typeface="+mj-lt"/>
              </a:rPr>
              <a:t>coefficients</a:t>
            </a:r>
            <a:endParaRPr lang="en-US" sz="2800" dirty="0">
              <a:solidFill>
                <a:schemeClr val="tx2"/>
              </a:solidFill>
              <a:latin typeface="+mj-lt"/>
            </a:endParaRPr>
          </a:p>
        </p:txBody>
      </p:sp>
      <p:sp>
        <p:nvSpPr>
          <p:cNvPr id="3" name="Content Placeholder 2"/>
          <p:cNvSpPr>
            <a:spLocks noGrp="1"/>
          </p:cNvSpPr>
          <p:nvPr>
            <p:ph idx="1"/>
          </p:nvPr>
        </p:nvSpPr>
        <p:spPr/>
        <p:txBody>
          <a:bodyPr>
            <a:normAutofit/>
          </a:bodyPr>
          <a:lstStyle/>
          <a:p>
            <a:r>
              <a:rPr lang="en-US" dirty="0" smtClean="0"/>
              <a:t>Previous 3 (or 4) coefficients in the scan order are not used in significance map context calculation</a:t>
            </a:r>
          </a:p>
          <a:p>
            <a:pPr lvl="1"/>
            <a:r>
              <a:rPr lang="en-US" dirty="0" smtClean="0"/>
              <a:t>As a disadvantage, number of conditions to be checked to every coefficient are increased</a:t>
            </a:r>
          </a:p>
          <a:p>
            <a:pPr lvl="1"/>
            <a:r>
              <a:rPr lang="en-US" dirty="0" smtClean="0"/>
              <a:t>In general, a condition should be checked at every color point</a:t>
            </a:r>
          </a:p>
          <a:p>
            <a:pPr lvl="1"/>
            <a:r>
              <a:rPr lang="en-US" dirty="0" smtClean="0"/>
              <a:t>Support for 3 and 4 bins in parallel</a:t>
            </a:r>
            <a:endParaRPr lang="en-US" dirty="0"/>
          </a:p>
          <a:p>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1066800" y="4267200"/>
            <a:ext cx="3048000" cy="369332"/>
          </a:xfrm>
          <a:prstGeom prst="rect">
            <a:avLst/>
          </a:prstGeom>
          <a:noFill/>
        </p:spPr>
        <p:txBody>
          <a:bodyPr wrap="square" rtlCol="0">
            <a:spAutoFit/>
          </a:bodyPr>
          <a:lstStyle/>
          <a:p>
            <a:r>
              <a:rPr lang="en-US" dirty="0" smtClean="0">
                <a:solidFill>
                  <a:schemeClr val="bg2">
                    <a:lumMod val="50000"/>
                  </a:schemeClr>
                </a:solidFill>
              </a:rPr>
              <a:t>Case 3 contexts in parallel</a:t>
            </a:r>
            <a:endParaRPr lang="en-US" dirty="0">
              <a:solidFill>
                <a:schemeClr val="bg2">
                  <a:lumMod val="50000"/>
                </a:schemeClr>
              </a:solidFill>
            </a:endParaRPr>
          </a:p>
        </p:txBody>
      </p:sp>
    </p:spTree>
    <p:extLst>
      <p:ext uri="{BB962C8B-B14F-4D97-AF65-F5344CB8AC3E}">
        <p14:creationId xmlns="" xmlns:p14="http://schemas.microsoft.com/office/powerpoint/2010/main" val="35189666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M2: Grouping </a:t>
            </a:r>
            <a:r>
              <a:rPr lang="en-US" dirty="0"/>
              <a:t>the significance </a:t>
            </a:r>
            <a:r>
              <a:rPr lang="en-US" dirty="0" smtClean="0"/>
              <a:t>map</a:t>
            </a:r>
            <a:endParaRPr lang="en-US" dirty="0"/>
          </a:p>
        </p:txBody>
      </p:sp>
      <p:sp>
        <p:nvSpPr>
          <p:cNvPr id="3" name="Content Placeholder 2"/>
          <p:cNvSpPr>
            <a:spLocks noGrp="1"/>
          </p:cNvSpPr>
          <p:nvPr>
            <p:ph idx="1"/>
          </p:nvPr>
        </p:nvSpPr>
        <p:spPr/>
        <p:txBody>
          <a:bodyPr>
            <a:normAutofit/>
          </a:bodyPr>
          <a:lstStyle/>
          <a:p>
            <a:r>
              <a:rPr lang="en-US" dirty="0" smtClean="0"/>
              <a:t>Group significance map in groups of 3 (or 4) coefficients</a:t>
            </a:r>
          </a:p>
          <a:p>
            <a:r>
              <a:rPr lang="en-US" dirty="0" smtClean="0"/>
              <a:t>Significance flags in each group might be processed in parallel</a:t>
            </a:r>
          </a:p>
          <a:p>
            <a:r>
              <a:rPr lang="en-US" dirty="0" smtClean="0"/>
              <a:t>Inter-group reference for context modeling allowed</a:t>
            </a:r>
          </a:p>
          <a:p>
            <a:pPr lvl="1"/>
            <a:r>
              <a:rPr lang="en-US" dirty="0" smtClean="0"/>
              <a:t>Advantage: less number of conditions to be checked</a:t>
            </a:r>
          </a:p>
          <a:p>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076"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581400" y="2590799"/>
            <a:ext cx="2520287" cy="42672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2000" y="4267200"/>
            <a:ext cx="3048000" cy="369332"/>
          </a:xfrm>
          <a:prstGeom prst="rect">
            <a:avLst/>
          </a:prstGeom>
          <a:noFill/>
        </p:spPr>
        <p:txBody>
          <a:bodyPr wrap="square" rtlCol="0">
            <a:spAutoFit/>
          </a:bodyPr>
          <a:lstStyle/>
          <a:p>
            <a:r>
              <a:rPr lang="en-US" dirty="0" smtClean="0">
                <a:solidFill>
                  <a:schemeClr val="bg2">
                    <a:lumMod val="50000"/>
                  </a:schemeClr>
                </a:solidFill>
              </a:rPr>
              <a:t>Case 3 contexts in parallel</a:t>
            </a:r>
            <a:endParaRPr lang="en-US" dirty="0">
              <a:solidFill>
                <a:schemeClr val="bg2">
                  <a:lumMod val="50000"/>
                </a:schemeClr>
              </a:solidFill>
            </a:endParaRPr>
          </a:p>
        </p:txBody>
      </p:sp>
    </p:spTree>
    <p:extLst>
      <p:ext uri="{BB962C8B-B14F-4D97-AF65-F5344CB8AC3E}">
        <p14:creationId xmlns="" xmlns:p14="http://schemas.microsoft.com/office/powerpoint/2010/main" val="6618134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2800" dirty="0" smtClean="0">
                <a:solidFill>
                  <a:schemeClr val="tx2"/>
                </a:solidFill>
                <a:latin typeface="+mj-lt"/>
              </a:rPr>
              <a:t>M3: Support </a:t>
            </a:r>
            <a:r>
              <a:rPr lang="en-US" sz="2800" dirty="0" smtClean="0">
                <a:solidFill>
                  <a:schemeClr val="tx2"/>
                </a:solidFill>
                <a:latin typeface="+mj-lt"/>
              </a:rPr>
              <a:t>modification applied to all </a:t>
            </a:r>
            <a:r>
              <a:rPr lang="en-US" sz="2800" dirty="0" smtClean="0">
                <a:solidFill>
                  <a:schemeClr val="tx2"/>
                </a:solidFill>
                <a:latin typeface="+mj-lt"/>
              </a:rPr>
              <a:t>positions</a:t>
            </a:r>
            <a:endParaRPr lang="en-US" sz="2800" dirty="0">
              <a:solidFill>
                <a:schemeClr val="tx2"/>
              </a:solidFill>
              <a:latin typeface="+mj-lt"/>
            </a:endParaRPr>
          </a:p>
        </p:txBody>
      </p:sp>
      <p:sp>
        <p:nvSpPr>
          <p:cNvPr id="3" name="Content Placeholder 2"/>
          <p:cNvSpPr>
            <a:spLocks noGrp="1"/>
          </p:cNvSpPr>
          <p:nvPr>
            <p:ph idx="1"/>
          </p:nvPr>
        </p:nvSpPr>
        <p:spPr/>
        <p:txBody>
          <a:bodyPr/>
          <a:lstStyle/>
          <a:p>
            <a:r>
              <a:rPr lang="en-US" dirty="0" smtClean="0"/>
              <a:t>Support (template) is modified for significance map</a:t>
            </a:r>
          </a:p>
          <a:p>
            <a:pPr lvl="1"/>
            <a:r>
              <a:rPr lang="en-US" dirty="0" smtClean="0"/>
              <a:t>To incorporate most frequent conditions</a:t>
            </a:r>
          </a:p>
          <a:p>
            <a:r>
              <a:rPr lang="en-US" dirty="0" smtClean="0"/>
              <a:t>New support applied to all coefficients</a:t>
            </a:r>
          </a:p>
          <a:p>
            <a:r>
              <a:rPr lang="en-US" dirty="0" smtClean="0"/>
              <a:t>Number of conditions to be checked equal to HM5.0</a:t>
            </a:r>
            <a:endParaRPr lang="en-US" dirty="0"/>
          </a:p>
        </p:txBody>
      </p:sp>
      <p:pic>
        <p:nvPicPr>
          <p:cNvPr id="4099"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790034" y="2492052"/>
            <a:ext cx="3144166" cy="43659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838200" y="4267200"/>
            <a:ext cx="3048000" cy="369332"/>
          </a:xfrm>
          <a:prstGeom prst="rect">
            <a:avLst/>
          </a:prstGeom>
          <a:noFill/>
        </p:spPr>
        <p:txBody>
          <a:bodyPr wrap="square" rtlCol="0">
            <a:spAutoFit/>
          </a:bodyPr>
          <a:lstStyle/>
          <a:p>
            <a:r>
              <a:rPr lang="en-US" dirty="0" smtClean="0">
                <a:solidFill>
                  <a:schemeClr val="bg2">
                    <a:lumMod val="50000"/>
                  </a:schemeClr>
                </a:solidFill>
              </a:rPr>
              <a:t>Case 3 contexts in parallel</a:t>
            </a:r>
            <a:endParaRPr lang="en-US" dirty="0">
              <a:solidFill>
                <a:schemeClr val="bg2">
                  <a:lumMod val="50000"/>
                </a:schemeClr>
              </a:solidFill>
            </a:endParaRPr>
          </a:p>
        </p:txBody>
      </p:sp>
    </p:spTree>
    <p:extLst>
      <p:ext uri="{BB962C8B-B14F-4D97-AF65-F5344CB8AC3E}">
        <p14:creationId xmlns="" xmlns:p14="http://schemas.microsoft.com/office/powerpoint/2010/main" val="20601506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1365020512"/>
              </p:ext>
            </p:extLst>
          </p:nvPr>
        </p:nvGraphicFramePr>
        <p:xfrm>
          <a:off x="457200" y="1143000"/>
          <a:ext cx="8458201" cy="3428999"/>
        </p:xfrm>
        <a:graphic>
          <a:graphicData uri="http://schemas.openxmlformats.org/drawingml/2006/table">
            <a:tbl>
              <a:tblPr firstRow="1" firstCol="1" bandRow="1">
                <a:tableStyleId>{5C22544A-7EE6-4342-B048-85BDC9FD1C3A}</a:tableStyleId>
              </a:tblPr>
              <a:tblGrid>
                <a:gridCol w="1764775"/>
                <a:gridCol w="874438"/>
                <a:gridCol w="953933"/>
                <a:gridCol w="1033426"/>
                <a:gridCol w="953933"/>
                <a:gridCol w="1112922"/>
                <a:gridCol w="874438"/>
                <a:gridCol w="890336"/>
              </a:tblGrid>
              <a:tr h="646451">
                <a:tc>
                  <a:txBody>
                    <a:bodyPr/>
                    <a:lstStyle/>
                    <a:p>
                      <a:pPr marL="0" marR="0">
                        <a:spcBef>
                          <a:spcPts val="0"/>
                        </a:spcBef>
                        <a:spcAft>
                          <a:spcPts val="0"/>
                        </a:spcAft>
                      </a:pPr>
                      <a:r>
                        <a:rPr lang="en-US" sz="1100" kern="1200" dirty="0">
                          <a:effectLst/>
                        </a:rPr>
                        <a:t> </a:t>
                      </a:r>
                      <a:endParaRPr lang="en-US" sz="1000" dirty="0">
                        <a:effectLst/>
                        <a:latin typeface="Times New Roman"/>
                        <a:ea typeface="Times New Roman"/>
                      </a:endParaRPr>
                    </a:p>
                  </a:txBody>
                  <a:tcPr marL="68580" marR="68580" marT="0" marB="0"/>
                </a:tc>
                <a:tc>
                  <a:txBody>
                    <a:bodyPr/>
                    <a:lstStyle/>
                    <a:p>
                      <a:pPr marL="0" marR="0" algn="ctr">
                        <a:spcBef>
                          <a:spcPts val="0"/>
                        </a:spcBef>
                        <a:spcAft>
                          <a:spcPts val="0"/>
                        </a:spcAft>
                      </a:pPr>
                      <a:r>
                        <a:rPr lang="en-US" sz="1400" kern="1200" dirty="0">
                          <a:effectLst/>
                        </a:rPr>
                        <a:t>AI-HE</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a:effectLst/>
                        </a:rPr>
                        <a:t>AI-LC</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a:effectLst/>
                        </a:rPr>
                        <a:t>RA-HE</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a:effectLst/>
                        </a:rPr>
                        <a:t>RA-LC</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a:effectLst/>
                        </a:rPr>
                        <a:t>RA-HE10</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a:effectLst/>
                        </a:rPr>
                        <a:t>HE-LB</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a:effectLst/>
                        </a:rPr>
                        <a:t>LC-LB</a:t>
                      </a:r>
                      <a:endParaRPr lang="en-US" sz="1400" dirty="0">
                        <a:effectLst/>
                        <a:latin typeface="Times New Roman"/>
                        <a:ea typeface="Times New Roman"/>
                      </a:endParaRPr>
                    </a:p>
                  </a:txBody>
                  <a:tcPr marL="68580" marR="68580" marT="0" marB="0" anchor="ctr"/>
                </a:tc>
              </a:tr>
              <a:tr h="463758">
                <a:tc>
                  <a:txBody>
                    <a:bodyPr/>
                    <a:lstStyle/>
                    <a:p>
                      <a:pPr marL="0" marR="0">
                        <a:spcBef>
                          <a:spcPts val="0"/>
                        </a:spcBef>
                        <a:spcAft>
                          <a:spcPts val="0"/>
                        </a:spcAft>
                      </a:pPr>
                      <a:r>
                        <a:rPr lang="en-US" sz="1400" kern="1200" dirty="0">
                          <a:effectLst/>
                        </a:rPr>
                        <a:t>Method 1 </a:t>
                      </a:r>
                      <a:r>
                        <a:rPr lang="en-US" sz="1400" kern="1200" dirty="0" smtClean="0">
                          <a:effectLst/>
                        </a:rPr>
                        <a:t>(3 bins)</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0.09</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0.07</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0.06</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0.05</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0.14</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0.06</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0.02</a:t>
                      </a:r>
                      <a:endParaRPr lang="en-US" sz="1600">
                        <a:effectLst/>
                        <a:latin typeface="Times New Roman"/>
                        <a:ea typeface="Times New Roman"/>
                      </a:endParaRPr>
                    </a:p>
                  </a:txBody>
                  <a:tcPr marL="68580" marR="68580" marT="0" marB="0" anchor="ctr"/>
                </a:tc>
              </a:tr>
              <a:tr h="463758">
                <a:tc>
                  <a:txBody>
                    <a:bodyPr/>
                    <a:lstStyle/>
                    <a:p>
                      <a:pPr marL="0" marR="0">
                        <a:spcBef>
                          <a:spcPts val="0"/>
                        </a:spcBef>
                        <a:spcAft>
                          <a:spcPts val="0"/>
                        </a:spcAft>
                      </a:pPr>
                      <a:r>
                        <a:rPr lang="en-US" sz="1400" kern="1200" dirty="0">
                          <a:effectLst/>
                        </a:rPr>
                        <a:t>Method 1 </a:t>
                      </a:r>
                      <a:r>
                        <a:rPr lang="en-US" sz="1400" kern="1200" dirty="0" smtClean="0">
                          <a:effectLst/>
                        </a:rPr>
                        <a:t>(4 bins)</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0.11</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0.09</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0.08</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0.07</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0.16</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0.05</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0.05</a:t>
                      </a:r>
                      <a:endParaRPr lang="en-US" sz="1600">
                        <a:effectLst/>
                        <a:latin typeface="Times New Roman"/>
                        <a:ea typeface="Times New Roman"/>
                      </a:endParaRPr>
                    </a:p>
                  </a:txBody>
                  <a:tcPr marL="68580" marR="68580" marT="0" marB="0" anchor="ctr"/>
                </a:tc>
              </a:tr>
              <a:tr h="463758">
                <a:tc>
                  <a:txBody>
                    <a:bodyPr/>
                    <a:lstStyle/>
                    <a:p>
                      <a:pPr marL="0" marR="0">
                        <a:spcBef>
                          <a:spcPts val="0"/>
                        </a:spcBef>
                        <a:spcAft>
                          <a:spcPts val="0"/>
                        </a:spcAft>
                      </a:pPr>
                      <a:r>
                        <a:rPr lang="en-US" sz="1400" kern="1200" dirty="0">
                          <a:effectLst/>
                        </a:rPr>
                        <a:t>Method 2 </a:t>
                      </a:r>
                      <a:r>
                        <a:rPr lang="en-US" sz="1400" kern="1200" dirty="0" smtClean="0">
                          <a:effectLst/>
                        </a:rPr>
                        <a:t>(3 bins)</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0.01</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0.01</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0.00</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0.02</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0.04</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0.01</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0.00</a:t>
                      </a:r>
                      <a:endParaRPr lang="en-US" sz="1600">
                        <a:effectLst/>
                        <a:latin typeface="Times New Roman"/>
                        <a:ea typeface="Times New Roman"/>
                      </a:endParaRPr>
                    </a:p>
                  </a:txBody>
                  <a:tcPr marL="68580" marR="68580" marT="0" marB="0" anchor="ctr"/>
                </a:tc>
              </a:tr>
              <a:tr h="463758">
                <a:tc>
                  <a:txBody>
                    <a:bodyPr/>
                    <a:lstStyle/>
                    <a:p>
                      <a:pPr marL="0" marR="0">
                        <a:spcBef>
                          <a:spcPts val="0"/>
                        </a:spcBef>
                        <a:spcAft>
                          <a:spcPts val="0"/>
                        </a:spcAft>
                      </a:pPr>
                      <a:r>
                        <a:rPr lang="en-US" sz="1400" kern="1200" dirty="0">
                          <a:effectLst/>
                        </a:rPr>
                        <a:t>Method 2 </a:t>
                      </a:r>
                      <a:r>
                        <a:rPr lang="en-US" sz="1400" kern="1200" dirty="0" smtClean="0">
                          <a:effectLst/>
                        </a:rPr>
                        <a:t>(4 bins)</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0.12</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0.09</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0.09</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0.08</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0.16</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0.07</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0.02</a:t>
                      </a:r>
                      <a:endParaRPr lang="en-US" sz="1600">
                        <a:effectLst/>
                        <a:latin typeface="Times New Roman"/>
                        <a:ea typeface="Times New Roman"/>
                      </a:endParaRPr>
                    </a:p>
                  </a:txBody>
                  <a:tcPr marL="68580" marR="68580" marT="0" marB="0" anchor="ctr"/>
                </a:tc>
              </a:tr>
              <a:tr h="463758">
                <a:tc>
                  <a:txBody>
                    <a:bodyPr/>
                    <a:lstStyle/>
                    <a:p>
                      <a:pPr marL="0" marR="0">
                        <a:spcBef>
                          <a:spcPts val="0"/>
                        </a:spcBef>
                        <a:spcAft>
                          <a:spcPts val="0"/>
                        </a:spcAft>
                      </a:pPr>
                      <a:r>
                        <a:rPr lang="en-US" sz="1400" kern="1200" dirty="0">
                          <a:effectLst/>
                        </a:rPr>
                        <a:t>Method 3 </a:t>
                      </a:r>
                      <a:r>
                        <a:rPr lang="en-US" sz="1400" kern="1200" dirty="0" smtClean="0">
                          <a:effectLst/>
                        </a:rPr>
                        <a:t>(3 bins)</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0.11</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0.06</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0.08</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0.05</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0.16</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0.10</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0.04</a:t>
                      </a:r>
                      <a:endParaRPr lang="en-US" sz="1600" dirty="0">
                        <a:effectLst/>
                        <a:latin typeface="Times New Roman"/>
                        <a:ea typeface="Times New Roman"/>
                      </a:endParaRPr>
                    </a:p>
                  </a:txBody>
                  <a:tcPr marL="68580" marR="68580" marT="0" marB="0" anchor="ctr"/>
                </a:tc>
              </a:tr>
              <a:tr h="463758">
                <a:tc>
                  <a:txBody>
                    <a:bodyPr/>
                    <a:lstStyle/>
                    <a:p>
                      <a:pPr marL="0" marR="0">
                        <a:spcBef>
                          <a:spcPts val="0"/>
                        </a:spcBef>
                        <a:spcAft>
                          <a:spcPts val="0"/>
                        </a:spcAft>
                      </a:pPr>
                      <a:r>
                        <a:rPr lang="en-US" sz="1400" kern="1200" dirty="0">
                          <a:effectLst/>
                        </a:rPr>
                        <a:t>Method 3 </a:t>
                      </a:r>
                      <a:r>
                        <a:rPr lang="en-US" sz="1400" kern="1200" dirty="0" smtClean="0">
                          <a:effectLst/>
                        </a:rPr>
                        <a:t>(4 bins)</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0.21</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0.12</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0.17</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0.11</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a:effectLst/>
                        </a:rPr>
                        <a:t>0.25</a:t>
                      </a:r>
                      <a:endParaRPr lang="en-US" sz="16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0.22</a:t>
                      </a:r>
                      <a:endParaRPr lang="en-US" sz="16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600" kern="1200" dirty="0">
                          <a:effectLst/>
                        </a:rPr>
                        <a:t>0.07</a:t>
                      </a:r>
                      <a:endParaRPr lang="en-US" sz="1600" dirty="0">
                        <a:effectLst/>
                        <a:latin typeface="Times New Roman"/>
                        <a:ea typeface="Times New Roman"/>
                      </a:endParaRPr>
                    </a:p>
                  </a:txBody>
                  <a:tcPr marL="68580" marR="68580" marT="0" marB="0" anchor="ctr"/>
                </a:tc>
              </a:tr>
            </a:tbl>
          </a:graphicData>
        </a:graphic>
      </p:graphicFrame>
      <p:sp>
        <p:nvSpPr>
          <p:cNvPr id="5" name="Rectangle 4"/>
          <p:cNvSpPr/>
          <p:nvPr/>
        </p:nvSpPr>
        <p:spPr>
          <a:xfrm>
            <a:off x="457200" y="4876800"/>
            <a:ext cx="8305800" cy="923330"/>
          </a:xfrm>
          <a:prstGeom prst="rect">
            <a:avLst/>
          </a:prstGeom>
        </p:spPr>
        <p:txBody>
          <a:bodyPr wrap="square">
            <a:spAutoFit/>
          </a:bodyPr>
          <a:lstStyle/>
          <a:p>
            <a:r>
              <a:rPr lang="en-US" dirty="0" smtClean="0"/>
              <a:t>Using common conditions (enc/</a:t>
            </a:r>
            <a:r>
              <a:rPr lang="en-US" dirty="0" err="1" smtClean="0"/>
              <a:t>dec</a:t>
            </a:r>
            <a:r>
              <a:rPr lang="en-US" dirty="0" smtClean="0"/>
              <a:t> times similar to anchor)</a:t>
            </a:r>
          </a:p>
          <a:p>
            <a:pPr lvl="2"/>
            <a:endParaRPr lang="en-US" dirty="0" smtClean="0"/>
          </a:p>
          <a:p>
            <a:r>
              <a:rPr lang="en-US" dirty="0" smtClean="0"/>
              <a:t>Cross-check: LGE (JCTVC-H0663)</a:t>
            </a:r>
          </a:p>
        </p:txBody>
      </p:sp>
    </p:spTree>
    <p:extLst>
      <p:ext uri="{BB962C8B-B14F-4D97-AF65-F5344CB8AC3E}">
        <p14:creationId xmlns="" xmlns:p14="http://schemas.microsoft.com/office/powerpoint/2010/main" val="42609064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163512" y="904108"/>
            <a:ext cx="8828087" cy="5314950"/>
          </a:xfrm>
        </p:spPr>
        <p:txBody>
          <a:bodyPr/>
          <a:lstStyle/>
          <a:p>
            <a:r>
              <a:rPr lang="en-US" dirty="0" smtClean="0"/>
              <a:t>Throughput of significance map increased to 3 (and 4) bins in parallel</a:t>
            </a:r>
          </a:p>
          <a:p>
            <a:endParaRPr lang="en-US" dirty="0"/>
          </a:p>
          <a:p>
            <a:r>
              <a:rPr lang="en-US" dirty="0" smtClean="0"/>
              <a:t>Methods 2 and 3 has less number of conditions to be checked </a:t>
            </a:r>
          </a:p>
          <a:p>
            <a:pPr>
              <a:buNone/>
            </a:pPr>
            <a:endParaRPr lang="en-US" dirty="0"/>
          </a:p>
          <a:p>
            <a:r>
              <a:rPr lang="en-US" dirty="0" smtClean="0"/>
              <a:t>Recommend to adopt method 3 as more flexible with less number of conditions per coefficient</a:t>
            </a:r>
            <a:endParaRPr lang="en-US" dirty="0"/>
          </a:p>
        </p:txBody>
      </p:sp>
    </p:spTree>
    <p:extLst>
      <p:ext uri="{BB962C8B-B14F-4D97-AF65-F5344CB8AC3E}">
        <p14:creationId xmlns="" xmlns:p14="http://schemas.microsoft.com/office/powerpoint/2010/main" val="11540229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1783</TotalTime>
  <Words>457</Words>
  <Application>Microsoft Office PowerPoint</Application>
  <PresentationFormat>On-screen Show (4:3)</PresentationFormat>
  <Paragraphs>107</Paragraphs>
  <Slides>12</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JCTVC-D257</vt:lpstr>
      <vt:lpstr>Visio</vt:lpstr>
      <vt:lpstr>Support modification for parallel calculation of significant map contexts  JCTVC-H0427</vt:lpstr>
      <vt:lpstr>Significance map context modeling in HM5.0</vt:lpstr>
      <vt:lpstr>Goal</vt:lpstr>
      <vt:lpstr>M1: Extending HM5.0 to skipping more coefficients</vt:lpstr>
      <vt:lpstr>M2: Grouping the significance map</vt:lpstr>
      <vt:lpstr>M3: Support modification applied to all positions</vt:lpstr>
      <vt:lpstr>Experimental results</vt:lpstr>
      <vt:lpstr>Conclusion</vt:lpstr>
      <vt:lpstr>Slide 9</vt:lpstr>
      <vt:lpstr>M1: Extending HM5.0 to skipping more coefficients</vt:lpstr>
      <vt:lpstr>M2: Grouping the significance map</vt:lpstr>
      <vt:lpstr>M3: Support modification applied to all positions</vt:lpstr>
    </vt:vector>
  </TitlesOfParts>
  <Company>Qualcomm Incorporated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Qualcomm User</cp:lastModifiedBy>
  <cp:revision>76</cp:revision>
  <dcterms:created xsi:type="dcterms:W3CDTF">2011-12-07T01:29:30Z</dcterms:created>
  <dcterms:modified xsi:type="dcterms:W3CDTF">2012-02-05T18:44:24Z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