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66" r:id="rId3"/>
    <p:sldId id="268" r:id="rId4"/>
    <p:sldId id="26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 preferSingleView="1">
    <p:restoredLeft sz="9897" autoAdjust="0"/>
    <p:restoredTop sz="94660"/>
  </p:normalViewPr>
  <p:slideViewPr>
    <p:cSldViewPr>
      <p:cViewPr varScale="1">
        <p:scale>
          <a:sx n="78" d="100"/>
          <a:sy n="78" d="100"/>
        </p:scale>
        <p:origin x="-8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5008E5-9416-4759-AC7C-5DA455F3AB5A}" type="datetimeFigureOut">
              <a:rPr lang="en-US" smtClean="0"/>
              <a:pPr/>
              <a:t>02.02.2012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F65B65-F933-4B98-A140-5C6C3C1CE8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>
              <a:solidFill>
                <a:srgbClr val="3E843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BFE4BF-0417-4FE9-AAF5-24DD5F7BAB4A}" type="datetimeFigureOut">
              <a:rPr lang="en-US" smtClean="0"/>
              <a:pPr/>
              <a:t>02.02.2012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A98EAD-24AF-4D88-B028-60D456DA71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DF40D-383F-4F79-8B9E-5DD25ABF0074}" type="datetime1">
              <a:rPr lang="en-US" smtClean="0"/>
              <a:t>02.02.2012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c"/>
          <p:cNvSpPr txBox="1"/>
          <p:nvPr userDrawn="1"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AFD6C-CE86-4D0A-90CD-71FA8DDE70BB}" type="datetime1">
              <a:rPr lang="en-US" smtClean="0"/>
              <a:t>02.02.2012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EAA00-5BE3-4584-9B5F-533578AD6981}" type="datetime1">
              <a:rPr lang="en-US" smtClean="0"/>
              <a:t>02.02.2012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48539-F70D-4437-A154-3C3D33D670E2}" type="datetime1">
              <a:rPr lang="en-US" smtClean="0"/>
              <a:t>02.02.2012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60F5-61C8-49DA-9CB7-C5486FB900B9}" type="datetime1">
              <a:rPr lang="en-US" smtClean="0"/>
              <a:t>02.02.2012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ACC3B-D40C-4A3B-AA0F-28309A16E076}" type="datetime1">
              <a:rPr lang="en-US" smtClean="0"/>
              <a:t>02.02.2012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783EF-79DF-4D5D-8B6D-989A07EB3EF4}" type="datetime1">
              <a:rPr lang="en-US" smtClean="0"/>
              <a:t>02.02.2012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JCTVC-H0425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E16F-6845-45D7-81F1-233C398C5625}" type="datetime1">
              <a:rPr lang="en-US" smtClean="0"/>
              <a:t>02.02.2012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59D50-6202-49FB-B473-7DB3C2A4762A}" type="datetime1">
              <a:rPr lang="en-US" smtClean="0"/>
              <a:t>02.02.2012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644F3-7337-40FA-90F7-49B870E67A86}" type="datetime1">
              <a:rPr lang="en-US" smtClean="0"/>
              <a:t>02.02.2012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1E280-D6C1-41D7-91A2-F43887E00E24}" type="datetime1">
              <a:rPr lang="en-US" smtClean="0"/>
              <a:t>02.02.2012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5746FB-8A5D-499A-B667-B8CF224C03DA}" type="datetime1">
              <a:rPr lang="en-US" smtClean="0"/>
              <a:t>02.02.2012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JCTVC-H0425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C9AAA-8DE2-4487-A01D-62A79BF856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c"/>
          <p:cNvSpPr txBox="1"/>
          <p:nvPr userDrawn="1"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2817"/>
            <a:ext cx="7772400" cy="1827634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JCTVC-H0425 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US" dirty="0" smtClean="0"/>
              <a:t>POC granularity for reference picture sets and slice header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M. M</a:t>
            </a:r>
            <a:r>
              <a:rPr lang="en-CA" dirty="0"/>
              <a:t>. </a:t>
            </a:r>
            <a:r>
              <a:rPr lang="en-CA" dirty="0" smtClean="0"/>
              <a:t>Hannuksela, </a:t>
            </a:r>
            <a:br>
              <a:rPr lang="en-CA" dirty="0" smtClean="0"/>
            </a:br>
            <a:r>
              <a:rPr lang="en-CA" dirty="0" smtClean="0"/>
              <a:t>S. M. Gopalakrishna (Nokia)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JCTVC-H0425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792088"/>
          </a:xfrm>
        </p:spPr>
        <p:txBody>
          <a:bodyPr>
            <a:normAutofit/>
          </a:bodyPr>
          <a:lstStyle/>
          <a:p>
            <a:pPr hangingPunct="0"/>
            <a:r>
              <a:rPr lang="en-US" sz="2000" dirty="0" smtClean="0"/>
              <a:t>Many times encoders use </a:t>
            </a:r>
            <a:r>
              <a:rPr lang="en-US" sz="2000" dirty="0" smtClean="0"/>
              <a:t>a fixed temporal </a:t>
            </a:r>
            <a:r>
              <a:rPr lang="en-US" sz="2000" dirty="0" smtClean="0"/>
              <a:t>structure and fixed POC interval per </a:t>
            </a:r>
            <a:r>
              <a:rPr lang="en-US" sz="2000" dirty="0" err="1" smtClean="0"/>
              <a:t>temporal_id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JCTVC-H0425</a:t>
            </a:r>
            <a:endParaRPr lang="en-US"/>
          </a:p>
        </p:txBody>
      </p:sp>
      <p:graphicFrame>
        <p:nvGraphicFramePr>
          <p:cNvPr id="3073" name="Object 1"/>
          <p:cNvGraphicFramePr>
            <a:graphicFrameLocks noChangeAspect="1"/>
          </p:cNvGraphicFramePr>
          <p:nvPr/>
        </p:nvGraphicFramePr>
        <p:xfrm>
          <a:off x="899592" y="2060848"/>
          <a:ext cx="7289822" cy="3157039"/>
        </p:xfrm>
        <a:graphic>
          <a:graphicData uri="http://schemas.openxmlformats.org/presentationml/2006/ole">
            <p:oleObj spid="_x0000_s3073" name="Visio" r:id="rId3" imgW="3982570" imgH="1719900" progId="Visio.Drawing.11">
              <p:embed/>
            </p:oleObj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>
          <a:xfrm>
            <a:off x="0" y="5013176"/>
            <a:ext cx="9144000" cy="13247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noProof="0" dirty="0" smtClean="0"/>
              <a:t>POC values                                                                                                                          </a:t>
            </a:r>
            <a:r>
              <a:rPr lang="en-US" b="1" i="1" noProof="0" dirty="0" smtClean="0"/>
              <a:t>POC granularity</a:t>
            </a:r>
          </a:p>
          <a:p>
            <a:pPr marL="342900" marR="0" lvl="0" indent="-342900" algn="l" defTabSz="914400" rtl="0" eaLnBrk="1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noProof="0" dirty="0" err="1" smtClean="0"/>
              <a:t>t_id</a:t>
            </a:r>
            <a:r>
              <a:rPr lang="en-US" dirty="0" smtClean="0"/>
              <a:t>  </a:t>
            </a:r>
            <a:r>
              <a:rPr lang="en-US" noProof="0" dirty="0" smtClean="0"/>
              <a:t>2                  1                 3               5                    7                9                   11 		</a:t>
            </a:r>
            <a:r>
              <a:rPr lang="en-US" i="1" noProof="0" dirty="0" smtClean="0"/>
              <a:t>1</a:t>
            </a: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   </a:t>
            </a:r>
            <a:r>
              <a:rPr lang="en-US" dirty="0" smtClean="0"/>
              <a:t>1                            2                                     6                                   10			</a:t>
            </a:r>
            <a:r>
              <a:rPr lang="en-US" i="1" dirty="0" smtClean="0"/>
              <a:t>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0          </a:t>
            </a:r>
            <a:r>
              <a:rPr lang="en-US" dirty="0" err="1" smtClean="0"/>
              <a:t>0</a:t>
            </a:r>
            <a:r>
              <a:rPr lang="en-US" dirty="0" smtClean="0"/>
              <a:t>                                    4                                   8                                   12		</a:t>
            </a:r>
            <a:r>
              <a:rPr lang="en-US" i="1" dirty="0" smtClean="0"/>
              <a:t>4</a:t>
            </a:r>
            <a:endParaRPr kumimoji="0" lang="en-US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POC granularity value is provided for each </a:t>
            </a:r>
            <a:r>
              <a:rPr lang="en-US" dirty="0" err="1" smtClean="0"/>
              <a:t>temporal_id</a:t>
            </a:r>
            <a:r>
              <a:rPr lang="en-US" dirty="0" smtClean="0"/>
              <a:t> in the sequence parameter </a:t>
            </a:r>
            <a:r>
              <a:rPr lang="en-US" dirty="0" smtClean="0"/>
              <a:t>set</a:t>
            </a:r>
          </a:p>
          <a:p>
            <a:pPr lvl="1"/>
            <a:r>
              <a:rPr lang="en-US" dirty="0" smtClean="0"/>
              <a:t>POC granularity value equal to 1 can be indicated for </a:t>
            </a:r>
            <a:r>
              <a:rPr lang="en-US" dirty="0" err="1" smtClean="0"/>
              <a:t>bitstreams</a:t>
            </a:r>
            <a:r>
              <a:rPr lang="en-US" dirty="0" smtClean="0"/>
              <a:t> having an irregular POC assignment </a:t>
            </a:r>
            <a:r>
              <a:rPr lang="en-US" dirty="0" smtClean="0"/>
              <a:t>pattern</a:t>
            </a:r>
          </a:p>
          <a:p>
            <a:r>
              <a:rPr lang="en-CA" dirty="0" smtClean="0"/>
              <a:t>POC </a:t>
            </a:r>
            <a:r>
              <a:rPr lang="en-CA" dirty="0" smtClean="0"/>
              <a:t>granularity </a:t>
            </a:r>
            <a:r>
              <a:rPr lang="en-CA" dirty="0" smtClean="0"/>
              <a:t>is used for</a:t>
            </a:r>
          </a:p>
          <a:p>
            <a:pPr lvl="1"/>
            <a:r>
              <a:rPr lang="en-CA" dirty="0" smtClean="0"/>
              <a:t>POC </a:t>
            </a:r>
            <a:r>
              <a:rPr lang="en-CA" dirty="0" smtClean="0"/>
              <a:t>difference coding in reference picture </a:t>
            </a:r>
            <a:r>
              <a:rPr lang="en-CA" dirty="0" smtClean="0"/>
              <a:t>sets</a:t>
            </a:r>
          </a:p>
          <a:p>
            <a:pPr lvl="1"/>
            <a:r>
              <a:rPr lang="en-CA" dirty="0" smtClean="0"/>
              <a:t>POC </a:t>
            </a:r>
            <a:r>
              <a:rPr lang="en-CA" dirty="0" smtClean="0"/>
              <a:t>value signalling in slice headers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7"/>
          </a:xfrm>
        </p:spPr>
        <p:txBody>
          <a:bodyPr>
            <a:normAutofit fontScale="77500" lnSpcReduction="20000"/>
          </a:bodyPr>
          <a:lstStyle/>
          <a:p>
            <a:pPr lvl="0" hangingPunct="0"/>
            <a:r>
              <a:rPr lang="en-CA" dirty="0" smtClean="0"/>
              <a:t>POC granularity for reference picture sets</a:t>
            </a:r>
          </a:p>
          <a:p>
            <a:pPr lvl="1" hangingPunct="0"/>
            <a:r>
              <a:rPr lang="en-CA" dirty="0" smtClean="0"/>
              <a:t>When </a:t>
            </a:r>
            <a:r>
              <a:rPr lang="en-CA" dirty="0" smtClean="0"/>
              <a:t>no inter-RPS prediction is </a:t>
            </a:r>
            <a:r>
              <a:rPr lang="en-CA" dirty="0" smtClean="0"/>
              <a:t>used</a:t>
            </a:r>
          </a:p>
          <a:p>
            <a:pPr lvl="2" hangingPunct="0"/>
            <a:r>
              <a:rPr lang="en-CA" dirty="0" smtClean="0"/>
              <a:t>POC deltas use quantization determined by the </a:t>
            </a:r>
            <a:r>
              <a:rPr lang="en-CA" dirty="0" smtClean="0"/>
              <a:t>POC granularity </a:t>
            </a:r>
            <a:endParaRPr lang="en-CA" dirty="0" smtClean="0"/>
          </a:p>
          <a:p>
            <a:pPr lvl="2" hangingPunct="0"/>
            <a:r>
              <a:rPr lang="en-CA" dirty="0" smtClean="0"/>
              <a:t>Otherwise</a:t>
            </a:r>
            <a:r>
              <a:rPr lang="en-CA" dirty="0" smtClean="0"/>
              <a:t>, the short-term reference picture set construction is unchanged.</a:t>
            </a:r>
            <a:endParaRPr lang="en-US" dirty="0" smtClean="0"/>
          </a:p>
          <a:p>
            <a:pPr lvl="1" hangingPunct="0"/>
            <a:r>
              <a:rPr lang="en-CA" dirty="0" smtClean="0"/>
              <a:t>No changes for inter-RPS </a:t>
            </a:r>
            <a:r>
              <a:rPr lang="en-CA" dirty="0" smtClean="0"/>
              <a:t>prediction </a:t>
            </a:r>
            <a:r>
              <a:rPr lang="en-CA" dirty="0" smtClean="0"/>
              <a:t>process</a:t>
            </a:r>
            <a:endParaRPr lang="en-US" dirty="0" smtClean="0"/>
          </a:p>
          <a:p>
            <a:pPr lvl="1" hangingPunct="0"/>
            <a:r>
              <a:rPr lang="en-CA" dirty="0" smtClean="0"/>
              <a:t>POC granularity </a:t>
            </a:r>
            <a:r>
              <a:rPr lang="en-CA" dirty="0" smtClean="0"/>
              <a:t>also used in </a:t>
            </a:r>
            <a:r>
              <a:rPr lang="en-CA" dirty="0" smtClean="0"/>
              <a:t>the long-term reference picture set construction.</a:t>
            </a:r>
            <a:endParaRPr lang="en-US" dirty="0" smtClean="0"/>
          </a:p>
          <a:p>
            <a:r>
              <a:rPr lang="en-US" dirty="0" smtClean="0"/>
              <a:t>POC granularity for slice headers</a:t>
            </a:r>
          </a:p>
          <a:p>
            <a:pPr lvl="1"/>
            <a:r>
              <a:rPr lang="en-CA" dirty="0" err="1" smtClean="0"/>
              <a:t>pic_order_cnt_lsb</a:t>
            </a:r>
            <a:r>
              <a:rPr lang="en-CA" dirty="0" smtClean="0"/>
              <a:t> is changed to </a:t>
            </a:r>
            <a:r>
              <a:rPr lang="en-CA" dirty="0" err="1" smtClean="0"/>
              <a:t>pic_order_cnt_cycle</a:t>
            </a:r>
            <a:r>
              <a:rPr lang="en-CA" dirty="0" smtClean="0"/>
              <a:t>, which is coded at the POC granularity governed by the </a:t>
            </a:r>
            <a:r>
              <a:rPr lang="en-CA" dirty="0" err="1" smtClean="0"/>
              <a:t>temporal_id</a:t>
            </a:r>
            <a:r>
              <a:rPr lang="en-CA" dirty="0" smtClean="0"/>
              <a:t> value. </a:t>
            </a:r>
          </a:p>
          <a:p>
            <a:pPr lvl="2"/>
            <a:r>
              <a:rPr lang="en-CA" dirty="0" smtClean="0"/>
              <a:t>A shorter codeword can be used for </a:t>
            </a:r>
            <a:r>
              <a:rPr lang="en-CA" dirty="0" err="1" smtClean="0"/>
              <a:t>pic_order_cnt_cycle</a:t>
            </a:r>
            <a:r>
              <a:rPr lang="en-CA" dirty="0" smtClean="0"/>
              <a:t> compared than for </a:t>
            </a:r>
            <a:r>
              <a:rPr lang="en-CA" dirty="0" err="1" smtClean="0"/>
              <a:t>pic_order_cnt_lsb</a:t>
            </a:r>
            <a:r>
              <a:rPr lang="en-CA" dirty="0" smtClean="0"/>
              <a:t> to achieve the same loss robustness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187</Words>
  <Application>Microsoft Office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Visio</vt:lpstr>
      <vt:lpstr>JCTVC-H0425  POC granularity for reference picture sets and slice header</vt:lpstr>
      <vt:lpstr>Introduction</vt:lpstr>
      <vt:lpstr>Summary of Proposal</vt:lpstr>
      <vt:lpstr>Some Details</vt:lpstr>
    </vt:vector>
  </TitlesOfParts>
  <Company>Nokia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JCTVC-H0423  Indication of the temporal structure of coded video sequences</dc:title>
  <dc:creator>Miska Hannuksela</dc:creator>
  <cp:lastModifiedBy>Miska Hannuksela</cp:lastModifiedBy>
  <cp:revision>5</cp:revision>
  <dcterms:created xsi:type="dcterms:W3CDTF">2012-02-01T17:06:10Z</dcterms:created>
  <dcterms:modified xsi:type="dcterms:W3CDTF">2012-02-02T20:34:31Z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05a97015-af87-4ff6-9742-06cb3b1bd7a8</vt:lpwstr>
  </property>
  <property fmtid="{D5CDD505-2E9C-101B-9397-08002B2CF9AE}" pid="3" name="NokiaConfidentiality">
    <vt:lpwstr>Public</vt:lpwstr>
  </property>
</Properties>
</file>