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1" r:id="rId2"/>
    <p:sldId id="563" r:id="rId3"/>
    <p:sldId id="575" r:id="rId4"/>
    <p:sldId id="583" r:id="rId5"/>
    <p:sldId id="582" r:id="rId6"/>
    <p:sldId id="581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9900"/>
    <a:srgbClr val="008000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150" d="100"/>
          <a:sy n="150" d="100"/>
        </p:scale>
        <p:origin x="762" y="3240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7"/>
            <a:ext cx="7772400" cy="1323439"/>
          </a:xfrm>
        </p:spPr>
        <p:txBody>
          <a:bodyPr/>
          <a:lstStyle/>
          <a:p>
            <a:r>
              <a:rPr lang="en-US" dirty="0" smtClean="0"/>
              <a:t>JCTVC-H0400</a:t>
            </a:r>
            <a:br>
              <a:rPr lang="en-US" dirty="0" smtClean="0"/>
            </a:br>
            <a:r>
              <a:rPr lang="en-CA" dirty="0" smtClean="0"/>
              <a:t> </a:t>
            </a:r>
            <a:r>
              <a:rPr lang="en-CA" dirty="0" err="1" smtClean="0"/>
              <a:t>Chroma</a:t>
            </a:r>
            <a:r>
              <a:rPr lang="en-CA" dirty="0" smtClean="0"/>
              <a:t> QP extension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229100"/>
            <a:ext cx="7086600" cy="1752600"/>
          </a:xfrm>
        </p:spPr>
        <p:txBody>
          <a:bodyPr/>
          <a:lstStyle/>
          <a:p>
            <a:r>
              <a:rPr lang="en-US" sz="2400" dirty="0" smtClean="0"/>
              <a:t>Jun Xu*, Alexis </a:t>
            </a:r>
            <a:r>
              <a:rPr lang="en-US" sz="2400" dirty="0" err="1" smtClean="0"/>
              <a:t>Tourapis</a:t>
            </a:r>
            <a:r>
              <a:rPr lang="en-US" sz="2400" dirty="0" smtClean="0"/>
              <a:t>**, Ehsan Maani*, Kazushi Sato*</a:t>
            </a:r>
          </a:p>
          <a:p>
            <a:r>
              <a:rPr lang="en-US" sz="2400" dirty="0" smtClean="0"/>
              <a:t>*:SONY **: Magnum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HM5.0, </a:t>
            </a:r>
            <a:r>
              <a:rPr lang="en-US" sz="2800" dirty="0" err="1" smtClean="0"/>
              <a:t>Chroma</a:t>
            </a:r>
            <a:r>
              <a:rPr lang="en-US" sz="2800" dirty="0" smtClean="0"/>
              <a:t> QP is derived from </a:t>
            </a:r>
            <a:r>
              <a:rPr lang="en-US" sz="2800" dirty="0" err="1" smtClean="0"/>
              <a:t>Luma</a:t>
            </a:r>
            <a:r>
              <a:rPr lang="en-US" sz="2800" dirty="0" smtClean="0"/>
              <a:t> QP the same as AVC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Problems</a:t>
            </a:r>
          </a:p>
          <a:p>
            <a:pPr lvl="1"/>
            <a:r>
              <a:rPr lang="en-US" sz="2400" dirty="0" smtClean="0"/>
              <a:t>Bit consumption between </a:t>
            </a:r>
            <a:r>
              <a:rPr lang="en-US" sz="2400" dirty="0" err="1" smtClean="0"/>
              <a:t>luma</a:t>
            </a:r>
            <a:r>
              <a:rPr lang="en-US" sz="2400" dirty="0" smtClean="0"/>
              <a:t> and </a:t>
            </a:r>
            <a:r>
              <a:rPr lang="en-US" sz="2400" dirty="0" err="1" smtClean="0"/>
              <a:t>chroma</a:t>
            </a:r>
            <a:endParaRPr lang="en-US" sz="2400" dirty="0" smtClean="0"/>
          </a:p>
          <a:p>
            <a:pPr lvl="2"/>
            <a:r>
              <a:rPr lang="en-US" sz="2000" dirty="0" smtClean="0"/>
              <a:t>Normal QP: 80%vs 20%</a:t>
            </a:r>
          </a:p>
          <a:p>
            <a:pPr lvl="2"/>
            <a:r>
              <a:rPr lang="en-US" sz="2000" dirty="0" smtClean="0"/>
              <a:t>High QP (45, 50): 50% </a:t>
            </a:r>
            <a:r>
              <a:rPr lang="en-US" sz="2000" dirty="0" err="1" smtClean="0"/>
              <a:t>vs</a:t>
            </a:r>
            <a:r>
              <a:rPr lang="en-US" sz="2000" dirty="0" smtClean="0"/>
              <a:t> 50%</a:t>
            </a:r>
          </a:p>
          <a:p>
            <a:pPr lvl="1"/>
            <a:r>
              <a:rPr lang="en-US" sz="2400" dirty="0" smtClean="0"/>
              <a:t>rate control at low bit rate</a:t>
            </a:r>
          </a:p>
          <a:p>
            <a:pPr lvl="2"/>
            <a:r>
              <a:rPr lang="en-US" sz="2000" dirty="0" smtClean="0"/>
              <a:t>Inaccurate bit-to-QP mapping model</a:t>
            </a:r>
          </a:p>
          <a:p>
            <a:pPr lvl="2"/>
            <a:r>
              <a:rPr lang="en-US" sz="2000" dirty="0" smtClean="0"/>
              <a:t>Unpredictable/unachievable bit  allocation</a:t>
            </a:r>
          </a:p>
          <a:p>
            <a:pPr lvl="3"/>
            <a:r>
              <a:rPr lang="en-US" sz="1600" dirty="0" err="1" smtClean="0"/>
              <a:t>Chroma</a:t>
            </a:r>
            <a:r>
              <a:rPr lang="en-US" sz="1600" dirty="0" smtClean="0"/>
              <a:t> bit may not be able achieve because of QP limit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28700" y="2286000"/>
          <a:ext cx="6705608" cy="320040"/>
        </p:xfrm>
        <a:graphic>
          <a:graphicData uri="http://schemas.openxmlformats.org/drawingml/2006/table">
            <a:tbl>
              <a:tblPr/>
              <a:tblGrid>
                <a:gridCol w="342472"/>
                <a:gridCol w="365760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  <a:gridCol w="272608"/>
              </a:tblGrid>
              <a:tr h="153801"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qP</a:t>
                      </a:r>
                      <a:r>
                        <a:rPr lang="en-US" sz="1050" baseline="-25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&lt;30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01"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QP</a:t>
                      </a:r>
                      <a:r>
                        <a:rPr lang="en-US" sz="1050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=qP</a:t>
                      </a:r>
                      <a:r>
                        <a:rPr lang="en-US" sz="1050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7249" marR="672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QPs (38, 42, 46, 50)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pic>
        <p:nvPicPr>
          <p:cNvPr id="1026" name="Chart 5"/>
          <p:cNvPicPr>
            <a:picLocks noChangeArrowheads="1"/>
          </p:cNvPicPr>
          <p:nvPr/>
        </p:nvPicPr>
        <p:blipFill>
          <a:blip r:embed="rId2" cstate="print"/>
          <a:srcRect b="-56"/>
          <a:stretch>
            <a:fillRect/>
          </a:stretch>
        </p:blipFill>
        <p:spPr bwMode="auto">
          <a:xfrm>
            <a:off x="342901" y="2171701"/>
            <a:ext cx="4343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Chart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2171700"/>
            <a:ext cx="42291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流程图: 联系 6"/>
          <p:cNvSpPr/>
          <p:nvPr/>
        </p:nvSpPr>
        <p:spPr bwMode="auto">
          <a:xfrm>
            <a:off x="5715000" y="4457700"/>
            <a:ext cx="45720" cy="4572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8" name="流程图: 联系 7"/>
          <p:cNvSpPr/>
          <p:nvPr/>
        </p:nvSpPr>
        <p:spPr bwMode="auto">
          <a:xfrm>
            <a:off x="6126480" y="3886200"/>
            <a:ext cx="45720" cy="4572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" name="流程图: 联系 8"/>
          <p:cNvSpPr/>
          <p:nvPr/>
        </p:nvSpPr>
        <p:spPr bwMode="auto">
          <a:xfrm>
            <a:off x="6858000" y="3268980"/>
            <a:ext cx="45720" cy="4572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0" name="流程图: 联系 9"/>
          <p:cNvSpPr/>
          <p:nvPr/>
        </p:nvSpPr>
        <p:spPr bwMode="auto">
          <a:xfrm>
            <a:off x="8183880" y="2628900"/>
            <a:ext cx="45720" cy="4572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8" name="任意多边形 17"/>
          <p:cNvSpPr/>
          <p:nvPr/>
        </p:nvSpPr>
        <p:spPr bwMode="auto">
          <a:xfrm>
            <a:off x="5734050" y="3911600"/>
            <a:ext cx="412750" cy="571500"/>
          </a:xfrm>
          <a:custGeom>
            <a:avLst/>
            <a:gdLst>
              <a:gd name="connsiteX0" fmla="*/ 0 w 412750"/>
              <a:gd name="connsiteY0" fmla="*/ 571500 h 571500"/>
              <a:gd name="connsiteX1" fmla="*/ 412750 w 412750"/>
              <a:gd name="connsiteY1" fmla="*/ 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2750" h="571500">
                <a:moveTo>
                  <a:pt x="0" y="571500"/>
                </a:moveTo>
                <a:lnTo>
                  <a:pt x="41275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9" name="任意多边形 18"/>
          <p:cNvSpPr/>
          <p:nvPr/>
        </p:nvSpPr>
        <p:spPr bwMode="auto">
          <a:xfrm>
            <a:off x="6153150" y="3295650"/>
            <a:ext cx="723900" cy="609600"/>
          </a:xfrm>
          <a:custGeom>
            <a:avLst/>
            <a:gdLst>
              <a:gd name="connsiteX0" fmla="*/ 0 w 723900"/>
              <a:gd name="connsiteY0" fmla="*/ 609600 h 609600"/>
              <a:gd name="connsiteX1" fmla="*/ 723900 w 723900"/>
              <a:gd name="connsiteY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3900" h="609600">
                <a:moveTo>
                  <a:pt x="0" y="609600"/>
                </a:moveTo>
                <a:lnTo>
                  <a:pt x="723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0" name="任意多边形 19"/>
          <p:cNvSpPr/>
          <p:nvPr/>
        </p:nvSpPr>
        <p:spPr bwMode="auto">
          <a:xfrm>
            <a:off x="6883400" y="2647950"/>
            <a:ext cx="1339850" cy="654050"/>
          </a:xfrm>
          <a:custGeom>
            <a:avLst/>
            <a:gdLst>
              <a:gd name="connsiteX0" fmla="*/ 0 w 1339850"/>
              <a:gd name="connsiteY0" fmla="*/ 654050 h 654050"/>
              <a:gd name="connsiteX1" fmla="*/ 1339850 w 1339850"/>
              <a:gd name="connsiteY1" fmla="*/ 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850" h="654050">
                <a:moveTo>
                  <a:pt x="0" y="654050"/>
                </a:moveTo>
                <a:lnTo>
                  <a:pt x="133985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2" name="矩形标注 21"/>
          <p:cNvSpPr/>
          <p:nvPr/>
        </p:nvSpPr>
        <p:spPr bwMode="auto">
          <a:xfrm>
            <a:off x="4457700" y="5029200"/>
            <a:ext cx="1257300" cy="342900"/>
          </a:xfrm>
          <a:prstGeom prst="wedgeRectCallout">
            <a:avLst>
              <a:gd name="adj1" fmla="val 33460"/>
              <a:gd name="adj2" fmla="val -204167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Chroma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QP offset</a:t>
            </a:r>
            <a:r>
              <a:rPr kumimoji="0" lang="en-US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=0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" name="矩形标注 22"/>
          <p:cNvSpPr/>
          <p:nvPr/>
        </p:nvSpPr>
        <p:spPr bwMode="auto">
          <a:xfrm>
            <a:off x="6057900" y="5029200"/>
            <a:ext cx="1485900" cy="342900"/>
          </a:xfrm>
          <a:prstGeom prst="wedgeRectCallout">
            <a:avLst>
              <a:gd name="adj1" fmla="val -71155"/>
              <a:gd name="adj2" fmla="val -204167"/>
            </a:avLst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Chroma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QP offset&lt;0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4" name="流程图: 联系 23"/>
          <p:cNvSpPr/>
          <p:nvPr/>
        </p:nvSpPr>
        <p:spPr bwMode="auto">
          <a:xfrm>
            <a:off x="1371600" y="3771900"/>
            <a:ext cx="45720" cy="4572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5" name="流程图: 联系 24"/>
          <p:cNvSpPr/>
          <p:nvPr/>
        </p:nvSpPr>
        <p:spPr bwMode="auto">
          <a:xfrm>
            <a:off x="1897380" y="3497580"/>
            <a:ext cx="45720" cy="4572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6" name="流程图: 联系 25"/>
          <p:cNvSpPr/>
          <p:nvPr/>
        </p:nvSpPr>
        <p:spPr bwMode="auto">
          <a:xfrm>
            <a:off x="2583180" y="3200400"/>
            <a:ext cx="45720" cy="4572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7" name="流程图: 联系 26"/>
          <p:cNvSpPr/>
          <p:nvPr/>
        </p:nvSpPr>
        <p:spPr bwMode="auto">
          <a:xfrm>
            <a:off x="3886200" y="2857500"/>
            <a:ext cx="45720" cy="4572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0" name="任意多边形 29"/>
          <p:cNvSpPr/>
          <p:nvPr/>
        </p:nvSpPr>
        <p:spPr bwMode="auto">
          <a:xfrm>
            <a:off x="1390650" y="3524250"/>
            <a:ext cx="520700" cy="279400"/>
          </a:xfrm>
          <a:custGeom>
            <a:avLst/>
            <a:gdLst>
              <a:gd name="connsiteX0" fmla="*/ 0 w 520700"/>
              <a:gd name="connsiteY0" fmla="*/ 279400 h 279400"/>
              <a:gd name="connsiteX1" fmla="*/ 520700 w 520700"/>
              <a:gd name="connsiteY1" fmla="*/ 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0700" h="279400">
                <a:moveTo>
                  <a:pt x="0" y="279400"/>
                </a:moveTo>
                <a:lnTo>
                  <a:pt x="5207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1" name="任意多边形 30"/>
          <p:cNvSpPr/>
          <p:nvPr/>
        </p:nvSpPr>
        <p:spPr bwMode="auto">
          <a:xfrm>
            <a:off x="1917700" y="3219450"/>
            <a:ext cx="679450" cy="285750"/>
          </a:xfrm>
          <a:custGeom>
            <a:avLst/>
            <a:gdLst>
              <a:gd name="connsiteX0" fmla="*/ 0 w 679450"/>
              <a:gd name="connsiteY0" fmla="*/ 285750 h 285750"/>
              <a:gd name="connsiteX1" fmla="*/ 679450 w 679450"/>
              <a:gd name="connsiteY1" fmla="*/ 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9450" h="285750">
                <a:moveTo>
                  <a:pt x="0" y="285750"/>
                </a:moveTo>
                <a:lnTo>
                  <a:pt x="67945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3" name="任意多边形 32"/>
          <p:cNvSpPr/>
          <p:nvPr/>
        </p:nvSpPr>
        <p:spPr bwMode="auto">
          <a:xfrm>
            <a:off x="2609850" y="2876550"/>
            <a:ext cx="1295400" cy="336550"/>
          </a:xfrm>
          <a:custGeom>
            <a:avLst/>
            <a:gdLst>
              <a:gd name="connsiteX0" fmla="*/ 0 w 1295400"/>
              <a:gd name="connsiteY0" fmla="*/ 336550 h 336550"/>
              <a:gd name="connsiteX1" fmla="*/ 1295400 w 1295400"/>
              <a:gd name="connsiteY1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95400" h="336550">
                <a:moveTo>
                  <a:pt x="0" y="336550"/>
                </a:moveTo>
                <a:lnTo>
                  <a:pt x="12954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4" name="矩形标注 33"/>
          <p:cNvSpPr/>
          <p:nvPr/>
        </p:nvSpPr>
        <p:spPr bwMode="auto">
          <a:xfrm>
            <a:off x="1714500" y="5029200"/>
            <a:ext cx="1600200" cy="342900"/>
          </a:xfrm>
          <a:prstGeom prst="wedgeRectCallout">
            <a:avLst>
              <a:gd name="adj1" fmla="val -38611"/>
              <a:gd name="adj2" fmla="val -372686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Chroma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QP offset</a:t>
            </a:r>
            <a:r>
              <a:rPr kumimoji="0" lang="en-US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=0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5" name="矩形标注 34"/>
          <p:cNvSpPr/>
          <p:nvPr/>
        </p:nvSpPr>
        <p:spPr bwMode="auto">
          <a:xfrm>
            <a:off x="0" y="5029200"/>
            <a:ext cx="1485900" cy="342900"/>
          </a:xfrm>
          <a:prstGeom prst="wedgeRectCallout">
            <a:avLst>
              <a:gd name="adj1" fmla="val 43802"/>
              <a:gd name="adj2" fmla="val -404167"/>
            </a:avLst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Chroma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QP offset&lt;0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Proposed to remove the mapping between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 and </a:t>
            </a:r>
            <a:r>
              <a:rPr lang="en-US" sz="2400" dirty="0" err="1" smtClean="0"/>
              <a:t>Luma</a:t>
            </a:r>
            <a:r>
              <a:rPr lang="en-US" sz="2400" dirty="0" smtClean="0"/>
              <a:t> QP</a:t>
            </a:r>
          </a:p>
          <a:p>
            <a:pPr lvl="1"/>
            <a:r>
              <a:rPr lang="en-US" sz="2000" dirty="0" err="1" smtClean="0"/>
              <a:t>Chroma</a:t>
            </a:r>
            <a:r>
              <a:rPr lang="en-US" sz="2000" dirty="0" smtClean="0"/>
              <a:t> QP in [0, 51]</a:t>
            </a:r>
          </a:p>
          <a:p>
            <a:pPr lvl="1"/>
            <a:r>
              <a:rPr lang="en-US" sz="2000" dirty="0" smtClean="0"/>
              <a:t>Within the concept of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QP offset parameters: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400" dirty="0" smtClean="0"/>
              <a:t>Advantages</a:t>
            </a:r>
          </a:p>
          <a:p>
            <a:pPr lvl="1"/>
            <a:r>
              <a:rPr lang="en-US" sz="2000" dirty="0" smtClean="0"/>
              <a:t>Flexibility</a:t>
            </a:r>
          </a:p>
          <a:p>
            <a:pPr lvl="2"/>
            <a:r>
              <a:rPr lang="en-US" sz="1600" dirty="0" err="1" smtClean="0"/>
              <a:t>Chroma</a:t>
            </a:r>
            <a:r>
              <a:rPr lang="en-US" sz="1600" dirty="0" smtClean="0"/>
              <a:t> QP covers [0, 51]</a:t>
            </a:r>
          </a:p>
          <a:p>
            <a:pPr lvl="2"/>
            <a:r>
              <a:rPr lang="en-US" sz="1600" dirty="0" smtClean="0"/>
              <a:t>Can achieve current HM5.0 model with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QP offset parameters</a:t>
            </a:r>
          </a:p>
          <a:p>
            <a:pPr lvl="1"/>
            <a:r>
              <a:rPr lang="en-US" sz="2000" dirty="0" smtClean="0"/>
              <a:t>Functionality </a:t>
            </a:r>
            <a:endParaRPr lang="en-US" sz="1600" dirty="0" smtClean="0"/>
          </a:p>
          <a:p>
            <a:pPr lvl="2"/>
            <a:r>
              <a:rPr lang="en-US" sz="1600" dirty="0" smtClean="0"/>
              <a:t>Potential support for other color formats</a:t>
            </a:r>
          </a:p>
          <a:p>
            <a:pPr lvl="2"/>
            <a:r>
              <a:rPr lang="en-US" sz="1600" dirty="0" smtClean="0"/>
              <a:t>Current HEVC focuses on YUV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85900" y="2628900"/>
            <a:ext cx="5257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Cb</a:t>
            </a:r>
            <a:r>
              <a:rPr kumimoji="0" lang="en-CA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 Clip(0, 51, 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+Cb_QP_offset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Cr</a:t>
            </a:r>
            <a:r>
              <a:rPr kumimoji="0" lang="en-CA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 Clip(0, 51, 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+Cr_QP_offset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                                               </a:t>
            </a:r>
            <a:endParaRPr kumimoji="0" lang="en-C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Proposed to extend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 </a:t>
            </a:r>
          </a:p>
          <a:p>
            <a:pPr lvl="1"/>
            <a:r>
              <a:rPr lang="en-US" sz="2000" dirty="0" smtClean="0"/>
              <a:t>Flexibility</a:t>
            </a:r>
          </a:p>
          <a:p>
            <a:pPr lvl="1"/>
            <a:r>
              <a:rPr lang="en-US" sz="2000" smtClean="0"/>
              <a:t>Functionality</a:t>
            </a:r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Proposed to adopt into HEVC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187474</TotalTime>
  <Words>263</Words>
  <Application>Microsoft Office PowerPoint</Application>
  <PresentationFormat>全屏显示(4:3)</PresentationFormat>
  <Paragraphs>103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Default Design</vt:lpstr>
      <vt:lpstr>JCTVC-H0400  Chroma QP extension</vt:lpstr>
      <vt:lpstr>Outline</vt:lpstr>
      <vt:lpstr>Introduction</vt:lpstr>
      <vt:lpstr>RD curves</vt:lpstr>
      <vt:lpstr>Proposal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JJ</cp:lastModifiedBy>
  <cp:revision>6738</cp:revision>
  <dcterms:created xsi:type="dcterms:W3CDTF">2006-02-22T01:05:12Z</dcterms:created>
  <dcterms:modified xsi:type="dcterms:W3CDTF">2012-02-01T06:08:22Z</dcterms:modified>
</cp:coreProperties>
</file>