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91" r:id="rId2"/>
    <p:sldId id="563" r:id="rId3"/>
    <p:sldId id="575" r:id="rId4"/>
    <p:sldId id="582" r:id="rId5"/>
    <p:sldId id="584" r:id="rId6"/>
    <p:sldId id="581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9900"/>
    <a:srgbClr val="008000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88" autoAdjust="0"/>
    <p:restoredTop sz="99685" autoAdjust="0"/>
  </p:normalViewPr>
  <p:slideViewPr>
    <p:cSldViewPr showGuides="1">
      <p:cViewPr>
        <p:scale>
          <a:sx n="90" d="100"/>
          <a:sy n="90" d="100"/>
        </p:scale>
        <p:origin x="-654" y="390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G:\Simulation\test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G:\Simulation\tes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0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Y PSNR vs Bitrate</a:t>
            </a:r>
          </a:p>
        </c:rich>
      </c:tx>
      <c:layout>
        <c:manualLayout>
          <c:xMode val="edge"/>
          <c:yMode val="edge"/>
          <c:x val="0.42148731408573931"/>
          <c:y val="3.1413643388034464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7.9338794950852151E-2"/>
          <c:y val="0.11780108476443778"/>
          <c:w val="0.86280939509051702"/>
          <c:h val="0.76178034814336459"/>
        </c:manualLayout>
      </c:layout>
      <c:scatterChart>
        <c:scatterStyle val="smoothMarker"/>
        <c:ser>
          <c:idx val="0"/>
          <c:order val="0"/>
          <c:tx>
            <c:strRef>
              <c:f>[test.xls]Summary!$N$2</c:f>
              <c:strCache>
                <c:ptCount val="1"/>
                <c:pt idx="0">
                  <c:v>HM5.0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[test.xls]Plot!$AD$3:$AD$6</c:f>
              <c:numCache>
                <c:formatCode>General</c:formatCode>
                <c:ptCount val="4"/>
                <c:pt idx="0">
                  <c:v>721.77280000000019</c:v>
                </c:pt>
                <c:pt idx="1">
                  <c:v>437.52319999999975</c:v>
                </c:pt>
                <c:pt idx="2">
                  <c:v>284.2792</c:v>
                </c:pt>
                <c:pt idx="3">
                  <c:v>196.15440000000001</c:v>
                </c:pt>
              </c:numCache>
            </c:numRef>
          </c:xVal>
          <c:yVal>
            <c:numRef>
              <c:f>[test.xls]Plot!$AE$3:$AE$6</c:f>
              <c:numCache>
                <c:formatCode>General</c:formatCode>
                <c:ptCount val="4"/>
                <c:pt idx="0">
                  <c:v>30.969599999999989</c:v>
                </c:pt>
                <c:pt idx="1">
                  <c:v>28.980699999999985</c:v>
                </c:pt>
                <c:pt idx="2">
                  <c:v>27.1082</c:v>
                </c:pt>
                <c:pt idx="3">
                  <c:v>25.3614</c:v>
                </c:pt>
              </c:numCache>
            </c:numRef>
          </c:yVal>
          <c:smooth val="1"/>
        </c:ser>
        <c:ser>
          <c:idx val="1"/>
          <c:order val="1"/>
          <c:tx>
            <c:v>Proposed+ChromaQPoffset=0</c:v>
          </c:tx>
          <c:spPr>
            <a:ln w="12700">
              <a:solidFill>
                <a:srgbClr val="DD2D32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DD2D32"/>
              </a:solidFill>
              <a:ln>
                <a:solidFill>
                  <a:srgbClr val="DD2D32"/>
                </a:solidFill>
                <a:prstDash val="solid"/>
              </a:ln>
            </c:spPr>
          </c:marker>
          <c:xVal>
            <c:numRef>
              <c:f>[test.xls]Plot!$AI$3:$AI$6</c:f>
              <c:numCache>
                <c:formatCode>General</c:formatCode>
                <c:ptCount val="4"/>
                <c:pt idx="0">
                  <c:v>668.70960000000002</c:v>
                </c:pt>
                <c:pt idx="1">
                  <c:v>374.86</c:v>
                </c:pt>
                <c:pt idx="2">
                  <c:v>208.83359999999999</c:v>
                </c:pt>
                <c:pt idx="3">
                  <c:v>114.45920000000002</c:v>
                </c:pt>
              </c:numCache>
            </c:numRef>
          </c:xVal>
          <c:yVal>
            <c:numRef>
              <c:f>[test.xls]Plot!$AJ$3:$AJ$6</c:f>
              <c:numCache>
                <c:formatCode>General</c:formatCode>
                <c:ptCount val="4"/>
                <c:pt idx="0">
                  <c:v>30.972499999999989</c:v>
                </c:pt>
                <c:pt idx="1">
                  <c:v>28.975899999999992</c:v>
                </c:pt>
                <c:pt idx="2">
                  <c:v>27.085299999999989</c:v>
                </c:pt>
                <c:pt idx="3">
                  <c:v>25.297699999999988</c:v>
                </c:pt>
              </c:numCache>
            </c:numRef>
          </c:yVal>
          <c:smooth val="1"/>
        </c:ser>
        <c:ser>
          <c:idx val="2"/>
          <c:order val="2"/>
          <c:tx>
            <c:v>Propsoed+ChromaQPoffset=-2</c:v>
          </c:tx>
          <c:xVal>
            <c:numRef>
              <c:f>'[test.xls]AI-LC'!$AB$67:$AB$70</c:f>
              <c:numCache>
                <c:formatCode>General</c:formatCode>
                <c:ptCount val="4"/>
                <c:pt idx="0">
                  <c:v>703.15119999999979</c:v>
                </c:pt>
                <c:pt idx="1">
                  <c:v>394.06880000000001</c:v>
                </c:pt>
                <c:pt idx="2">
                  <c:v>220.10640000000001</c:v>
                </c:pt>
                <c:pt idx="3">
                  <c:v>121.84720000000003</c:v>
                </c:pt>
              </c:numCache>
            </c:numRef>
          </c:xVal>
          <c:yVal>
            <c:numRef>
              <c:f>'[test.xls]AI-LC'!$AC$67:$AC$70</c:f>
              <c:numCache>
                <c:formatCode>General</c:formatCode>
                <c:ptCount val="4"/>
                <c:pt idx="0">
                  <c:v>30.969899999999992</c:v>
                </c:pt>
                <c:pt idx="1">
                  <c:v>28.9771</c:v>
                </c:pt>
                <c:pt idx="2">
                  <c:v>27.088499999999989</c:v>
                </c:pt>
                <c:pt idx="3">
                  <c:v>25.299299999999988</c:v>
                </c:pt>
              </c:numCache>
            </c:numRef>
          </c:yVal>
          <c:smooth val="1"/>
        </c:ser>
        <c:axId val="88078208"/>
        <c:axId val="88092672"/>
      </c:scatterChart>
      <c:valAx>
        <c:axId val="880782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bitrate (kbps)</a:t>
                </a:r>
              </a:p>
            </c:rich>
          </c:tx>
          <c:layout>
            <c:manualLayout>
              <c:xMode val="edge"/>
              <c:yMode val="edge"/>
              <c:x val="0.45950383979780324"/>
              <c:y val="0.9293194986140754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8092672"/>
        <c:crosses val="autoZero"/>
        <c:crossBetween val="midCat"/>
      </c:valAx>
      <c:valAx>
        <c:axId val="88092672"/>
        <c:scaling>
          <c:orientation val="minMax"/>
          <c:max val="31.5"/>
          <c:min val="25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80808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Y PSNR (dB)</a:t>
                </a:r>
              </a:p>
            </c:rich>
          </c:tx>
          <c:layout>
            <c:manualLayout>
              <c:xMode val="edge"/>
              <c:yMode val="edge"/>
              <c:x val="2.3140533359256001E-2"/>
              <c:y val="0.42146618588564333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8078208"/>
        <c:crosses val="autoZero"/>
        <c:crossBetween val="midCat"/>
        <c:majorUnit val="1"/>
        <c:minorUnit val="0.5"/>
      </c:valAx>
      <c:spPr>
        <a:solidFill>
          <a:srgbClr val="D9D9D9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5901905554488649"/>
          <c:y val="0.5291497716840543"/>
          <c:w val="0.23660905349794248"/>
          <c:h val="0.3161150363403558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0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U PSNR vs Bitrate</a:t>
            </a:r>
          </a:p>
        </c:rich>
      </c:tx>
      <c:layout>
        <c:manualLayout>
          <c:xMode val="edge"/>
          <c:yMode val="edge"/>
          <c:x val="0.418874494702761"/>
          <c:y val="3.133154747409154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7.9470262920263809E-2"/>
          <c:y val="0.1201045534819874"/>
          <c:w val="0.86258347878036268"/>
          <c:h val="0.75979184920126763"/>
        </c:manualLayout>
      </c:layout>
      <c:scatterChart>
        <c:scatterStyle val="smoothMarker"/>
        <c:ser>
          <c:idx val="0"/>
          <c:order val="0"/>
          <c:tx>
            <c:strRef>
              <c:f>[test.xls]Summary!$N$2</c:f>
              <c:strCache>
                <c:ptCount val="1"/>
                <c:pt idx="0">
                  <c:v>HM5.0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[test.xls]Plot!$AD$3:$AD$6</c:f>
              <c:numCache>
                <c:formatCode>General</c:formatCode>
                <c:ptCount val="4"/>
                <c:pt idx="0">
                  <c:v>721.77280000000019</c:v>
                </c:pt>
                <c:pt idx="1">
                  <c:v>437.52319999999975</c:v>
                </c:pt>
                <c:pt idx="2">
                  <c:v>284.2792</c:v>
                </c:pt>
                <c:pt idx="3">
                  <c:v>196.15440000000001</c:v>
                </c:pt>
              </c:numCache>
            </c:numRef>
          </c:xVal>
          <c:yVal>
            <c:numRef>
              <c:f>[test.xls]Plot!$AF$3:$AF$6</c:f>
              <c:numCache>
                <c:formatCode>General</c:formatCode>
                <c:ptCount val="4"/>
                <c:pt idx="0">
                  <c:v>35.456099999999999</c:v>
                </c:pt>
                <c:pt idx="1">
                  <c:v>34.501400000000004</c:v>
                </c:pt>
                <c:pt idx="2">
                  <c:v>34.027000000000001</c:v>
                </c:pt>
                <c:pt idx="3">
                  <c:v>33.570800000000006</c:v>
                </c:pt>
              </c:numCache>
            </c:numRef>
          </c:yVal>
          <c:smooth val="1"/>
        </c:ser>
        <c:ser>
          <c:idx val="1"/>
          <c:order val="1"/>
          <c:tx>
            <c:v>Proposed+ChromaQPoffset=0</c:v>
          </c:tx>
          <c:spPr>
            <a:ln w="12700">
              <a:solidFill>
                <a:srgbClr val="DD2D32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DD2D32"/>
              </a:solidFill>
              <a:ln>
                <a:solidFill>
                  <a:srgbClr val="DD2D32"/>
                </a:solidFill>
                <a:prstDash val="solid"/>
              </a:ln>
            </c:spPr>
          </c:marker>
          <c:xVal>
            <c:numRef>
              <c:f>[test.xls]Plot!$AI$3:$AI$6</c:f>
              <c:numCache>
                <c:formatCode>General</c:formatCode>
                <c:ptCount val="4"/>
                <c:pt idx="0">
                  <c:v>668.70960000000002</c:v>
                </c:pt>
                <c:pt idx="1">
                  <c:v>374.86</c:v>
                </c:pt>
                <c:pt idx="2">
                  <c:v>208.83359999999999</c:v>
                </c:pt>
                <c:pt idx="3">
                  <c:v>114.45920000000002</c:v>
                </c:pt>
              </c:numCache>
            </c:numRef>
          </c:xVal>
          <c:yVal>
            <c:numRef>
              <c:f>[test.xls]Plot!$AK$3:$AK$6</c:f>
              <c:numCache>
                <c:formatCode>General</c:formatCode>
                <c:ptCount val="4"/>
                <c:pt idx="0">
                  <c:v>33.862000000000002</c:v>
                </c:pt>
                <c:pt idx="1">
                  <c:v>31.931799999999992</c:v>
                </c:pt>
                <c:pt idx="2">
                  <c:v>30.069499999999991</c:v>
                </c:pt>
                <c:pt idx="3">
                  <c:v>28.369900000000001</c:v>
                </c:pt>
              </c:numCache>
            </c:numRef>
          </c:yVal>
          <c:smooth val="1"/>
        </c:ser>
        <c:ser>
          <c:idx val="2"/>
          <c:order val="2"/>
          <c:tx>
            <c:v>Proposed+ChromaQPoffset=-2</c:v>
          </c:tx>
          <c:xVal>
            <c:numRef>
              <c:f>'[test.xls]AI-LC'!$AB$67:$AB$70</c:f>
              <c:numCache>
                <c:formatCode>General</c:formatCode>
                <c:ptCount val="4"/>
                <c:pt idx="0">
                  <c:v>703.15119999999979</c:v>
                </c:pt>
                <c:pt idx="1">
                  <c:v>394.06880000000001</c:v>
                </c:pt>
                <c:pt idx="2">
                  <c:v>220.10640000000001</c:v>
                </c:pt>
                <c:pt idx="3">
                  <c:v>121.84720000000003</c:v>
                </c:pt>
              </c:numCache>
            </c:numRef>
          </c:xVal>
          <c:yVal>
            <c:numRef>
              <c:f>'[test.xls]AI-LC'!$AD$67:$AD$70</c:f>
              <c:numCache>
                <c:formatCode>General</c:formatCode>
                <c:ptCount val="4"/>
                <c:pt idx="0">
                  <c:v>34.954699999999995</c:v>
                </c:pt>
                <c:pt idx="1">
                  <c:v>32.939900000000002</c:v>
                </c:pt>
                <c:pt idx="2">
                  <c:v>31.061299999999992</c:v>
                </c:pt>
                <c:pt idx="3">
                  <c:v>29.323899999999991</c:v>
                </c:pt>
              </c:numCache>
            </c:numRef>
          </c:yVal>
          <c:smooth val="1"/>
        </c:ser>
        <c:axId val="88139264"/>
        <c:axId val="88141184"/>
      </c:scatterChart>
      <c:valAx>
        <c:axId val="881392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bitrate (kbps)</a:t>
                </a:r>
              </a:p>
            </c:rich>
          </c:tx>
          <c:layout>
            <c:manualLayout>
              <c:xMode val="edge"/>
              <c:yMode val="edge"/>
              <c:x val="0.45860965189570285"/>
              <c:y val="0.92950482993749461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8141184"/>
        <c:crosses val="autoZero"/>
        <c:crossBetween val="midCat"/>
      </c:valAx>
      <c:valAx>
        <c:axId val="88141184"/>
        <c:scaling>
          <c:orientation val="minMax"/>
          <c:max val="36"/>
          <c:min val="28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80808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U PSNR (dB)</a:t>
                </a:r>
              </a:p>
            </c:rich>
          </c:tx>
          <c:layout>
            <c:manualLayout>
              <c:xMode val="edge"/>
              <c:yMode val="edge"/>
              <c:x val="2.3178803379504582E-2"/>
              <c:y val="0.4203658305598399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8139264"/>
        <c:crosses val="autoZero"/>
        <c:crossBetween val="midCat"/>
        <c:majorUnit val="1"/>
        <c:minorUnit val="0.5"/>
      </c:valAx>
      <c:spPr>
        <a:solidFill>
          <a:srgbClr val="D9D9D9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1298031775878781"/>
          <c:y val="0.52811673025407901"/>
          <c:w val="0.24626763990267644"/>
          <c:h val="0.24476093838785618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0.257</cdr:x>
      <cdr:y>0.08218</cdr:y>
    </cdr:from>
    <cdr:to>
      <cdr:x>0.85366</cdr:x>
      <cdr:y>0.12387</cdr:y>
    </cdr:to>
    <cdr:sp macro="" textlink="">
      <cdr:nvSpPr>
        <cdr:cNvPr id="3076" name="Text Box 4"/>
        <cdr:cNvSpPr txBox="1">
          <a:spLocks xmlns:a="http://schemas.openxmlformats.org/drawingml/2006/main" noChangeArrowheads="1" noTextEdit="1"/>
        </cdr:cNvSpPr>
      </cdr:nvSpPr>
      <cdr:spPr bwMode="auto">
        <a:xfrm xmlns:a="http://schemas.openxmlformats.org/drawingml/2006/main">
          <a:off x="1204379" y="303321"/>
          <a:ext cx="2796120" cy="1538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/>
          <a:ext uri="{91240B29-F687-4F45-9708-019B960494DF}"/>
          <a:ext uri="{AF507438-7753-43E0-B8FC-AC1667EBCBE1}"/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fld id="{723D8A47-4B30-7A46-BA30-CFC3DFCB83A5}" type="TxLink">
            <a:rPr lang="en-US" sz="9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rPr>
            <a:pPr algn="ctr" rtl="0">
              <a:defRPr sz="1000"/>
            </a:pPr>
            <a:t>Sequence: RaceHorses     Coding Conditions: AI-LC</a:t>
          </a:fld>
          <a:endParaRPr lang="en-US" sz="900" b="1" i="0" u="none" strike="noStrike" baseline="0">
            <a:solidFill>
              <a:srgbClr val="000000"/>
            </a:solidFill>
            <a:latin typeface="Calibri"/>
            <a:ea typeface="Calibri"/>
            <a:cs typeface="Calibri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0.15565</cdr:x>
      <cdr:y>0.07652</cdr:y>
    </cdr:from>
    <cdr:to>
      <cdr:x>0.75434</cdr:x>
      <cdr:y>0.12371</cdr:y>
    </cdr:to>
    <cdr:sp macro="" textlink="">
      <cdr:nvSpPr>
        <cdr:cNvPr id="5121" name="Text Box 1"/>
        <cdr:cNvSpPr txBox="1">
          <a:spLocks xmlns:a="http://schemas.openxmlformats.org/drawingml/2006/main" noChangeArrowheads="1" noTextEdit="1"/>
        </cdr:cNvSpPr>
      </cdr:nvSpPr>
      <cdr:spPr bwMode="auto">
        <a:xfrm xmlns:a="http://schemas.openxmlformats.org/drawingml/2006/main">
          <a:off x="695326" y="282794"/>
          <a:ext cx="2674482" cy="1744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/>
          <a:ext uri="{91240B29-F687-4F45-9708-019B960494DF}"/>
          <a:ext uri="{AF507438-7753-43E0-B8FC-AC1667EBCBE1}"/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fld id="{86F14320-079D-B345-80AB-6F03A3C9DE26}" type="TxLink">
            <a:rPr lang="en-US" sz="9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rPr>
            <a:pPr algn="ctr" rtl="0">
              <a:defRPr sz="1000"/>
            </a:pPr>
            <a:t>Sequence: RaceHorses     Coding Conditions: AI-LC</a:t>
          </a:fld>
          <a:endParaRPr lang="en-US" sz="1050" b="1" i="0" u="none" strike="noStrike" baseline="0" dirty="0">
            <a:solidFill>
              <a:srgbClr val="000000"/>
            </a:solidFill>
            <a:latin typeface="Calibri"/>
            <a:ea typeface="Calibri"/>
            <a:cs typeface="Calibri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3717"/>
            <a:ext cx="7772400" cy="1323439"/>
          </a:xfrm>
        </p:spPr>
        <p:txBody>
          <a:bodyPr/>
          <a:lstStyle/>
          <a:p>
            <a:r>
              <a:rPr lang="en-US" dirty="0" smtClean="0"/>
              <a:t>JCTVC-H0400</a:t>
            </a:r>
            <a:br>
              <a:rPr lang="en-US" dirty="0" smtClean="0"/>
            </a:br>
            <a:r>
              <a:rPr lang="en-CA" dirty="0" smtClean="0"/>
              <a:t> </a:t>
            </a:r>
            <a:r>
              <a:rPr lang="en-CA" dirty="0" err="1" smtClean="0"/>
              <a:t>Chroma</a:t>
            </a:r>
            <a:r>
              <a:rPr lang="en-CA" dirty="0" smtClean="0"/>
              <a:t> QP extension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229100"/>
            <a:ext cx="7086600" cy="1752600"/>
          </a:xfrm>
        </p:spPr>
        <p:txBody>
          <a:bodyPr/>
          <a:lstStyle/>
          <a:p>
            <a:r>
              <a:rPr lang="en-US" sz="2400" dirty="0" smtClean="0"/>
              <a:t>Jun Xu*, Alexis </a:t>
            </a:r>
            <a:r>
              <a:rPr lang="en-US" sz="2400" dirty="0" err="1" smtClean="0"/>
              <a:t>Tourapis</a:t>
            </a:r>
            <a:r>
              <a:rPr lang="en-US" sz="2400" dirty="0" smtClean="0"/>
              <a:t>**, Ehsan Maani*, Kazushi Sato*</a:t>
            </a:r>
          </a:p>
          <a:p>
            <a:r>
              <a:rPr lang="en-US" sz="2400" dirty="0" smtClean="0"/>
              <a:t>*:SONY **: Magnum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HM5.0, </a:t>
            </a:r>
            <a:r>
              <a:rPr lang="en-US" sz="2800" dirty="0" err="1" smtClean="0"/>
              <a:t>Chroma</a:t>
            </a:r>
            <a:r>
              <a:rPr lang="en-US" sz="2800" dirty="0" smtClean="0"/>
              <a:t> QP is derived from </a:t>
            </a:r>
            <a:r>
              <a:rPr lang="en-US" sz="2800" dirty="0" err="1" smtClean="0"/>
              <a:t>Luma</a:t>
            </a:r>
            <a:r>
              <a:rPr lang="en-US" sz="2800" dirty="0" smtClean="0"/>
              <a:t> QP the same as AVC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Problems</a:t>
            </a:r>
          </a:p>
          <a:p>
            <a:pPr lvl="1"/>
            <a:r>
              <a:rPr lang="en-US" sz="2400" dirty="0" smtClean="0"/>
              <a:t>Bit consumption between </a:t>
            </a:r>
            <a:r>
              <a:rPr lang="en-US" sz="2400" dirty="0" err="1" smtClean="0"/>
              <a:t>luma</a:t>
            </a:r>
            <a:r>
              <a:rPr lang="en-US" sz="2400" dirty="0" smtClean="0"/>
              <a:t> and </a:t>
            </a:r>
            <a:r>
              <a:rPr lang="en-US" sz="2400" dirty="0" err="1" smtClean="0"/>
              <a:t>chroma</a:t>
            </a:r>
            <a:endParaRPr lang="en-US" sz="2400" dirty="0" smtClean="0"/>
          </a:p>
          <a:p>
            <a:pPr lvl="2"/>
            <a:r>
              <a:rPr lang="en-US" sz="2000" dirty="0" smtClean="0"/>
              <a:t>Normal QP: 80%vs 20%</a:t>
            </a:r>
          </a:p>
          <a:p>
            <a:pPr lvl="2"/>
            <a:r>
              <a:rPr lang="en-US" sz="2000" dirty="0" smtClean="0"/>
              <a:t>High QP (45, 50): 50% </a:t>
            </a:r>
            <a:r>
              <a:rPr lang="en-US" sz="2000" dirty="0" err="1" smtClean="0"/>
              <a:t>vs</a:t>
            </a:r>
            <a:r>
              <a:rPr lang="en-US" sz="2000" dirty="0" smtClean="0"/>
              <a:t> 50%</a:t>
            </a:r>
          </a:p>
          <a:p>
            <a:pPr lvl="1"/>
            <a:r>
              <a:rPr lang="en-US" sz="2400" dirty="0" smtClean="0"/>
              <a:t>rate control at low bit rate</a:t>
            </a:r>
          </a:p>
          <a:p>
            <a:pPr lvl="2"/>
            <a:r>
              <a:rPr lang="en-US" sz="2000" dirty="0" smtClean="0"/>
              <a:t>Inaccurate bit-to-QP mapping model</a:t>
            </a:r>
          </a:p>
          <a:p>
            <a:pPr lvl="2"/>
            <a:r>
              <a:rPr lang="en-US" sz="2000" dirty="0" smtClean="0"/>
              <a:t>Unpredictable/unachievable bit  allocation</a:t>
            </a:r>
          </a:p>
          <a:p>
            <a:pPr lvl="3"/>
            <a:r>
              <a:rPr lang="en-US" sz="1600" dirty="0" err="1" smtClean="0"/>
              <a:t>Chroma</a:t>
            </a:r>
            <a:r>
              <a:rPr lang="en-US" sz="1600" dirty="0" smtClean="0"/>
              <a:t> bit may not be able achieve because of QP limit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28700" y="2286000"/>
          <a:ext cx="6705608" cy="320040"/>
        </p:xfrm>
        <a:graphic>
          <a:graphicData uri="http://schemas.openxmlformats.org/drawingml/2006/table">
            <a:tbl>
              <a:tblPr/>
              <a:tblGrid>
                <a:gridCol w="342472"/>
                <a:gridCol w="365760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</a:tblGrid>
              <a:tr h="153801"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qP</a:t>
                      </a:r>
                      <a:r>
                        <a:rPr lang="en-US" sz="1050" baseline="-25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&lt;30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45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01"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QP</a:t>
                      </a:r>
                      <a:r>
                        <a:rPr lang="en-US" sz="1050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=qP</a:t>
                      </a:r>
                      <a:r>
                        <a:rPr lang="en-US" sz="1050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Proposed to remove the mapping between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QP and </a:t>
            </a:r>
            <a:r>
              <a:rPr lang="en-US" sz="2400" dirty="0" err="1" smtClean="0"/>
              <a:t>Luma</a:t>
            </a:r>
            <a:r>
              <a:rPr lang="en-US" sz="2400" dirty="0" smtClean="0"/>
              <a:t> QP</a:t>
            </a:r>
          </a:p>
          <a:p>
            <a:pPr lvl="1"/>
            <a:r>
              <a:rPr lang="en-US" sz="2000" dirty="0" err="1" smtClean="0"/>
              <a:t>Chroma</a:t>
            </a:r>
            <a:r>
              <a:rPr lang="en-US" sz="2000" dirty="0" smtClean="0"/>
              <a:t> QP in [0, 51]</a:t>
            </a:r>
          </a:p>
          <a:p>
            <a:pPr lvl="1"/>
            <a:r>
              <a:rPr lang="en-US" sz="2000" dirty="0" smtClean="0"/>
              <a:t>Within the concept of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QP offset parameters: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r>
              <a:rPr lang="en-US" sz="2400" dirty="0" smtClean="0"/>
              <a:t>Advantages</a:t>
            </a:r>
          </a:p>
          <a:p>
            <a:pPr lvl="1"/>
            <a:r>
              <a:rPr lang="en-US" sz="2000" dirty="0" smtClean="0"/>
              <a:t>Flexibility</a:t>
            </a:r>
          </a:p>
          <a:p>
            <a:pPr lvl="2"/>
            <a:r>
              <a:rPr lang="en-US" sz="1600" dirty="0" err="1" smtClean="0"/>
              <a:t>Chroma</a:t>
            </a:r>
            <a:r>
              <a:rPr lang="en-US" sz="1600" dirty="0" smtClean="0"/>
              <a:t> QP covers [0, 51]</a:t>
            </a:r>
          </a:p>
          <a:p>
            <a:pPr lvl="2"/>
            <a:r>
              <a:rPr lang="en-US" sz="1600" dirty="0" smtClean="0"/>
              <a:t>Can achieve current HM5.0 model with </a:t>
            </a:r>
            <a:r>
              <a:rPr lang="en-US" sz="1600" dirty="0" err="1" smtClean="0"/>
              <a:t>chroma</a:t>
            </a:r>
            <a:r>
              <a:rPr lang="en-US" sz="1600" dirty="0" smtClean="0"/>
              <a:t> QP offset parameters</a:t>
            </a:r>
          </a:p>
          <a:p>
            <a:pPr lvl="1"/>
            <a:r>
              <a:rPr lang="en-US" sz="2000" dirty="0" smtClean="0"/>
              <a:t>Functionality </a:t>
            </a:r>
            <a:endParaRPr lang="en-US" sz="1600" dirty="0" smtClean="0"/>
          </a:p>
          <a:p>
            <a:pPr lvl="2"/>
            <a:r>
              <a:rPr lang="en-US" sz="1600" dirty="0" smtClean="0"/>
              <a:t>Potential support for other color formats</a:t>
            </a:r>
          </a:p>
          <a:p>
            <a:pPr lvl="2"/>
            <a:r>
              <a:rPr lang="en-US" sz="1600" dirty="0" smtClean="0"/>
              <a:t>Current HEVC focuses on YUV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85900" y="2628900"/>
            <a:ext cx="5257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kumimoji="0" lang="en-CA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Cb</a:t>
            </a:r>
            <a:r>
              <a:rPr kumimoji="0" lang="en-CA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 Clip(0, 51, </a:t>
            </a: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kumimoji="0" lang="en-CA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+Cb_QP_offset</a:t>
            </a: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kumimoji="0" lang="en-CA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Cr</a:t>
            </a:r>
            <a:r>
              <a:rPr kumimoji="0" lang="en-CA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 Clip(0, 51, </a:t>
            </a: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kumimoji="0" lang="en-CA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+Cr_QP_offset</a:t>
            </a: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                                               </a:t>
            </a:r>
            <a:endParaRPr kumimoji="0" lang="en-C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 curves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QPs (38, 42, 46, 50)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6" name="Chart 2"/>
          <p:cNvGraphicFramePr>
            <a:graphicFrameLocks/>
          </p:cNvGraphicFramePr>
          <p:nvPr/>
        </p:nvGraphicFramePr>
        <p:xfrm>
          <a:off x="1" y="1828800"/>
          <a:ext cx="4686300" cy="3690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3"/>
          <p:cNvGraphicFramePr>
            <a:graphicFrameLocks/>
          </p:cNvGraphicFramePr>
          <p:nvPr/>
        </p:nvGraphicFramePr>
        <p:xfrm>
          <a:off x="4676775" y="1828800"/>
          <a:ext cx="4467225" cy="3695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Proposed to extend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QP </a:t>
            </a:r>
          </a:p>
          <a:p>
            <a:pPr lvl="1"/>
            <a:r>
              <a:rPr lang="en-US" sz="2000" dirty="0" smtClean="0"/>
              <a:t>Flexibility</a:t>
            </a:r>
          </a:p>
          <a:p>
            <a:pPr lvl="1"/>
            <a:r>
              <a:rPr lang="en-US" sz="2000" smtClean="0"/>
              <a:t>Functionality</a:t>
            </a:r>
            <a:endParaRPr lang="en-US" sz="20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Proposed to adopt into HEVC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187480</TotalTime>
  <Words>275</Words>
  <Application>Microsoft Office PowerPoint</Application>
  <PresentationFormat>全屏显示(4:3)</PresentationFormat>
  <Paragraphs>107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Default Design</vt:lpstr>
      <vt:lpstr>JCTVC-H0400  Chroma QP extension</vt:lpstr>
      <vt:lpstr>Outline</vt:lpstr>
      <vt:lpstr>Introduction</vt:lpstr>
      <vt:lpstr>Proposal</vt:lpstr>
      <vt:lpstr>RD curves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JJ</cp:lastModifiedBy>
  <cp:revision>6740</cp:revision>
  <dcterms:created xsi:type="dcterms:W3CDTF">2006-02-22T01:05:12Z</dcterms:created>
  <dcterms:modified xsi:type="dcterms:W3CDTF">2012-02-02T20:18:50Z</dcterms:modified>
</cp:coreProperties>
</file>