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91" r:id="rId2"/>
    <p:sldId id="563" r:id="rId3"/>
    <p:sldId id="575" r:id="rId4"/>
    <p:sldId id="576" r:id="rId5"/>
    <p:sldId id="585" r:id="rId6"/>
    <p:sldId id="582" r:id="rId7"/>
    <p:sldId id="584" r:id="rId8"/>
    <p:sldId id="581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722" y="-21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smtClean="0"/>
              <a:t>JCTVC-H0399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CA" dirty="0" smtClean="0"/>
              <a:t> Harmonization of coefficient coding in HEVC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HM5.0, coefficient coding </a:t>
            </a:r>
            <a:r>
              <a:rPr lang="en-US" dirty="0" smtClean="0"/>
              <a:t>varies at</a:t>
            </a:r>
            <a:endParaRPr lang="en-US" dirty="0" smtClean="0"/>
          </a:p>
          <a:p>
            <a:pPr lvl="1"/>
            <a:r>
              <a:rPr lang="en-US" dirty="0" smtClean="0"/>
              <a:t>MDCS for 4x4 and </a:t>
            </a:r>
            <a:r>
              <a:rPr lang="en-US" dirty="0" smtClean="0"/>
              <a:t>8x8</a:t>
            </a:r>
          </a:p>
          <a:p>
            <a:pPr lvl="1"/>
            <a:r>
              <a:rPr lang="en-US" dirty="0" smtClean="0"/>
              <a:t>4x4 </a:t>
            </a:r>
            <a:r>
              <a:rPr lang="en-US" dirty="0" smtClean="0"/>
              <a:t>sub-block </a:t>
            </a:r>
            <a:r>
              <a:rPr lang="en-US" dirty="0" smtClean="0"/>
              <a:t>scan for 16x16 and 32x32</a:t>
            </a:r>
            <a:endParaRPr lang="en-US" dirty="0" smtClean="0"/>
          </a:p>
          <a:p>
            <a:pPr lvl="1"/>
            <a:r>
              <a:rPr lang="en-US" dirty="0" smtClean="0"/>
              <a:t>Multi-level significance map </a:t>
            </a:r>
            <a:r>
              <a:rPr lang="en-US" dirty="0" smtClean="0"/>
              <a:t>coding for 16x16 and 32x32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4000500"/>
          <a:ext cx="6096000" cy="1521515"/>
        </p:xfrm>
        <a:graphic>
          <a:graphicData uri="http://schemas.openxmlformats.org/drawingml/2006/table">
            <a:tbl>
              <a:tblPr/>
              <a:tblGrid>
                <a:gridCol w="1177464"/>
                <a:gridCol w="669173"/>
                <a:gridCol w="577074"/>
                <a:gridCol w="1049225"/>
                <a:gridCol w="1521377"/>
                <a:gridCol w="1101687"/>
              </a:tblGrid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TU sizes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Scan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LastPos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Multi-level Sig Map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Sig Map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Context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level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4x4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H/V/D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Position based (4x4 only)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 in 1D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8x8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H/V/D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Position based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(8x8 only)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 in 1D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16x16/16x4/4x16 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32x32/32x8/8x32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Sub-D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mask based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Proposed to harmonize TU coding for diagonal scan</a:t>
            </a:r>
          </a:p>
          <a:p>
            <a:pPr lvl="1"/>
            <a:r>
              <a:rPr lang="en-CA" sz="2000" dirty="0" smtClean="0"/>
              <a:t>TU based diagonal scan is replaced by 4x4 sub-block based diagonal scan, which means sub-block is scanned using diagonal scan and diagonal scan is applied inside each 4x4 sub-block. </a:t>
            </a:r>
            <a:endParaRPr lang="en-US" sz="2000" dirty="0" smtClean="0"/>
          </a:p>
          <a:p>
            <a:pPr lvl="1"/>
            <a:r>
              <a:rPr lang="en-CA" sz="2000" dirty="0" smtClean="0"/>
              <a:t>Multi-level significance map coding is applied and all contexts reuse 16x16 and 32x32 cases. </a:t>
            </a:r>
            <a:endParaRPr lang="en-US" sz="2000" dirty="0" smtClean="0"/>
          </a:p>
          <a:p>
            <a:pPr lvl="1"/>
            <a:r>
              <a:rPr lang="en-CA" sz="2000" dirty="0" smtClean="0"/>
              <a:t>Significance map context definition uses mask based approach as 16x16 and 32x32 cases. </a:t>
            </a:r>
            <a:endParaRPr lang="en-US" sz="2000" dirty="0" smtClean="0"/>
          </a:p>
          <a:p>
            <a:pPr lvl="1"/>
            <a:r>
              <a:rPr lang="en-CA" sz="2000" dirty="0" smtClean="0"/>
              <a:t>Level coding is changed accordingly due to the scan pattern.  </a:t>
            </a: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371600" y="4457700"/>
          <a:ext cx="6096000" cy="1762815"/>
        </p:xfrm>
        <a:graphic>
          <a:graphicData uri="http://schemas.openxmlformats.org/drawingml/2006/table">
            <a:tbl>
              <a:tblPr/>
              <a:tblGrid>
                <a:gridCol w="1059718"/>
                <a:gridCol w="786919"/>
                <a:gridCol w="577074"/>
                <a:gridCol w="1049225"/>
                <a:gridCol w="1521377"/>
                <a:gridCol w="1101687"/>
              </a:tblGrid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TU sizes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Scan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LastPos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Multi-level Sig Map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Sig Map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Context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level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4x4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H/V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Position based (4x4 only)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 in 1D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8x8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H/V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-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Position based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(8x8 only)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 in 1D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87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4x4, 8x8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16x16/16x4/4x16 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32x32/32x8/8x32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Sub-D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2D(x,y)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mask based 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4x4 sub-block</a:t>
                      </a:r>
                    </a:p>
                  </a:txBody>
                  <a:tcPr marL="62954" marR="6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4x4 sub-block scan for 8x8 diagonal scan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2743200" y="2400300"/>
            <a:ext cx="2286000" cy="2286000"/>
            <a:chOff x="1371600" y="1257300"/>
            <a:chExt cx="2286000" cy="2286000"/>
          </a:xfrm>
        </p:grpSpPr>
        <p:grpSp>
          <p:nvGrpSpPr>
            <p:cNvPr id="6" name="Group 74"/>
            <p:cNvGrpSpPr/>
            <p:nvPr/>
          </p:nvGrpSpPr>
          <p:grpSpPr>
            <a:xfrm>
              <a:off x="1371600" y="1257300"/>
              <a:ext cx="2286000" cy="2286000"/>
              <a:chOff x="1828800" y="1600200"/>
              <a:chExt cx="1828800" cy="1828800"/>
            </a:xfrm>
          </p:grpSpPr>
          <p:sp>
            <p:nvSpPr>
              <p:cNvPr id="58" name="Rectangle 6"/>
              <p:cNvSpPr/>
              <p:nvPr/>
            </p:nvSpPr>
            <p:spPr bwMode="auto">
              <a:xfrm>
                <a:off x="18288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20574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2860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5146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27432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9718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32004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3429000" y="1600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18288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20574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22860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25146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 bwMode="auto">
              <a:xfrm>
                <a:off x="27432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29718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32004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 bwMode="auto">
              <a:xfrm>
                <a:off x="3429000" y="1828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 bwMode="auto">
              <a:xfrm>
                <a:off x="18288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 bwMode="auto">
              <a:xfrm>
                <a:off x="20574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 bwMode="auto">
              <a:xfrm>
                <a:off x="22860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 bwMode="auto">
              <a:xfrm>
                <a:off x="25146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 bwMode="auto">
              <a:xfrm>
                <a:off x="27432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 bwMode="auto">
              <a:xfrm>
                <a:off x="29718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 bwMode="auto">
              <a:xfrm>
                <a:off x="32004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 bwMode="auto">
              <a:xfrm>
                <a:off x="3429000" y="2057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 bwMode="auto">
              <a:xfrm>
                <a:off x="18288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 bwMode="auto">
              <a:xfrm>
                <a:off x="20574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22860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 bwMode="auto">
              <a:xfrm>
                <a:off x="25146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 bwMode="auto">
              <a:xfrm>
                <a:off x="27432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 bwMode="auto">
              <a:xfrm>
                <a:off x="29718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 bwMode="auto">
              <a:xfrm>
                <a:off x="32004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 bwMode="auto">
              <a:xfrm>
                <a:off x="3429000" y="22860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18288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20574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22860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 bwMode="auto">
              <a:xfrm>
                <a:off x="25146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 bwMode="auto">
              <a:xfrm>
                <a:off x="27432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29718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32004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3429000" y="25146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 bwMode="auto">
              <a:xfrm>
                <a:off x="18288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20574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 bwMode="auto">
              <a:xfrm>
                <a:off x="22860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 bwMode="auto">
              <a:xfrm>
                <a:off x="25146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27432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 bwMode="auto">
              <a:xfrm>
                <a:off x="29718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32004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3429000" y="27432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 bwMode="auto">
              <a:xfrm>
                <a:off x="18288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20574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22860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25146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27432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 bwMode="auto">
              <a:xfrm>
                <a:off x="29718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 bwMode="auto">
              <a:xfrm>
                <a:off x="32004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 bwMode="auto">
              <a:xfrm>
                <a:off x="3429000" y="29718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 bwMode="auto">
              <a:xfrm>
                <a:off x="18288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20574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22860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25146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27432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29718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32004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3429000" y="3200400"/>
                <a:ext cx="228600" cy="2286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Group 116"/>
            <p:cNvGrpSpPr/>
            <p:nvPr/>
          </p:nvGrpSpPr>
          <p:grpSpPr>
            <a:xfrm>
              <a:off x="1485900" y="1371600"/>
              <a:ext cx="915194" cy="915194"/>
              <a:chOff x="1485900" y="1371600"/>
              <a:chExt cx="915194" cy="915194"/>
            </a:xfrm>
          </p:grpSpPr>
          <p:cxnSp>
            <p:nvCxnSpPr>
              <p:cNvPr id="47" name="Straight Arrow Connector 46"/>
              <p:cNvCxnSpPr/>
              <p:nvPr/>
            </p:nvCxnSpPr>
            <p:spPr bwMode="auto">
              <a:xfrm rot="5400000">
                <a:off x="1314452" y="1543051"/>
                <a:ext cx="342898" cy="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 bwMode="auto">
              <a:xfrm rot="5400000" flipH="1" flipV="1">
                <a:off x="1485900" y="1371600"/>
                <a:ext cx="342900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9" name="Straight Arrow Connector 48"/>
              <p:cNvCxnSpPr/>
              <p:nvPr/>
            </p:nvCxnSpPr>
            <p:spPr bwMode="auto">
              <a:xfrm rot="5400000" flipH="1" flipV="1">
                <a:off x="1485900" y="13716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 bwMode="auto">
              <a:xfrm rot="5400000">
                <a:off x="1371600" y="1485900"/>
                <a:ext cx="571500" cy="3429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Straight Arrow Connector 50"/>
              <p:cNvCxnSpPr/>
              <p:nvPr/>
            </p:nvCxnSpPr>
            <p:spPr bwMode="auto">
              <a:xfrm rot="5400000" flipH="1" flipV="1">
                <a:off x="1485900" y="1371600"/>
                <a:ext cx="914400" cy="914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 bwMode="auto">
              <a:xfrm rot="5400000">
                <a:off x="13144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Arrow Connector 52"/>
              <p:cNvCxnSpPr/>
              <p:nvPr/>
            </p:nvCxnSpPr>
            <p:spPr bwMode="auto">
              <a:xfrm rot="5400000" flipH="1" flipV="1">
                <a:off x="1828800" y="17145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4" name="Straight Arrow Connector 53"/>
              <p:cNvCxnSpPr/>
              <p:nvPr/>
            </p:nvCxnSpPr>
            <p:spPr bwMode="auto">
              <a:xfrm rot="5400000" flipH="1" flipV="1">
                <a:off x="2057400" y="1943101"/>
                <a:ext cx="342901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/>
              <p:nvPr/>
            </p:nvCxnSpPr>
            <p:spPr bwMode="auto">
              <a:xfrm rot="5400000">
                <a:off x="2228850" y="2114550"/>
                <a:ext cx="3429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Straight Connector 55"/>
              <p:cNvCxnSpPr/>
              <p:nvPr/>
            </p:nvCxnSpPr>
            <p:spPr bwMode="auto">
              <a:xfrm rot="5400000">
                <a:off x="16573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Straight Connector 56"/>
              <p:cNvCxnSpPr/>
              <p:nvPr/>
            </p:nvCxnSpPr>
            <p:spPr bwMode="auto">
              <a:xfrm rot="5400000">
                <a:off x="1943102" y="1828802"/>
                <a:ext cx="571499" cy="3428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" name="Group 117"/>
            <p:cNvGrpSpPr/>
            <p:nvPr/>
          </p:nvGrpSpPr>
          <p:grpSpPr>
            <a:xfrm>
              <a:off x="2628900" y="1371600"/>
              <a:ext cx="915194" cy="915194"/>
              <a:chOff x="1485900" y="1371600"/>
              <a:chExt cx="915194" cy="915194"/>
            </a:xfrm>
          </p:grpSpPr>
          <p:cxnSp>
            <p:nvCxnSpPr>
              <p:cNvPr id="36" name="Straight Arrow Connector 35"/>
              <p:cNvCxnSpPr/>
              <p:nvPr/>
            </p:nvCxnSpPr>
            <p:spPr bwMode="auto">
              <a:xfrm rot="5400000">
                <a:off x="1314452" y="1543051"/>
                <a:ext cx="342898" cy="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7" name="Straight Arrow Connector 36"/>
              <p:cNvCxnSpPr/>
              <p:nvPr/>
            </p:nvCxnSpPr>
            <p:spPr bwMode="auto">
              <a:xfrm rot="5400000" flipH="1" flipV="1">
                <a:off x="1485900" y="1371600"/>
                <a:ext cx="342900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 rot="5400000" flipH="1" flipV="1">
                <a:off x="1485900" y="13716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 rot="5400000">
                <a:off x="1371600" y="1485900"/>
                <a:ext cx="571500" cy="3429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Arrow Connector 39"/>
              <p:cNvCxnSpPr/>
              <p:nvPr/>
            </p:nvCxnSpPr>
            <p:spPr bwMode="auto">
              <a:xfrm rot="5400000" flipH="1" flipV="1">
                <a:off x="1485900" y="1371600"/>
                <a:ext cx="914400" cy="914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 rot="5400000">
                <a:off x="13144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Arrow Connector 41"/>
              <p:cNvCxnSpPr/>
              <p:nvPr/>
            </p:nvCxnSpPr>
            <p:spPr bwMode="auto">
              <a:xfrm rot="5400000" flipH="1" flipV="1">
                <a:off x="1828800" y="17145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3" name="Straight Arrow Connector 42"/>
              <p:cNvCxnSpPr/>
              <p:nvPr/>
            </p:nvCxnSpPr>
            <p:spPr bwMode="auto">
              <a:xfrm rot="5400000" flipH="1" flipV="1">
                <a:off x="2057400" y="1943101"/>
                <a:ext cx="342901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4" name="Straight Arrow Connector 43"/>
              <p:cNvCxnSpPr/>
              <p:nvPr/>
            </p:nvCxnSpPr>
            <p:spPr bwMode="auto">
              <a:xfrm rot="5400000">
                <a:off x="2228850" y="2114550"/>
                <a:ext cx="3429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 rot="5400000">
                <a:off x="16573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>
                <a:off x="1943102" y="1828802"/>
                <a:ext cx="571499" cy="3428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" name="Group 129"/>
            <p:cNvGrpSpPr/>
            <p:nvPr/>
          </p:nvGrpSpPr>
          <p:grpSpPr>
            <a:xfrm>
              <a:off x="1485900" y="2514600"/>
              <a:ext cx="915194" cy="915194"/>
              <a:chOff x="1485900" y="1371600"/>
              <a:chExt cx="915194" cy="915194"/>
            </a:xfrm>
          </p:grpSpPr>
          <p:cxnSp>
            <p:nvCxnSpPr>
              <p:cNvPr id="25" name="Straight Arrow Connector 24"/>
              <p:cNvCxnSpPr/>
              <p:nvPr/>
            </p:nvCxnSpPr>
            <p:spPr bwMode="auto">
              <a:xfrm rot="5400000">
                <a:off x="1314452" y="1543051"/>
                <a:ext cx="342898" cy="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6" name="Straight Arrow Connector 25"/>
              <p:cNvCxnSpPr/>
              <p:nvPr/>
            </p:nvCxnSpPr>
            <p:spPr bwMode="auto">
              <a:xfrm rot="5400000" flipH="1" flipV="1">
                <a:off x="1485900" y="1371600"/>
                <a:ext cx="342900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7" name="Straight Arrow Connector 26"/>
              <p:cNvCxnSpPr/>
              <p:nvPr/>
            </p:nvCxnSpPr>
            <p:spPr bwMode="auto">
              <a:xfrm rot="5400000" flipH="1" flipV="1">
                <a:off x="1485900" y="13716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 bwMode="auto">
              <a:xfrm rot="5400000">
                <a:off x="1371600" y="1485900"/>
                <a:ext cx="571500" cy="3429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 rot="5400000" flipH="1" flipV="1">
                <a:off x="1485900" y="1371600"/>
                <a:ext cx="914400" cy="914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 rot="5400000">
                <a:off x="13144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 rot="5400000" flipH="1" flipV="1">
                <a:off x="1828800" y="17145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 rot="5400000" flipH="1" flipV="1">
                <a:off x="2057400" y="1943101"/>
                <a:ext cx="342901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 rot="5400000">
                <a:off x="2228850" y="2114550"/>
                <a:ext cx="3429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 rot="5400000">
                <a:off x="16573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>
                <a:off x="1943102" y="1828802"/>
                <a:ext cx="571499" cy="3428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" name="Group 141"/>
            <p:cNvGrpSpPr/>
            <p:nvPr/>
          </p:nvGrpSpPr>
          <p:grpSpPr>
            <a:xfrm>
              <a:off x="2628900" y="2514600"/>
              <a:ext cx="915194" cy="915194"/>
              <a:chOff x="1485900" y="1371600"/>
              <a:chExt cx="915194" cy="915194"/>
            </a:xfrm>
          </p:grpSpPr>
          <p:cxnSp>
            <p:nvCxnSpPr>
              <p:cNvPr id="14" name="Straight Arrow Connector 13"/>
              <p:cNvCxnSpPr/>
              <p:nvPr/>
            </p:nvCxnSpPr>
            <p:spPr bwMode="auto">
              <a:xfrm rot="5400000">
                <a:off x="1314452" y="1543051"/>
                <a:ext cx="342898" cy="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 rot="5400000" flipH="1" flipV="1">
                <a:off x="1485900" y="1371600"/>
                <a:ext cx="342900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6" name="Straight Arrow Connector 15"/>
              <p:cNvCxnSpPr/>
              <p:nvPr/>
            </p:nvCxnSpPr>
            <p:spPr bwMode="auto">
              <a:xfrm rot="5400000" flipH="1" flipV="1">
                <a:off x="1485900" y="13716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 rot="5400000">
                <a:off x="1371600" y="1485900"/>
                <a:ext cx="571500" cy="3429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rot="5400000" flipH="1" flipV="1">
                <a:off x="1485900" y="1371600"/>
                <a:ext cx="914400" cy="914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rot="5400000">
                <a:off x="13144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 rot="5400000" flipH="1" flipV="1">
                <a:off x="1828800" y="1714500"/>
                <a:ext cx="571500" cy="571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 rot="5400000" flipH="1" flipV="1">
                <a:off x="2057400" y="1943101"/>
                <a:ext cx="342901" cy="3429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 rot="5400000">
                <a:off x="2228850" y="2114550"/>
                <a:ext cx="3429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rot="5400000">
                <a:off x="1657350" y="1543050"/>
                <a:ext cx="914400" cy="5715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rot="5400000">
                <a:off x="1943102" y="1828802"/>
                <a:ext cx="571499" cy="3428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" name="Straight Connector 10"/>
            <p:cNvCxnSpPr/>
            <p:nvPr/>
          </p:nvCxnSpPr>
          <p:spPr bwMode="auto">
            <a:xfrm rot="5400000" flipH="1" flipV="1">
              <a:off x="2057400" y="1714500"/>
              <a:ext cx="914400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10800000" flipV="1">
              <a:off x="1485900" y="2285998"/>
              <a:ext cx="2057400" cy="2286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 flipH="1" flipV="1">
              <a:off x="2057400" y="2857500"/>
              <a:ext cx="914400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2" name="TextBox 121"/>
          <p:cNvSpPr txBox="1"/>
          <p:nvPr/>
        </p:nvSpPr>
        <p:spPr>
          <a:xfrm>
            <a:off x="3543300" y="49149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Diagonal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000" dirty="0" smtClean="0"/>
              <a:t>Thanks to Qualcomm for cross-checking(JCTVC-H0684)</a:t>
            </a:r>
          </a:p>
          <a:p>
            <a:r>
              <a:rPr lang="en-US" sz="2000" dirty="0" smtClean="0"/>
              <a:t>Common test conditions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2" y="1943100"/>
          <a:ext cx="7886702" cy="4053840"/>
        </p:xfrm>
        <a:graphic>
          <a:graphicData uri="http://schemas.openxmlformats.org/drawingml/2006/table">
            <a:tbl>
              <a:tblPr/>
              <a:tblGrid>
                <a:gridCol w="686143"/>
                <a:gridCol w="807598"/>
                <a:gridCol w="807598"/>
                <a:gridCol w="807598"/>
                <a:gridCol w="807598"/>
                <a:gridCol w="807598"/>
                <a:gridCol w="807598"/>
                <a:gridCol w="776053"/>
                <a:gridCol w="807598"/>
                <a:gridCol w="771320"/>
              </a:tblGrid>
              <a:tr h="97818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HE-10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HE-10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HE-10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-0.47%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-0.72%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-0.86%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-0.15%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-0.39%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-1.31%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-1.03%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9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4018" marR="440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(Low QP)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Thanks to Qualcomm for </a:t>
            </a:r>
            <a:r>
              <a:rPr lang="en-US" sz="2000" dirty="0" smtClean="0"/>
              <a:t>cross-checking (</a:t>
            </a:r>
            <a:r>
              <a:rPr lang="en-US" sz="2000" dirty="0" smtClean="0"/>
              <a:t>JCTVC-H0684)</a:t>
            </a:r>
          </a:p>
          <a:p>
            <a:r>
              <a:rPr lang="en-US" sz="2000" dirty="0" smtClean="0"/>
              <a:t>Low QP settings(12, 17, 22,27) as in CE11 subset 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800" y="2057400"/>
          <a:ext cx="5600698" cy="4206240"/>
        </p:xfrm>
        <a:graphic>
          <a:graphicData uri="http://schemas.openxmlformats.org/drawingml/2006/table">
            <a:tbl>
              <a:tblPr/>
              <a:tblGrid>
                <a:gridCol w="758335"/>
                <a:gridCol w="560070"/>
                <a:gridCol w="560070"/>
                <a:gridCol w="560070"/>
                <a:gridCol w="496222"/>
                <a:gridCol w="486140"/>
                <a:gridCol w="500702"/>
                <a:gridCol w="560070"/>
                <a:gridCol w="560070"/>
                <a:gridCol w="558949"/>
              </a:tblGrid>
              <a:tr h="104038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-0.09%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HE-10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0.08%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-0.49%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46817" marR="468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harmonize TU coefficient coding</a:t>
            </a:r>
          </a:p>
          <a:p>
            <a:pPr lvl="1"/>
            <a:r>
              <a:rPr lang="en-US" sz="2000" dirty="0" smtClean="0"/>
              <a:t>Harmonized </a:t>
            </a:r>
            <a:r>
              <a:rPr lang="en-US" sz="2000" dirty="0" smtClean="0"/>
              <a:t>coefficient coding </a:t>
            </a:r>
            <a:r>
              <a:rPr lang="en-US" sz="2000" dirty="0" smtClean="0"/>
              <a:t>for diagonal scan across all sizes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Up to 0.3% coding </a:t>
            </a:r>
            <a:r>
              <a:rPr lang="en-US" sz="2000" dirty="0" smtClean="0"/>
              <a:t>gains </a:t>
            </a:r>
            <a:r>
              <a:rPr lang="en-US" sz="2000" dirty="0" smtClean="0"/>
              <a:t>and no complexity.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186374</TotalTime>
  <Words>1329</Words>
  <Application>Microsoft Office PowerPoint</Application>
  <PresentationFormat>On-screen Show (4:3)</PresentationFormat>
  <Paragraphs>644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JCTVC-H0399  Harmonization of coefficient coding in HEVC</vt:lpstr>
      <vt:lpstr>Outline</vt:lpstr>
      <vt:lpstr>Introduction</vt:lpstr>
      <vt:lpstr>Proposals</vt:lpstr>
      <vt:lpstr>Diagram</vt:lpstr>
      <vt:lpstr>Results</vt:lpstr>
      <vt:lpstr>Results (Low QP)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6724</cp:revision>
  <dcterms:created xsi:type="dcterms:W3CDTF">2006-02-22T01:05:12Z</dcterms:created>
  <dcterms:modified xsi:type="dcterms:W3CDTF">2012-01-31T23:34:04Z</dcterms:modified>
</cp:coreProperties>
</file>