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15"/>
  </p:notesMasterIdLst>
  <p:sldIdLst>
    <p:sldId id="256" r:id="rId2"/>
    <p:sldId id="275" r:id="rId3"/>
    <p:sldId id="280" r:id="rId4"/>
    <p:sldId id="281" r:id="rId5"/>
    <p:sldId id="282" r:id="rId6"/>
    <p:sldId id="288" r:id="rId7"/>
    <p:sldId id="289" r:id="rId8"/>
    <p:sldId id="277" r:id="rId9"/>
    <p:sldId id="284" r:id="rId10"/>
    <p:sldId id="285" r:id="rId11"/>
    <p:sldId id="290" r:id="rId12"/>
    <p:sldId id="286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JCTVC-H0398 CE10 Subtest 4: </a:t>
            </a:r>
            <a:br>
              <a:rPr lang="en-US" sz="2800" dirty="0" smtClean="0"/>
            </a:br>
            <a:r>
              <a:rPr lang="en-US" sz="2800" dirty="0" smtClean="0"/>
              <a:t>Transform dependent </a:t>
            </a:r>
            <a:r>
              <a:rPr lang="en-US" sz="2800" dirty="0" err="1" smtClean="0"/>
              <a:t>Deblocking</a:t>
            </a:r>
            <a:r>
              <a:rPr lang="en-US" sz="2800" dirty="0" smtClean="0"/>
              <a:t> Filter Parameter Adjustment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Geert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Auwera, </a:t>
            </a:r>
            <a:r>
              <a:rPr lang="en-US" sz="2400" dirty="0" err="1" smtClean="0"/>
              <a:t>Rajan</a:t>
            </a:r>
            <a:r>
              <a:rPr lang="en-US" sz="2400" dirty="0" smtClean="0"/>
              <a:t> Joshi,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        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C “</a:t>
            </a:r>
            <a:r>
              <a:rPr lang="en-US" dirty="0" err="1" smtClean="0"/>
              <a:t>BQMall</a:t>
            </a:r>
            <a:r>
              <a:rPr lang="en-US" dirty="0" smtClean="0"/>
              <a:t>” sequence (Low delay P LC, QP=37)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47244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47244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4343400"/>
            <a:ext cx="84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Frame 600</a:t>
            </a:r>
            <a:endParaRPr lang="en-US" sz="1200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 b="7350"/>
          <a:stretch>
            <a:fillRect/>
          </a:stretch>
        </p:blipFill>
        <p:spPr bwMode="auto">
          <a:xfrm>
            <a:off x="1752600" y="2514600"/>
            <a:ext cx="19748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 r="354" b="6091"/>
          <a:stretch>
            <a:fillRect/>
          </a:stretch>
        </p:blipFill>
        <p:spPr bwMode="auto">
          <a:xfrm>
            <a:off x="5562600" y="2514600"/>
            <a:ext cx="19685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2590800" y="3505200"/>
            <a:ext cx="858837" cy="858837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6400800" y="3505200"/>
            <a:ext cx="858837" cy="858837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E “Vidyo3” sequence (Low delay P LC, QP=37)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51054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51054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4648200"/>
            <a:ext cx="84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Frame 600</a:t>
            </a:r>
            <a:endParaRPr lang="en-US" sz="1200" dirty="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514600"/>
            <a:ext cx="20955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514600"/>
            <a:ext cx="21082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Oval 6"/>
          <p:cNvSpPr>
            <a:spLocks noChangeArrowheads="1"/>
          </p:cNvSpPr>
          <p:nvPr/>
        </p:nvSpPr>
        <p:spPr bwMode="auto">
          <a:xfrm>
            <a:off x="1981200" y="2743200"/>
            <a:ext cx="858837" cy="858837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1" name="Oval 7"/>
          <p:cNvSpPr>
            <a:spLocks noChangeArrowheads="1"/>
          </p:cNvSpPr>
          <p:nvPr/>
        </p:nvSpPr>
        <p:spPr bwMode="auto">
          <a:xfrm>
            <a:off x="5715000" y="2743200"/>
            <a:ext cx="858837" cy="858837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2" name="Oval 8"/>
          <p:cNvSpPr>
            <a:spLocks noChangeArrowheads="1"/>
          </p:cNvSpPr>
          <p:nvPr/>
        </p:nvSpPr>
        <p:spPr bwMode="auto">
          <a:xfrm>
            <a:off x="2667000" y="3733800"/>
            <a:ext cx="858837" cy="858837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3" name="Oval 9"/>
          <p:cNvSpPr>
            <a:spLocks noChangeArrowheads="1"/>
          </p:cNvSpPr>
          <p:nvPr/>
        </p:nvSpPr>
        <p:spPr bwMode="auto">
          <a:xfrm>
            <a:off x="6400800" y="3733800"/>
            <a:ext cx="858837" cy="858837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Adjustment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“</a:t>
            </a:r>
            <a:r>
              <a:rPr lang="en-US" sz="1800" dirty="0" err="1" smtClean="0"/>
              <a:t>CrowdRun</a:t>
            </a:r>
            <a:r>
              <a:rPr lang="en-US" sz="1800" dirty="0" smtClean="0"/>
              <a:t>” coded using “All Intra LC” and QP = 37</a:t>
            </a:r>
          </a:p>
          <a:p>
            <a:pPr lvl="1"/>
            <a:r>
              <a:rPr lang="en-US" sz="1600" dirty="0" smtClean="0"/>
              <a:t>Delta frame demonstrates that block sizes can be targeted differently</a:t>
            </a:r>
          </a:p>
          <a:p>
            <a:pPr lvl="2"/>
            <a:r>
              <a:rPr lang="en-US" sz="1400" dirty="0" err="1" smtClean="0"/>
              <a:t>Deblocking</a:t>
            </a:r>
            <a:r>
              <a:rPr lang="en-US" sz="1400" dirty="0" smtClean="0"/>
              <a:t> of smooth areas with large transforms is nearly unaltered, while the </a:t>
            </a:r>
            <a:r>
              <a:rPr lang="en-US" sz="1400" dirty="0" err="1" smtClean="0"/>
              <a:t>deblocking</a:t>
            </a:r>
            <a:r>
              <a:rPr lang="en-US" sz="1400" dirty="0" smtClean="0"/>
              <a:t> strength for the smaller transform sizes can be controlled to improve subjective quality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14600"/>
            <a:ext cx="313055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14600"/>
            <a:ext cx="313055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7400" y="58674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58674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Delta frame for </a:t>
            </a:r>
            <a:r>
              <a:rPr lang="en-US" sz="1600" dirty="0" err="1" smtClean="0"/>
              <a:t>t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offsets 4x4 = -12, 8x8 = -8, 16x16 = -4, 32x32 = 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Adjust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r>
              <a:rPr lang="en-US" dirty="0" err="1" smtClean="0"/>
              <a:t>deblocking</a:t>
            </a:r>
            <a:r>
              <a:rPr lang="en-US" dirty="0" smtClean="0"/>
              <a:t> parameter depending on:</a:t>
            </a:r>
          </a:p>
          <a:p>
            <a:pPr lvl="1"/>
            <a:r>
              <a:rPr lang="en-US" dirty="0" smtClean="0"/>
              <a:t>Transform size (+1 parameter):</a:t>
            </a:r>
          </a:p>
          <a:p>
            <a:pPr lvl="2"/>
            <a:r>
              <a:rPr lang="en-US" dirty="0" smtClean="0"/>
              <a:t>Signaling of </a:t>
            </a:r>
            <a:r>
              <a:rPr lang="en-US" dirty="0" err="1" smtClean="0"/>
              <a:t>tc_offset_delta</a:t>
            </a:r>
            <a:r>
              <a:rPr lang="en-US" dirty="0" smtClean="0"/>
              <a:t> (tc_offset_div2 already in HM5.1)</a:t>
            </a:r>
          </a:p>
          <a:p>
            <a:pPr lvl="1"/>
            <a:r>
              <a:rPr lang="en-US" dirty="0" smtClean="0"/>
              <a:t>Intra or inter mode (+3 parameters):</a:t>
            </a:r>
          </a:p>
          <a:p>
            <a:pPr lvl="2"/>
            <a:r>
              <a:rPr lang="en-US" dirty="0" smtClean="0"/>
              <a:t>Separate tc_offset_div2 and </a:t>
            </a:r>
            <a:r>
              <a:rPr lang="en-US" dirty="0" err="1" smtClean="0"/>
              <a:t>tc_offset_delta</a:t>
            </a:r>
            <a:r>
              <a:rPr lang="en-US" dirty="0" smtClean="0"/>
              <a:t> for intra and inter</a:t>
            </a:r>
          </a:p>
          <a:p>
            <a:r>
              <a:rPr lang="en-US" dirty="0" smtClean="0"/>
              <a:t>Add </a:t>
            </a:r>
            <a:r>
              <a:rPr lang="en-US" dirty="0" err="1" smtClean="0"/>
              <a:t>deblocking_filter_control_present_flag</a:t>
            </a:r>
            <a:r>
              <a:rPr lang="en-US" dirty="0" smtClean="0"/>
              <a:t> in SPS</a:t>
            </a:r>
          </a:p>
          <a:p>
            <a:r>
              <a:rPr lang="en-US" dirty="0" smtClean="0"/>
              <a:t>Purpose is to tune subjective quality of wide range of blocking artifact sizes (4x4 to 32x32)</a:t>
            </a:r>
          </a:p>
          <a:p>
            <a:r>
              <a:rPr lang="en-US" dirty="0" smtClean="0"/>
              <a:t>BD-rates close to HM5.0 anchor</a:t>
            </a:r>
          </a:p>
          <a:p>
            <a:r>
              <a:rPr lang="en-US" dirty="0" smtClean="0"/>
              <a:t>Proposed to adopt in HM6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Thanks to Toshiba for cross checking!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Signalling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deblocking</a:t>
            </a:r>
            <a:r>
              <a:rPr lang="en-US" dirty="0" smtClean="0"/>
              <a:t> filter adjustment parameters in APS and/or slice header to adjust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depending on:</a:t>
            </a:r>
          </a:p>
          <a:p>
            <a:pPr lvl="1"/>
            <a:r>
              <a:rPr lang="en-US" dirty="0" smtClean="0"/>
              <a:t>Transform size to control </a:t>
            </a:r>
            <a:r>
              <a:rPr lang="en-US" dirty="0" err="1" smtClean="0"/>
              <a:t>deblocking</a:t>
            </a:r>
            <a:r>
              <a:rPr lang="en-US" dirty="0" smtClean="0"/>
              <a:t> strength, because of significantly different psycho-visual importance of blocking artifact sizes (4x4 up to 32x32)</a:t>
            </a:r>
          </a:p>
          <a:p>
            <a:pPr lvl="2"/>
            <a:r>
              <a:rPr lang="en-US" dirty="0" smtClean="0"/>
              <a:t>Allows subjective tuning depending on content, frame resolution, screen size, viewing distance, etc.</a:t>
            </a:r>
          </a:p>
          <a:p>
            <a:pPr lvl="1"/>
            <a:r>
              <a:rPr lang="en-US" dirty="0" smtClean="0"/>
              <a:t>Intra or inter mode of block</a:t>
            </a:r>
            <a:endParaRPr lang="en-US" baseline="-25000" dirty="0" smtClean="0"/>
          </a:p>
          <a:p>
            <a:r>
              <a:rPr lang="en-US" dirty="0" err="1" smtClean="0"/>
              <a:t>deblocking_filter_control_present_flag</a:t>
            </a:r>
            <a:r>
              <a:rPr lang="en-US" dirty="0" smtClean="0"/>
              <a:t> in SPS:</a:t>
            </a:r>
          </a:p>
          <a:p>
            <a:pPr lvl="1"/>
            <a:r>
              <a:rPr lang="en-US" dirty="0" smtClean="0"/>
              <a:t>Control presence of </a:t>
            </a:r>
            <a:r>
              <a:rPr lang="en-US" dirty="0" err="1" smtClean="0"/>
              <a:t>deblocking</a:t>
            </a:r>
            <a:r>
              <a:rPr lang="en-US" dirty="0" smtClean="0"/>
              <a:t> adjustment parameters (disable/enable)</a:t>
            </a:r>
          </a:p>
          <a:p>
            <a:pPr lvl="2"/>
            <a:r>
              <a:rPr lang="en-US" dirty="0" smtClean="0"/>
              <a:t>Avoids </a:t>
            </a:r>
            <a:r>
              <a:rPr lang="en-US" dirty="0" err="1" smtClean="0"/>
              <a:t>signalling</a:t>
            </a:r>
            <a:r>
              <a:rPr lang="en-US" dirty="0" smtClean="0"/>
              <a:t> </a:t>
            </a:r>
            <a:r>
              <a:rPr lang="en-US" dirty="0" smtClean="0"/>
              <a:t>overhead in case no parameters need </a:t>
            </a:r>
            <a:r>
              <a:rPr lang="en-US" dirty="0" err="1" smtClean="0"/>
              <a:t>signalling</a:t>
            </a:r>
            <a:endParaRPr lang="en-US" dirty="0" smtClean="0"/>
          </a:p>
          <a:p>
            <a:r>
              <a:rPr lang="en-US" dirty="0" smtClean="0"/>
              <a:t>BD-rates and execution times similar to anchor:</a:t>
            </a:r>
          </a:p>
          <a:p>
            <a:pPr lvl="1"/>
            <a:r>
              <a:rPr lang="en-US" dirty="0" smtClean="0"/>
              <a:t>AI-HE: -0.1%, AI-LC: -0.1%, RA-HE: 0.0%, RA-LC: 0.0%, LB-HE: 0.0%, LB-LC: 0.0%, LP-HE: 0.1%, LP-LC: 0.0%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HM5.1:</a:t>
            </a:r>
          </a:p>
          <a:p>
            <a:pPr lvl="1"/>
            <a:r>
              <a:rPr lang="en-US" dirty="0" smtClean="0"/>
              <a:t>Signaling of tc_offset_div2</a:t>
            </a:r>
          </a:p>
          <a:p>
            <a:pPr lvl="1"/>
            <a:r>
              <a:rPr lang="en-US" dirty="0" err="1" smtClean="0"/>
              <a:t>TcOffset</a:t>
            </a:r>
            <a:r>
              <a:rPr lang="en-US" dirty="0" smtClean="0"/>
              <a:t> = IF “Bs = 2” THEN “2 + 2×tc_offset_div2” ELSE “2×tc_offset_div2”</a:t>
            </a:r>
          </a:p>
          <a:p>
            <a:pPr lvl="1"/>
            <a:r>
              <a:rPr lang="en-US" dirty="0" smtClean="0"/>
              <a:t>Q = Clip3(0, MAX_QP+2, QP + </a:t>
            </a:r>
            <a:r>
              <a:rPr lang="en-US" dirty="0" err="1" smtClean="0"/>
              <a:t>TcOffset</a:t>
            </a:r>
            <a:r>
              <a:rPr lang="en-US" dirty="0" smtClean="0"/>
              <a:t> )</a:t>
            </a:r>
          </a:p>
          <a:p>
            <a:pPr lvl="1"/>
            <a:r>
              <a:rPr lang="en-GB" dirty="0" err="1" smtClean="0"/>
              <a:t>t</a:t>
            </a:r>
            <a:r>
              <a:rPr lang="en-GB" baseline="-25000" dirty="0" err="1" smtClean="0"/>
              <a:t>C</a:t>
            </a:r>
            <a:r>
              <a:rPr lang="en-GB" dirty="0" smtClean="0"/>
              <a:t>[Q]</a:t>
            </a:r>
            <a:endParaRPr lang="en-US" dirty="0" smtClean="0"/>
          </a:p>
          <a:p>
            <a:r>
              <a:rPr lang="en-US" dirty="0" smtClean="0"/>
              <a:t>Proposed adjustment parameters:</a:t>
            </a:r>
          </a:p>
          <a:p>
            <a:pPr lvl="1"/>
            <a:r>
              <a:rPr lang="en-US" dirty="0" smtClean="0"/>
              <a:t>Intra/inter dependent (+3 parameters):</a:t>
            </a:r>
          </a:p>
          <a:p>
            <a:pPr lvl="2"/>
            <a:r>
              <a:rPr lang="en-GB" dirty="0" smtClean="0"/>
              <a:t>tc_offset_intra_div2 (replaces tc_offset_div2; value used for 4×4 block)</a:t>
            </a:r>
          </a:p>
          <a:p>
            <a:pPr lvl="2"/>
            <a:r>
              <a:rPr lang="en-GB" dirty="0" err="1" smtClean="0"/>
              <a:t>tc_offset_intra_delta</a:t>
            </a:r>
            <a:r>
              <a:rPr lang="en-GB" dirty="0" smtClean="0"/>
              <a:t> (used to compute offset for other block sizes)</a:t>
            </a:r>
          </a:p>
          <a:p>
            <a:pPr lvl="2"/>
            <a:r>
              <a:rPr lang="en-GB" dirty="0" smtClean="0"/>
              <a:t>tc_offset_inter_div2</a:t>
            </a:r>
          </a:p>
          <a:p>
            <a:pPr lvl="2"/>
            <a:r>
              <a:rPr lang="en-GB" dirty="0" err="1" smtClean="0"/>
              <a:t>tc_offset_inter_delta</a:t>
            </a:r>
            <a:endParaRPr lang="en-GB" dirty="0" smtClean="0"/>
          </a:p>
          <a:p>
            <a:pPr lvl="1"/>
            <a:r>
              <a:rPr lang="en-GB" dirty="0" smtClean="0"/>
              <a:t>Simplified: intra/inter independent (one additional parameter)</a:t>
            </a:r>
          </a:p>
          <a:p>
            <a:pPr lvl="2"/>
            <a:r>
              <a:rPr lang="en-GB" dirty="0" smtClean="0"/>
              <a:t>tc_offset_div2 (already in HM5.1; value used for 4×4 block)</a:t>
            </a:r>
          </a:p>
          <a:p>
            <a:pPr lvl="2"/>
            <a:r>
              <a:rPr lang="en-GB" dirty="0" err="1" smtClean="0"/>
              <a:t>tc_offset_delta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Proposed computation of </a:t>
            </a:r>
            <a:r>
              <a:rPr lang="en-US" dirty="0" err="1" smtClean="0"/>
              <a:t>TcOffset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transform_type</a:t>
            </a:r>
            <a:r>
              <a:rPr lang="en-US" dirty="0" smtClean="0"/>
              <a:t> = </a:t>
            </a:r>
            <a:r>
              <a:rPr lang="en-US" dirty="0" err="1" smtClean="0"/>
              <a:t>NxN</a:t>
            </a:r>
            <a:r>
              <a:rPr lang="en-US" dirty="0" smtClean="0"/>
              <a:t> (= 4x4 or 8x8 or 16x16 or 32x32)</a:t>
            </a:r>
          </a:p>
          <a:p>
            <a:pPr lvl="2"/>
            <a:r>
              <a:rPr lang="en-US" dirty="0" smtClean="0"/>
              <a:t>INTRA_TC_OFFSET = (2×</a:t>
            </a:r>
            <a:r>
              <a:rPr lang="en-US" b="1" dirty="0" smtClean="0"/>
              <a:t>tc_offset_intra_div2</a:t>
            </a:r>
            <a:r>
              <a:rPr lang="en-US" dirty="0" smtClean="0"/>
              <a:t>) + </a:t>
            </a:r>
            <a:r>
              <a:rPr lang="en-US" dirty="0" err="1" smtClean="0"/>
              <a:t>tc_offset_NxN_intra_delta</a:t>
            </a:r>
            <a:endParaRPr lang="en-US" dirty="0" smtClean="0"/>
          </a:p>
          <a:p>
            <a:pPr lvl="2"/>
            <a:r>
              <a:rPr lang="en-US" dirty="0" smtClean="0"/>
              <a:t>INTER_TC_OFFSET = (2×</a:t>
            </a:r>
            <a:r>
              <a:rPr lang="en-US" b="1" dirty="0" smtClean="0"/>
              <a:t>tc_offset_inter_div2</a:t>
            </a:r>
            <a:r>
              <a:rPr lang="en-US" dirty="0" smtClean="0"/>
              <a:t>) + </a:t>
            </a:r>
            <a:r>
              <a:rPr lang="en-US" dirty="0" err="1" smtClean="0"/>
              <a:t>tc_offset_NxN_inter_delta</a:t>
            </a:r>
            <a:endParaRPr lang="en-US" dirty="0" smtClean="0"/>
          </a:p>
          <a:p>
            <a:pPr lvl="1"/>
            <a:r>
              <a:rPr lang="en-US" dirty="0" err="1" smtClean="0"/>
              <a:t>Tc_offset_NxN_intra_delta</a:t>
            </a:r>
            <a:r>
              <a:rPr lang="en-US" dirty="0" smtClean="0"/>
              <a:t> = </a:t>
            </a:r>
            <a:r>
              <a:rPr lang="en-US" b="1" dirty="0" err="1" smtClean="0"/>
              <a:t>tc_offset_intra_delta</a:t>
            </a:r>
            <a:r>
              <a:rPr lang="en-US" dirty="0" smtClean="0"/>
              <a:t> × </a:t>
            </a:r>
            <a:r>
              <a:rPr lang="en-US" dirty="0" err="1" smtClean="0"/>
              <a:t>factor_NxN</a:t>
            </a:r>
            <a:endParaRPr lang="en-US" dirty="0" smtClean="0"/>
          </a:p>
          <a:p>
            <a:pPr lvl="1"/>
            <a:r>
              <a:rPr lang="en-US" dirty="0" err="1" smtClean="0"/>
              <a:t>Tc_offset_NxN_inter_delta</a:t>
            </a:r>
            <a:r>
              <a:rPr lang="en-US" dirty="0" smtClean="0"/>
              <a:t> = </a:t>
            </a:r>
            <a:r>
              <a:rPr lang="en-US" b="1" dirty="0" err="1" smtClean="0"/>
              <a:t>tc_offset_inter_delta</a:t>
            </a:r>
            <a:r>
              <a:rPr lang="en-US" dirty="0" smtClean="0"/>
              <a:t> × </a:t>
            </a:r>
            <a:r>
              <a:rPr lang="en-US" dirty="0" err="1" smtClean="0"/>
              <a:t>factor_NxN</a:t>
            </a:r>
            <a:endParaRPr lang="en-US" dirty="0" smtClean="0"/>
          </a:p>
          <a:p>
            <a:pPr lvl="1"/>
            <a:r>
              <a:rPr lang="en-US" dirty="0" smtClean="0"/>
              <a:t>Constant values used in the computation (not signaled):</a:t>
            </a:r>
          </a:p>
          <a:p>
            <a:pPr lvl="2"/>
            <a:r>
              <a:rPr lang="en-GB" dirty="0" smtClean="0"/>
              <a:t>Factor_4x4 = 0</a:t>
            </a:r>
            <a:endParaRPr lang="en-US" dirty="0" smtClean="0"/>
          </a:p>
          <a:p>
            <a:pPr lvl="2"/>
            <a:r>
              <a:rPr lang="en-GB" dirty="0" smtClean="0"/>
              <a:t>Factor_8x8 = 1</a:t>
            </a:r>
            <a:endParaRPr lang="en-US" dirty="0" smtClean="0"/>
          </a:p>
          <a:p>
            <a:pPr lvl="2"/>
            <a:r>
              <a:rPr lang="en-GB" dirty="0" smtClean="0"/>
              <a:t>Factor_16x16 = 2</a:t>
            </a:r>
            <a:endParaRPr lang="en-US" dirty="0" smtClean="0"/>
          </a:p>
          <a:p>
            <a:pPr lvl="2"/>
            <a:r>
              <a:rPr lang="en-GB" dirty="0" smtClean="0"/>
              <a:t>Factor_32x32 = 3</a:t>
            </a:r>
            <a:endParaRPr lang="en-US" dirty="0" smtClean="0"/>
          </a:p>
          <a:p>
            <a:pPr lvl="1"/>
            <a:r>
              <a:rPr lang="en-US" dirty="0" smtClean="0"/>
              <a:t>IF “Intra Mode” THEN “</a:t>
            </a:r>
            <a:r>
              <a:rPr lang="en-US" dirty="0" err="1" smtClean="0"/>
              <a:t>TcOffset</a:t>
            </a:r>
            <a:r>
              <a:rPr lang="en-US" dirty="0" smtClean="0"/>
              <a:t> = 2 + INTRA_TC_OFFSET”; ELSE “</a:t>
            </a:r>
            <a:r>
              <a:rPr lang="en-US" dirty="0" err="1" smtClean="0"/>
              <a:t>TcOffset</a:t>
            </a:r>
            <a:r>
              <a:rPr lang="en-US" dirty="0" smtClean="0"/>
              <a:t> = INTER_TC_OFFSET”</a:t>
            </a:r>
          </a:p>
          <a:p>
            <a:pPr lvl="1"/>
            <a:r>
              <a:rPr lang="en-US" dirty="0" smtClean="0"/>
              <a:t>Q = Clip3(0, MAX_QP + 2, QP + </a:t>
            </a:r>
            <a:r>
              <a:rPr lang="en-US" dirty="0" err="1" smtClean="0"/>
              <a:t>TcOffset</a:t>
            </a:r>
            <a:r>
              <a:rPr lang="en-US" dirty="0" smtClean="0"/>
              <a:t> )</a:t>
            </a:r>
          </a:p>
          <a:p>
            <a:pPr lvl="1"/>
            <a:r>
              <a:rPr lang="en-GB" dirty="0" err="1" smtClean="0"/>
              <a:t>t</a:t>
            </a:r>
            <a:r>
              <a:rPr lang="en-GB" baseline="-25000" dirty="0" err="1" smtClean="0"/>
              <a:t>C</a:t>
            </a:r>
            <a:r>
              <a:rPr lang="en-GB" dirty="0" smtClean="0"/>
              <a:t>[Q]</a:t>
            </a:r>
          </a:p>
          <a:p>
            <a:r>
              <a:rPr lang="en-GB" dirty="0" smtClean="0"/>
              <a:t>Remark: simplification when intra/inter mode independent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SPS: </a:t>
            </a:r>
            <a:r>
              <a:rPr lang="en-US" dirty="0" err="1" smtClean="0"/>
              <a:t>deblocking_filter_control_present_flag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828800" y="1752600"/>
          <a:ext cx="5033645" cy="2743200"/>
        </p:xfrm>
        <a:graphic>
          <a:graphicData uri="http://schemas.openxmlformats.org/drawingml/2006/table">
            <a:tbl>
              <a:tblPr/>
              <a:tblGrid>
                <a:gridCol w="4260215"/>
                <a:gridCol w="77343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seq_parameter_set_rbsp( ) {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profile_idc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000" b="1" i="1">
                          <a:latin typeface="Times New Roman"/>
                          <a:ea typeface="MS Mincho"/>
                        </a:rPr>
                        <a:t>.....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chroma_pred_from_luma_enabled_flag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    deblocking_filter_control_present_flag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S Mincho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    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if (deblocking_filter_control_present_flag) {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  	   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deblocking_filter_in_aps_enabled_flag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Note that if deblocking_filter_control_present_flag=0, then deblocking_filter_in_aps_enabled_flag=0 and aps_deblocking_filter_flag=0  and disable_deblocking_filter_flag=0 and beta_offset_div2=0 and tc_offset_div2=0 are inferred.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    }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loop_filter_across_slice_flag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sample_adaptive_offset_enabled_flag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adaptive_loop_filter_enabled_flag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pcm_loop_filter_disable_flag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.....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}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05000" y="1752600"/>
          <a:ext cx="5092417" cy="4114800"/>
        </p:xfrm>
        <a:graphic>
          <a:graphicData uri="http://schemas.openxmlformats.org/drawingml/2006/table">
            <a:tbl>
              <a:tblPr/>
              <a:tblGrid>
                <a:gridCol w="4404924"/>
                <a:gridCol w="687493"/>
              </a:tblGrid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aps_rbsp( 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aps_id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PMingLiU"/>
                        </a:rPr>
                        <a:t>aps_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sample_adaptive_offset_flag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PMingLiU"/>
                        </a:rPr>
                        <a:t>aps_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adaptive_loop_filter_flag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 b="1">
                          <a:highlight>
                            <a:srgbClr val="00FF00"/>
                          </a:highlight>
                          <a:latin typeface="Times New Roman"/>
                          <a:ea typeface="PMingLiU"/>
                        </a:rPr>
                        <a:t>aps_</a:t>
                      </a:r>
                      <a:r>
                        <a:rPr lang="en-GB" sz="9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deblocking_filter_flag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PMingLiU"/>
                        </a:rPr>
                        <a:t>if( aps_sample_adapt	ive_offset_flag || aps_adaptive_loop_filter_flag 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	aps_cabac_use_flag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>
                          <a:latin typeface="Times New Roman"/>
                          <a:ea typeface="PMingLiU"/>
                        </a:rPr>
                        <a:t>if( aps_cabac_use_flag 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		aps_cabac_</a:t>
                      </a:r>
                      <a:r>
                        <a:rPr lang="en-GB" sz="900" b="1">
                          <a:latin typeface="Times New Roman"/>
                          <a:ea typeface="PMingLiU"/>
                        </a:rPr>
                        <a:t>init_idc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PMingLiU"/>
                        </a:rPr>
                        <a:t>ue(v)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			aps_cabac_init_qp_minus26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PMingLiU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>
                          <a:latin typeface="Times New Roman"/>
                          <a:ea typeface="PMingLiU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PMingLiU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PMingLiU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PMingLiU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13716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新細明體"/>
                        </a:rPr>
                        <a:t>if( aps_sample_adaptive_offset_flag )</a:t>
                      </a:r>
                      <a:r>
                        <a:rPr lang="en-US" sz="900">
                          <a:latin typeface="Times New Roman"/>
                          <a:ea typeface="新細明體"/>
                        </a:rPr>
                        <a:t>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27432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.....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13716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13716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新細明體"/>
                        </a:rPr>
                        <a:t>if( aps_adaptive_loop_filter_flag )</a:t>
                      </a:r>
                      <a:r>
                        <a:rPr lang="en-US" sz="900">
                          <a:latin typeface="Times New Roman"/>
                          <a:ea typeface="新細明體"/>
                        </a:rPr>
                        <a:t>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27432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.....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13716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	if (aps_deblocking_filter_flag){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S Mincho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disable_deblocking_filter_flag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		if (!disable_deblocking_filter_flag)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highlight>
                          <a:srgbClr val="00FF00"/>
                        </a:highlight>
                        <a:latin typeface="Times New Roman"/>
                        <a:ea typeface="PMingLiU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9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beta_ offset_div2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41148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strike="sngStrike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tc_offset_div2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strike="sngStrike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9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tc_offset_intra_div2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41148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tc_offset_intra_delta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41148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tc_offset_inter_div2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41148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tc_offset_inter_delta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PMingLiU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PMingLiU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....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Slice header: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33600" y="1676400"/>
          <a:ext cx="4762256" cy="4063992"/>
        </p:xfrm>
        <a:graphic>
          <a:graphicData uri="http://schemas.openxmlformats.org/drawingml/2006/table">
            <a:tbl>
              <a:tblPr/>
              <a:tblGrid>
                <a:gridCol w="4099787"/>
                <a:gridCol w="662469"/>
              </a:tblGrid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slice_header( 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entropy_slice_flag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if( !entropy_slice_flag 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slice_type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pic_parameter_set_id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>
                          <a:latin typeface="Times New Roman"/>
                          <a:ea typeface="PMingLiU"/>
                        </a:rPr>
                        <a:t>if( sample_adaptive_offset_enabled_flag || adaptive_loop_filter_enabled_flag 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aps_id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if( IdrPicFlag 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idr_pic_id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27432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....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if( !entropy_slice_flag 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</a:rPr>
                        <a:t>slice_qp_delta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         if (deblocking_filter_control_present_flag) {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41148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inherit_dbl_params_from_APS_flag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4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             if (!inherit_dbl_params_from_APS_flag){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highlight>
                          <a:srgbClr val="00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               </a:t>
                      </a:r>
                      <a:r>
                        <a:rPr lang="en-GB" sz="9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disable_deblocking_filter_flag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               if (!disable_deblocking_filter_flag) {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highlight>
                          <a:srgbClr val="00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                  </a:t>
                      </a:r>
                      <a:r>
                        <a:rPr lang="en-US" sz="900" b="1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beta_offset_div2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strike="sngStrike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                  </a:t>
                      </a:r>
                      <a:r>
                        <a:rPr lang="en-US" sz="900" b="1" strike="sngStrike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tc_offset_div2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strike="sngStrike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</a:rPr>
                        <a:t>                  tc_offset_intra_div2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</a:rPr>
                        <a:t>                  tc_offset_intra_delta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</a:rPr>
                        <a:t>                  if ( slice_type != I) {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highlight>
                          <a:srgbClr val="00FFFF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</a:rPr>
                        <a:t>                     tc_offset_inter_div2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</a:rPr>
                        <a:t>                     tc_offset_inter_delta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</a:rPr>
                        <a:t>                  }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               }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            }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         }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.....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62479" marR="6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Compared with CE10.4 anchor (QP=22, 27, 32, 37)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0" y="1752600"/>
          <a:ext cx="4953000" cy="4553760"/>
        </p:xfrm>
        <a:graphic>
          <a:graphicData uri="http://schemas.openxmlformats.org/drawingml/2006/table">
            <a:tbl>
              <a:tblPr/>
              <a:tblGrid>
                <a:gridCol w="495300"/>
                <a:gridCol w="495300"/>
                <a:gridCol w="495300"/>
                <a:gridCol w="495300"/>
                <a:gridCol w="495300"/>
                <a:gridCol w="495300"/>
                <a:gridCol w="495300"/>
                <a:gridCol w="495300"/>
                <a:gridCol w="495300"/>
                <a:gridCol w="495300"/>
              </a:tblGrid>
              <a:tr h="136376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195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4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37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37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5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4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1369" marR="613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953000" y="1752600"/>
          <a:ext cx="4049535" cy="4119964"/>
        </p:xfrm>
        <a:graphic>
          <a:graphicData uri="http://schemas.openxmlformats.org/drawingml/2006/table">
            <a:tbl>
              <a:tblPr/>
              <a:tblGrid>
                <a:gridCol w="578505"/>
                <a:gridCol w="578505"/>
                <a:gridCol w="578505"/>
                <a:gridCol w="578505"/>
                <a:gridCol w="578505"/>
                <a:gridCol w="578505"/>
                <a:gridCol w="578505"/>
              </a:tblGrid>
              <a:tr h="144626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62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9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2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2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62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P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P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626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9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2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2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2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082" marR="650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B “Kimono” sequence (Low delay P LC, QP=37)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0" y="51054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51054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91000" y="4648200"/>
            <a:ext cx="84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Frame 240</a:t>
            </a:r>
            <a:endParaRPr lang="en-US" sz="1200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514600"/>
            <a:ext cx="2082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514600"/>
            <a:ext cx="203835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1905000" y="2667000"/>
            <a:ext cx="860425" cy="858838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5715000" y="2667000"/>
            <a:ext cx="860425" cy="858838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1467</Words>
  <Application>Microsoft Office PowerPoint</Application>
  <PresentationFormat>On-screen Show (4:3)</PresentationFormat>
  <Paragraphs>583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JCTVC-H0398 CE10 Subtest 4:  Transform dependent Deblocking Filter Parameter Adjustment</vt:lpstr>
      <vt:lpstr>Summary</vt:lpstr>
      <vt:lpstr>Adjusting tC</vt:lpstr>
      <vt:lpstr>Adjusting tC</vt:lpstr>
      <vt:lpstr>Proposed Syntax</vt:lpstr>
      <vt:lpstr>Proposed Syntax</vt:lpstr>
      <vt:lpstr>Proposed Syntax</vt:lpstr>
      <vt:lpstr>Objective Results</vt:lpstr>
      <vt:lpstr>Subjective Results</vt:lpstr>
      <vt:lpstr>Subjective Results</vt:lpstr>
      <vt:lpstr>Subjective Results</vt:lpstr>
      <vt:lpstr>Subjective Adjustment Example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2012-02-03T18:22:46Z</dcterms:modified>
</cp:coreProperties>
</file>