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16"/>
  </p:notesMasterIdLst>
  <p:sldIdLst>
    <p:sldId id="256" r:id="rId2"/>
    <p:sldId id="275" r:id="rId3"/>
    <p:sldId id="280" r:id="rId4"/>
    <p:sldId id="282" r:id="rId5"/>
    <p:sldId id="283" r:id="rId6"/>
    <p:sldId id="281" r:id="rId7"/>
    <p:sldId id="284" r:id="rId8"/>
    <p:sldId id="277" r:id="rId9"/>
    <p:sldId id="285" r:id="rId10"/>
    <p:sldId id="286" r:id="rId11"/>
    <p:sldId id="287" r:id="rId12"/>
    <p:sldId id="288" r:id="rId13"/>
    <p:sldId id="289" r:id="rId14"/>
    <p:sldId id="27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9" autoAdjust="0"/>
  </p:normalViewPr>
  <p:slideViewPr>
    <p:cSldViewPr>
      <p:cViewPr varScale="1">
        <p:scale>
          <a:sx n="80" d="100"/>
          <a:sy n="80" d="100"/>
        </p:scale>
        <p:origin x="-1022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742" y="-91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89D0-2626-4E1A-96F6-9C8F996415E8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B874B-93D5-4CA0-A08A-1ADE54896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B874B-93D5-4CA0-A08A-1ADE548962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JCTVC-H0396: </a:t>
            </a:r>
            <a:br>
              <a:rPr lang="en-US" dirty="0" smtClean="0"/>
            </a:br>
            <a:r>
              <a:rPr lang="en-US" dirty="0" smtClean="0"/>
              <a:t>CE10.3: </a:t>
            </a:r>
            <a:r>
              <a:rPr lang="en-US" dirty="0" err="1" smtClean="0"/>
              <a:t>Deblocking</a:t>
            </a:r>
            <a:r>
              <a:rPr lang="en-US" dirty="0" smtClean="0"/>
              <a:t> Filter Simplifications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Geert</a:t>
            </a:r>
            <a:r>
              <a:rPr lang="en-US" sz="2400" dirty="0" smtClean="0"/>
              <a:t> Van </a:t>
            </a:r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Auwera</a:t>
            </a:r>
            <a:r>
              <a:rPr lang="en-US" sz="2400" dirty="0" smtClean="0"/>
              <a:t>, </a:t>
            </a:r>
            <a:r>
              <a:rPr lang="en-US" sz="2400" dirty="0" err="1" smtClean="0"/>
              <a:t>Xianglin</a:t>
            </a:r>
            <a:r>
              <a:rPr lang="en-US" sz="2400" dirty="0" smtClean="0"/>
              <a:t> Wang, Marta </a:t>
            </a:r>
            <a:r>
              <a:rPr lang="en-US" sz="2400" dirty="0" err="1" smtClean="0"/>
              <a:t>Karczewicz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Qualcomm Inc.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 Subjective Quality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Frame 240 from the class B “Kimono” sequence (Low delay P LC, QP=37). Enhanced texture detail is shown.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2" cstate="print"/>
          <a:srcRect l="10864" t="14143" r="233"/>
          <a:stretch>
            <a:fillRect/>
          </a:stretch>
        </p:blipFill>
        <p:spPr bwMode="auto">
          <a:xfrm>
            <a:off x="1219200" y="2362200"/>
            <a:ext cx="2660650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6" name="Picture 10"/>
          <p:cNvPicPr>
            <a:picLocks noChangeAspect="1" noChangeArrowheads="1"/>
          </p:cNvPicPr>
          <p:nvPr/>
        </p:nvPicPr>
        <p:blipFill>
          <a:blip r:embed="rId3" cstate="print"/>
          <a:srcRect l="11281" t="13957" r="211"/>
          <a:stretch>
            <a:fillRect/>
          </a:stretch>
        </p:blipFill>
        <p:spPr bwMode="auto">
          <a:xfrm>
            <a:off x="4876800" y="2362200"/>
            <a:ext cx="2660650" cy="290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133600" y="54102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HM5.0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715000" y="54102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45067" name="Oval 11"/>
          <p:cNvSpPr>
            <a:spLocks noChangeArrowheads="1"/>
          </p:cNvSpPr>
          <p:nvPr/>
        </p:nvSpPr>
        <p:spPr bwMode="auto">
          <a:xfrm>
            <a:off x="1905000" y="3429000"/>
            <a:ext cx="1801812" cy="1801812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8" name="Oval 12"/>
          <p:cNvSpPr>
            <a:spLocks noChangeArrowheads="1"/>
          </p:cNvSpPr>
          <p:nvPr/>
        </p:nvSpPr>
        <p:spPr bwMode="auto">
          <a:xfrm>
            <a:off x="5562600" y="3429000"/>
            <a:ext cx="1801812" cy="1801812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 Subjective Quality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Frame 214 from class C “</a:t>
            </a:r>
            <a:r>
              <a:rPr lang="en-US" sz="1800" dirty="0" err="1" smtClean="0"/>
              <a:t>BQMall</a:t>
            </a:r>
            <a:r>
              <a:rPr lang="en-US" sz="1800" dirty="0" smtClean="0"/>
              <a:t>” sequence (Low delay P LC, QP=37). Improved texture detail and reduction of trailing edge is shown.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209800" y="50292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HM5.0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791200" y="50292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743200"/>
            <a:ext cx="2001838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743200"/>
            <a:ext cx="1952625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Oval 4"/>
          <p:cNvSpPr>
            <a:spLocks noChangeArrowheads="1"/>
          </p:cNvSpPr>
          <p:nvPr/>
        </p:nvSpPr>
        <p:spPr bwMode="auto">
          <a:xfrm>
            <a:off x="2209800" y="3276600"/>
            <a:ext cx="1392237" cy="1393825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5" name="Oval 5"/>
          <p:cNvSpPr>
            <a:spLocks noChangeArrowheads="1"/>
          </p:cNvSpPr>
          <p:nvPr/>
        </p:nvSpPr>
        <p:spPr bwMode="auto">
          <a:xfrm>
            <a:off x="5867400" y="3276600"/>
            <a:ext cx="1392237" cy="1392238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2: Subjective Quality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Frame 240 from the class B “Kimono” sequence (Low delay P LC, QP=37). Enhanced texture detail is demonstrated.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209800" y="54102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HM5.0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867400" y="54102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438400"/>
            <a:ext cx="2965450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438400"/>
            <a:ext cx="2986088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Oval 4"/>
          <p:cNvSpPr>
            <a:spLocks noChangeArrowheads="1"/>
          </p:cNvSpPr>
          <p:nvPr/>
        </p:nvSpPr>
        <p:spPr bwMode="auto">
          <a:xfrm>
            <a:off x="2133600" y="3352800"/>
            <a:ext cx="1801813" cy="1801812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09" name="Oval 5"/>
          <p:cNvSpPr>
            <a:spLocks noChangeArrowheads="1"/>
          </p:cNvSpPr>
          <p:nvPr/>
        </p:nvSpPr>
        <p:spPr bwMode="auto">
          <a:xfrm>
            <a:off x="5943600" y="3352800"/>
            <a:ext cx="1801812" cy="1801812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2: Subjective Quality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Frame 600 from class E “Vidyo3” sequence (Low delay P LC, QP=37).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286000" y="51816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HM5.0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096000" y="51816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514600"/>
            <a:ext cx="27908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514600"/>
            <a:ext cx="2798763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Oval 4"/>
          <p:cNvSpPr>
            <a:spLocks noChangeArrowheads="1"/>
          </p:cNvSpPr>
          <p:nvPr/>
        </p:nvSpPr>
        <p:spPr bwMode="auto">
          <a:xfrm>
            <a:off x="1981200" y="2971800"/>
            <a:ext cx="1571625" cy="1573213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3" name="Oval 5"/>
          <p:cNvSpPr>
            <a:spLocks noChangeArrowheads="1"/>
          </p:cNvSpPr>
          <p:nvPr/>
        </p:nvSpPr>
        <p:spPr bwMode="auto">
          <a:xfrm>
            <a:off x="5867400" y="2895600"/>
            <a:ext cx="1571625" cy="1573213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Proposals:</a:t>
            </a:r>
          </a:p>
          <a:p>
            <a:pPr lvl="1"/>
            <a:r>
              <a:rPr lang="en-US" dirty="0" smtClean="0"/>
              <a:t>Part 1: Simpler weak filter delta, saving one multiplication</a:t>
            </a:r>
          </a:p>
          <a:p>
            <a:pPr lvl="1"/>
            <a:r>
              <a:rPr lang="en-US" dirty="0" smtClean="0"/>
              <a:t>Part 2: Replace strong filter, modify strong/weak filter decision, reducing line memory from 4 to 3 </a:t>
            </a:r>
            <a:r>
              <a:rPr lang="en-US" dirty="0" smtClean="0"/>
              <a:t>lines and reducing filter complexity</a:t>
            </a:r>
            <a:endParaRPr lang="en-US" dirty="0" smtClean="0"/>
          </a:p>
          <a:p>
            <a:r>
              <a:rPr lang="en-US" dirty="0" smtClean="0"/>
              <a:t>Texture detail is improved</a:t>
            </a:r>
          </a:p>
          <a:p>
            <a:r>
              <a:rPr lang="en-US" dirty="0" smtClean="0"/>
              <a:t>Proposed to adopt parts 1 and 2 in HM6</a:t>
            </a:r>
          </a:p>
          <a:p>
            <a:endParaRPr lang="en-US" dirty="0" smtClean="0"/>
          </a:p>
          <a:p>
            <a:r>
              <a:rPr lang="en-US" dirty="0" smtClean="0"/>
              <a:t>Thanks to SKKU for cross checking!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Deblocking</a:t>
            </a:r>
            <a:r>
              <a:rPr lang="en-US" dirty="0" smtClean="0"/>
              <a:t> filter simplifications are proposed:</a:t>
            </a:r>
          </a:p>
          <a:p>
            <a:pPr lvl="1"/>
            <a:r>
              <a:rPr lang="en-US" dirty="0" smtClean="0"/>
              <a:t>Part 1:</a:t>
            </a:r>
          </a:p>
          <a:p>
            <a:pPr lvl="2"/>
            <a:r>
              <a:rPr lang="en-US" dirty="0" smtClean="0"/>
              <a:t>Weak filter: simplified delta, saving one multiplication</a:t>
            </a:r>
          </a:p>
          <a:p>
            <a:pPr lvl="2"/>
            <a:r>
              <a:rPr lang="en-US" dirty="0" smtClean="0"/>
              <a:t>Unification of </a:t>
            </a:r>
            <a:r>
              <a:rPr lang="en-US" dirty="0" err="1" smtClean="0"/>
              <a:t>luma</a:t>
            </a:r>
            <a:r>
              <a:rPr lang="en-US" dirty="0" smtClean="0"/>
              <a:t> and </a:t>
            </a:r>
            <a:r>
              <a:rPr lang="en-US" dirty="0" err="1" smtClean="0"/>
              <a:t>chroma</a:t>
            </a:r>
            <a:r>
              <a:rPr lang="en-US" dirty="0" smtClean="0"/>
              <a:t> delta</a:t>
            </a:r>
          </a:p>
          <a:p>
            <a:pPr lvl="2"/>
            <a:r>
              <a:rPr lang="en-US" dirty="0" smtClean="0"/>
              <a:t>BD-rates:</a:t>
            </a:r>
          </a:p>
          <a:p>
            <a:pPr lvl="3"/>
            <a:r>
              <a:rPr lang="en-US" dirty="0" smtClean="0"/>
              <a:t>AI-HE: -0.2%, AI-LC: -0.2%, RA-HE: -0.1%, RA-LC: 0.0%, RA-HE10: -0.2%, LB-HE: -0.1%, LB-LC: -0.1%, LP-HE: -0.1%, LP-LC: 0.3%</a:t>
            </a:r>
          </a:p>
          <a:p>
            <a:pPr lvl="1"/>
            <a:r>
              <a:rPr lang="en-US" dirty="0" smtClean="0"/>
              <a:t>Part 2: in addition to part 1</a:t>
            </a:r>
          </a:p>
          <a:p>
            <a:pPr lvl="2"/>
            <a:r>
              <a:rPr lang="en-US" dirty="0" smtClean="0"/>
              <a:t>Replace HM5 strong filter with HM5 “weak” filter</a:t>
            </a:r>
          </a:p>
          <a:p>
            <a:pPr lvl="2"/>
            <a:r>
              <a:rPr lang="en-US" dirty="0" smtClean="0"/>
              <a:t>Modify strong/weak filter decision</a:t>
            </a:r>
          </a:p>
          <a:p>
            <a:pPr lvl="2"/>
            <a:r>
              <a:rPr lang="en-US" dirty="0" smtClean="0"/>
              <a:t>Line memory requirement is reduced from 4 to 3 </a:t>
            </a:r>
            <a:r>
              <a:rPr lang="en-US" dirty="0" smtClean="0"/>
              <a:t>lines; lower filter complexity</a:t>
            </a:r>
            <a:endParaRPr lang="en-US" dirty="0" smtClean="0"/>
          </a:p>
          <a:p>
            <a:pPr lvl="2"/>
            <a:r>
              <a:rPr lang="en-US" dirty="0" smtClean="0"/>
              <a:t>BD-rates:</a:t>
            </a:r>
          </a:p>
          <a:p>
            <a:pPr lvl="3"/>
            <a:r>
              <a:rPr lang="en-US" dirty="0" smtClean="0"/>
              <a:t>AI-HE: -0.1%, AI-LC: -0.1%, RA-HE: -0.1%, RA-LC: 0.0%, RA-HE10: -0.0%, LB-HE: -0.1%, LB-LC: 0.0%, LP-HE: -0.1%, LP-LC: 0.5% </a:t>
            </a:r>
          </a:p>
          <a:p>
            <a:pPr lvl="3"/>
            <a:r>
              <a:rPr lang="en-US" dirty="0" smtClean="0"/>
              <a:t>class F: -0.6% to -0.3%</a:t>
            </a:r>
          </a:p>
          <a:p>
            <a:pPr lvl="1"/>
            <a:r>
              <a:rPr lang="en-US" dirty="0" smtClean="0"/>
              <a:t>Subjective gains: enhanced texture detail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 Weak Filter Delta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HM5:</a:t>
            </a:r>
          </a:p>
          <a:p>
            <a:pPr lvl="1">
              <a:buNone/>
            </a:pPr>
            <a:r>
              <a:rPr lang="en-US" sz="1600" dirty="0" smtClean="0">
                <a:sym typeface="Symbol"/>
              </a:rPr>
              <a:t></a:t>
            </a:r>
            <a:r>
              <a:rPr lang="en-US" sz="1600" dirty="0" smtClean="0"/>
              <a:t> =  ( 9(q0-p0) - 3(q1-p1) + 8 )/16</a:t>
            </a:r>
          </a:p>
          <a:p>
            <a:r>
              <a:rPr lang="en-US" sz="1800" dirty="0" smtClean="0"/>
              <a:t>Proposed (</a:t>
            </a:r>
            <a:r>
              <a:rPr lang="en-US" sz="1800" dirty="0" err="1" smtClean="0"/>
              <a:t>luma</a:t>
            </a:r>
            <a:r>
              <a:rPr lang="en-US" sz="1800" dirty="0" smtClean="0"/>
              <a:t> and </a:t>
            </a:r>
            <a:r>
              <a:rPr lang="en-US" sz="1800" dirty="0" err="1" smtClean="0"/>
              <a:t>chroma</a:t>
            </a:r>
            <a:r>
              <a:rPr lang="en-US" sz="1800" dirty="0" smtClean="0"/>
              <a:t>):</a:t>
            </a:r>
          </a:p>
          <a:p>
            <a:pPr lvl="1">
              <a:buFont typeface="Symbol"/>
              <a:buChar char="D"/>
            </a:pPr>
            <a:r>
              <a:rPr lang="en-US" sz="1600" dirty="0" smtClean="0"/>
              <a:t>=  ( 3(q0-p0) - (q1-p1) + 4 )/8</a:t>
            </a:r>
          </a:p>
          <a:p>
            <a:r>
              <a:rPr lang="en-US" sz="1800" dirty="0" smtClean="0"/>
              <a:t>BD-rates (PSNR based results):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447800" y="2819400"/>
          <a:ext cx="6095998" cy="3320181"/>
        </p:xfrm>
        <a:graphic>
          <a:graphicData uri="http://schemas.openxmlformats.org/drawingml/2006/table">
            <a:tbl>
              <a:tblPr/>
              <a:tblGrid>
                <a:gridCol w="883675"/>
                <a:gridCol w="579147"/>
                <a:gridCol w="579147"/>
                <a:gridCol w="579147"/>
                <a:gridCol w="579147"/>
                <a:gridCol w="579147"/>
                <a:gridCol w="579147"/>
                <a:gridCol w="579147"/>
                <a:gridCol w="579147"/>
                <a:gridCol w="579147"/>
              </a:tblGrid>
              <a:tr h="13496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71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7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 Weak Filter Delta Simplification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2133600" y="1676400"/>
          <a:ext cx="4864097" cy="3733800"/>
        </p:xfrm>
        <a:graphic>
          <a:graphicData uri="http://schemas.openxmlformats.org/drawingml/2006/table">
            <a:tbl>
              <a:tblPr/>
              <a:tblGrid>
                <a:gridCol w="986171"/>
                <a:gridCol w="646321"/>
                <a:gridCol w="646321"/>
                <a:gridCol w="646321"/>
                <a:gridCol w="646321"/>
                <a:gridCol w="646321"/>
                <a:gridCol w="64632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P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P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BD-rates continued: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Chroma</a:t>
            </a:r>
            <a:r>
              <a:rPr lang="en-US" dirty="0" smtClean="0"/>
              <a:t> Filter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4983163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Chroma</a:t>
            </a:r>
            <a:r>
              <a:rPr lang="en-US" sz="2000" dirty="0" smtClean="0"/>
              <a:t> filtering of edge discontinuity (a):</a:t>
            </a:r>
          </a:p>
          <a:p>
            <a:pPr lvl="1"/>
            <a:r>
              <a:rPr lang="en-US" sz="1800" dirty="0" smtClean="0"/>
              <a:t>(b) with HM5 </a:t>
            </a:r>
            <a:r>
              <a:rPr lang="en-US" sz="1800" dirty="0" err="1" smtClean="0"/>
              <a:t>luma</a:t>
            </a:r>
            <a:r>
              <a:rPr lang="en-US" sz="1800" dirty="0" smtClean="0"/>
              <a:t> delta, (c) with HM5 </a:t>
            </a:r>
            <a:r>
              <a:rPr lang="en-US" sz="1800" dirty="0" err="1" smtClean="0"/>
              <a:t>chroma</a:t>
            </a:r>
            <a:r>
              <a:rPr lang="en-US" sz="1800" dirty="0" smtClean="0"/>
              <a:t> delta, (d) with proposed </a:t>
            </a:r>
            <a:r>
              <a:rPr lang="en-US" sz="1800" dirty="0" err="1" smtClean="0"/>
              <a:t>chroma</a:t>
            </a:r>
            <a:r>
              <a:rPr lang="en-US" sz="1800" dirty="0" smtClean="0"/>
              <a:t> delta (identical to proposed </a:t>
            </a:r>
            <a:r>
              <a:rPr lang="en-US" sz="1800" dirty="0" err="1" smtClean="0"/>
              <a:t>luma</a:t>
            </a:r>
            <a:r>
              <a:rPr lang="en-US" sz="1800" dirty="0" smtClean="0"/>
              <a:t> delta)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715000" y="2514600"/>
            <a:ext cx="27432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(b) and (c) are identical and overshoot linear slope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715000" y="4724400"/>
            <a:ext cx="27432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(d) proposed </a:t>
            </a:r>
            <a:r>
              <a:rPr lang="en-US" dirty="0" err="1" smtClean="0"/>
              <a:t>chroma</a:t>
            </a:r>
            <a:r>
              <a:rPr lang="en-US" dirty="0" smtClean="0"/>
              <a:t> delta (=</a:t>
            </a:r>
            <a:r>
              <a:rPr lang="en-US" dirty="0" err="1" smtClean="0"/>
              <a:t>luma</a:t>
            </a:r>
            <a:r>
              <a:rPr lang="en-US" dirty="0" smtClean="0"/>
              <a:t>) has no overshoot</a:t>
            </a:r>
            <a:endParaRPr lang="en-US" dirty="0"/>
          </a:p>
        </p:txBody>
      </p:sp>
      <p:pic>
        <p:nvPicPr>
          <p:cNvPr id="10" name="Object 3"/>
          <p:cNvPicPr>
            <a:picLocks noChangeAspect="1" noChangeArrowheads="1"/>
          </p:cNvPicPr>
          <p:nvPr/>
        </p:nvPicPr>
        <p:blipFill>
          <a:blip r:embed="rId2" cstate="print"/>
          <a:srcRect r="-2040" b="-6703"/>
          <a:stretch>
            <a:fillRect/>
          </a:stretch>
        </p:blipFill>
        <p:spPr bwMode="auto">
          <a:xfrm>
            <a:off x="381000" y="2286000"/>
            <a:ext cx="5176870" cy="4054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Strong/Weak Filter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49831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Edge discontinuity filtering:</a:t>
            </a:r>
          </a:p>
          <a:p>
            <a:pPr lvl="1"/>
            <a:r>
              <a:rPr lang="en-US" sz="1800" dirty="0" smtClean="0"/>
              <a:t>Typical smooth and flat step for filtering with strong filter (a)</a:t>
            </a:r>
          </a:p>
          <a:p>
            <a:pPr lvl="1"/>
            <a:r>
              <a:rPr lang="en-US" sz="1800" dirty="0" smtClean="0"/>
              <a:t>(b) and (c) compare result of filtering with HM5 strong filter, HM5 weak filter, proposed weak filter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488" name="Object 2"/>
          <p:cNvPicPr>
            <a:picLocks noChangeAspect="1" noChangeArrowheads="1"/>
          </p:cNvPicPr>
          <p:nvPr/>
        </p:nvPicPr>
        <p:blipFill>
          <a:blip r:embed="rId2" cstate="print"/>
          <a:srcRect r="-9785" b="-3503"/>
          <a:stretch>
            <a:fillRect/>
          </a:stretch>
        </p:blipFill>
        <p:spPr bwMode="auto">
          <a:xfrm>
            <a:off x="762000" y="2667000"/>
            <a:ext cx="5146675" cy="374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715000" y="3733800"/>
            <a:ext cx="27432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HM5 strong and weak filter both make edge into similar linear slope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715000" y="5105400"/>
            <a:ext cx="27432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Proposed weak filter preserves detail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2: Replace HM5 Strong Filter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864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HM5:</a:t>
            </a:r>
          </a:p>
          <a:p>
            <a:pPr lvl="1" hangingPunct="0"/>
            <a:r>
              <a:rPr lang="en-US" sz="1200" dirty="0" smtClean="0"/>
              <a:t>p</a:t>
            </a:r>
            <a:r>
              <a:rPr lang="en-US" sz="1200" baseline="-25000" dirty="0" smtClean="0"/>
              <a:t>0</a:t>
            </a:r>
            <a:r>
              <a:rPr lang="en-US" sz="1200" dirty="0" smtClean="0"/>
              <a:t>’ =  ( p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 + 2p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 + 2p</a:t>
            </a:r>
            <a:r>
              <a:rPr lang="en-US" sz="1200" baseline="-25000" dirty="0" smtClean="0"/>
              <a:t>0</a:t>
            </a:r>
            <a:r>
              <a:rPr lang="en-US" sz="1200" dirty="0" smtClean="0"/>
              <a:t> + 2q</a:t>
            </a:r>
            <a:r>
              <a:rPr lang="en-US" sz="1200" baseline="-25000" dirty="0" smtClean="0"/>
              <a:t>0</a:t>
            </a:r>
            <a:r>
              <a:rPr lang="en-US" sz="1200" dirty="0" smtClean="0"/>
              <a:t> + q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 + 4 )/8</a:t>
            </a:r>
          </a:p>
          <a:p>
            <a:pPr lvl="1" hangingPunct="0"/>
            <a:r>
              <a:rPr lang="en-US" sz="1200" dirty="0" smtClean="0"/>
              <a:t>p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’ =  ( p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 + p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 + p</a:t>
            </a:r>
            <a:r>
              <a:rPr lang="en-US" sz="1200" baseline="-25000" dirty="0" smtClean="0"/>
              <a:t>0</a:t>
            </a:r>
            <a:r>
              <a:rPr lang="en-US" sz="1200" dirty="0" smtClean="0"/>
              <a:t> + q</a:t>
            </a:r>
            <a:r>
              <a:rPr lang="en-US" sz="1200" baseline="-25000" dirty="0" smtClean="0"/>
              <a:t>0</a:t>
            </a:r>
            <a:r>
              <a:rPr lang="en-US" sz="1200" dirty="0" smtClean="0"/>
              <a:t> + 2 )/4</a:t>
            </a:r>
          </a:p>
          <a:p>
            <a:pPr lvl="1" hangingPunct="0"/>
            <a:r>
              <a:rPr lang="en-US" sz="1200" dirty="0" smtClean="0"/>
              <a:t>p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’ =  ( 2p</a:t>
            </a:r>
            <a:r>
              <a:rPr lang="en-US" sz="1200" baseline="-25000" dirty="0" smtClean="0"/>
              <a:t>3</a:t>
            </a:r>
            <a:r>
              <a:rPr lang="en-US" sz="1200" dirty="0" smtClean="0"/>
              <a:t> + 3p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 + p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 + p</a:t>
            </a:r>
            <a:r>
              <a:rPr lang="en-US" sz="1200" baseline="-25000" dirty="0" smtClean="0"/>
              <a:t>0</a:t>
            </a:r>
            <a:r>
              <a:rPr lang="en-US" sz="1200" dirty="0" smtClean="0"/>
              <a:t> + q</a:t>
            </a:r>
            <a:r>
              <a:rPr lang="en-US" sz="1200" baseline="-25000" dirty="0" smtClean="0"/>
              <a:t>0</a:t>
            </a:r>
            <a:r>
              <a:rPr lang="en-US" sz="1200" dirty="0" smtClean="0"/>
              <a:t> + 4 )/8</a:t>
            </a:r>
          </a:p>
          <a:p>
            <a:pPr lvl="1" hangingPunct="0"/>
            <a:r>
              <a:rPr lang="en-US" sz="1200" dirty="0" smtClean="0"/>
              <a:t>q</a:t>
            </a:r>
            <a:r>
              <a:rPr lang="en-US" sz="1200" baseline="-25000" dirty="0" smtClean="0"/>
              <a:t>0</a:t>
            </a:r>
            <a:r>
              <a:rPr lang="en-US" sz="1200" dirty="0" smtClean="0"/>
              <a:t>’ =  ( p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 + 2p</a:t>
            </a:r>
            <a:r>
              <a:rPr lang="en-US" sz="1200" baseline="-25000" dirty="0" smtClean="0"/>
              <a:t>0</a:t>
            </a:r>
            <a:r>
              <a:rPr lang="en-US" sz="1200" dirty="0" smtClean="0"/>
              <a:t> + 2q</a:t>
            </a:r>
            <a:r>
              <a:rPr lang="en-US" sz="1200" baseline="-25000" dirty="0" smtClean="0"/>
              <a:t>0</a:t>
            </a:r>
            <a:r>
              <a:rPr lang="en-US" sz="1200" dirty="0" smtClean="0"/>
              <a:t> + 2q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 + q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 + 4 )/8</a:t>
            </a:r>
          </a:p>
          <a:p>
            <a:pPr lvl="1" hangingPunct="0"/>
            <a:r>
              <a:rPr lang="en-US" sz="1200" dirty="0" smtClean="0"/>
              <a:t>q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’ =  ( p</a:t>
            </a:r>
            <a:r>
              <a:rPr lang="en-US" sz="1200" baseline="-25000" dirty="0" smtClean="0"/>
              <a:t>0</a:t>
            </a:r>
            <a:r>
              <a:rPr lang="en-US" sz="1200" dirty="0" smtClean="0"/>
              <a:t> + q</a:t>
            </a:r>
            <a:r>
              <a:rPr lang="en-US" sz="1200" baseline="-25000" dirty="0" smtClean="0"/>
              <a:t>0</a:t>
            </a:r>
            <a:r>
              <a:rPr lang="en-US" sz="1200" dirty="0" smtClean="0"/>
              <a:t> + q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 + q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 + 2 )/4</a:t>
            </a:r>
          </a:p>
          <a:p>
            <a:pPr lvl="1" hangingPunct="0"/>
            <a:r>
              <a:rPr lang="en-US" sz="1200" dirty="0" smtClean="0"/>
              <a:t>q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’ = ( p</a:t>
            </a:r>
            <a:r>
              <a:rPr lang="en-US" sz="1200" baseline="-25000" dirty="0" smtClean="0"/>
              <a:t>0</a:t>
            </a:r>
            <a:r>
              <a:rPr lang="en-US" sz="1200" dirty="0" smtClean="0"/>
              <a:t> + q</a:t>
            </a:r>
            <a:r>
              <a:rPr lang="en-US" sz="1200" baseline="-25000" dirty="0" smtClean="0"/>
              <a:t>0</a:t>
            </a:r>
            <a:r>
              <a:rPr lang="en-US" sz="1200" dirty="0" smtClean="0"/>
              <a:t> + q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 + 3q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 + 2q</a:t>
            </a:r>
            <a:r>
              <a:rPr lang="en-US" sz="1200" baseline="-25000" dirty="0" smtClean="0"/>
              <a:t>3</a:t>
            </a:r>
            <a:r>
              <a:rPr lang="en-US" sz="1200" dirty="0" smtClean="0"/>
              <a:t> + 4 )/8</a:t>
            </a:r>
            <a:endParaRPr lang="en-US" sz="1600" dirty="0" smtClean="0"/>
          </a:p>
          <a:p>
            <a:r>
              <a:rPr lang="en-US" sz="1800" dirty="0" smtClean="0"/>
              <a:t>Proposed: replace with </a:t>
            </a:r>
            <a:r>
              <a:rPr lang="en-US" sz="1800" dirty="0" err="1" smtClean="0"/>
              <a:t>luma</a:t>
            </a:r>
            <a:r>
              <a:rPr lang="en-US" sz="1800" dirty="0" smtClean="0"/>
              <a:t> “weak” filter; reads 3 samples on each edge side</a:t>
            </a:r>
          </a:p>
          <a:p>
            <a:pPr lvl="1" hangingPunct="0"/>
            <a:r>
              <a:rPr lang="en-US" sz="1200" dirty="0" smtClean="0">
                <a:sym typeface="Symbol"/>
              </a:rPr>
              <a:t></a:t>
            </a:r>
            <a:r>
              <a:rPr lang="en-US" sz="1200" dirty="0" smtClean="0"/>
              <a:t> = ( 9(q0-p0) - 3(q1-p1) + 8 )/16</a:t>
            </a:r>
          </a:p>
          <a:p>
            <a:pPr lvl="1" hangingPunct="0"/>
            <a:r>
              <a:rPr lang="en-US" sz="1200" dirty="0" smtClean="0">
                <a:sym typeface="Symbol"/>
              </a:rPr>
              <a:t></a:t>
            </a:r>
            <a:r>
              <a:rPr lang="en-US" sz="1200" dirty="0" smtClean="0"/>
              <a:t> = Clip( -</a:t>
            </a:r>
            <a:r>
              <a:rPr lang="en-US" sz="1200" dirty="0" err="1" smtClean="0"/>
              <a:t>t</a:t>
            </a:r>
            <a:r>
              <a:rPr lang="en-US" sz="1200" baseline="-25000" dirty="0" err="1" smtClean="0"/>
              <a:t>c</a:t>
            </a:r>
            <a:r>
              <a:rPr lang="en-US" sz="1200" dirty="0" smtClean="0"/>
              <a:t>, </a:t>
            </a:r>
            <a:r>
              <a:rPr lang="en-US" sz="1200" dirty="0" err="1" smtClean="0"/>
              <a:t>t</a:t>
            </a:r>
            <a:r>
              <a:rPr lang="en-US" sz="1200" baseline="-25000" dirty="0" err="1" smtClean="0"/>
              <a:t>c</a:t>
            </a:r>
            <a:r>
              <a:rPr lang="en-US" sz="1200" dirty="0" smtClean="0"/>
              <a:t>, </a:t>
            </a:r>
            <a:r>
              <a:rPr lang="en-US" sz="1200" dirty="0" smtClean="0">
                <a:sym typeface="Symbol"/>
              </a:rPr>
              <a:t></a:t>
            </a:r>
            <a:r>
              <a:rPr lang="en-US" sz="1200" dirty="0" smtClean="0"/>
              <a:t> )</a:t>
            </a:r>
          </a:p>
          <a:p>
            <a:pPr lvl="1" hangingPunct="0"/>
            <a:r>
              <a:rPr lang="en-US" sz="1200" dirty="0" smtClean="0"/>
              <a:t>p0’ = p0 + </a:t>
            </a:r>
            <a:r>
              <a:rPr lang="en-US" sz="1200" dirty="0" smtClean="0">
                <a:sym typeface="Symbol"/>
              </a:rPr>
              <a:t></a:t>
            </a:r>
            <a:endParaRPr lang="en-US" sz="1200" dirty="0" smtClean="0"/>
          </a:p>
          <a:p>
            <a:pPr lvl="1" hangingPunct="0"/>
            <a:r>
              <a:rPr lang="en-US" sz="1200" dirty="0" smtClean="0"/>
              <a:t>q0’ = q0 - </a:t>
            </a:r>
            <a:r>
              <a:rPr lang="en-US" sz="1200" dirty="0" smtClean="0">
                <a:sym typeface="Symbol"/>
              </a:rPr>
              <a:t></a:t>
            </a:r>
            <a:endParaRPr lang="en-US" sz="1200" dirty="0" smtClean="0"/>
          </a:p>
          <a:p>
            <a:pPr lvl="1" hangingPunct="0"/>
            <a:r>
              <a:rPr lang="en-US" sz="1200" dirty="0" smtClean="0">
                <a:sym typeface="Symbol"/>
              </a:rPr>
              <a:t></a:t>
            </a:r>
            <a:r>
              <a:rPr lang="en-US" sz="1200" dirty="0" smtClean="0"/>
              <a:t>p = Clip( - </a:t>
            </a:r>
            <a:r>
              <a:rPr lang="en-US" sz="1200" dirty="0" err="1" smtClean="0"/>
              <a:t>t</a:t>
            </a:r>
            <a:r>
              <a:rPr lang="en-US" sz="1200" baseline="-25000" dirty="0" err="1" smtClean="0"/>
              <a:t>c</a:t>
            </a:r>
            <a:r>
              <a:rPr lang="en-US" sz="1200" dirty="0" smtClean="0"/>
              <a:t>/2, </a:t>
            </a:r>
            <a:r>
              <a:rPr lang="en-US" sz="1200" dirty="0" err="1" smtClean="0"/>
              <a:t>t</a:t>
            </a:r>
            <a:r>
              <a:rPr lang="en-US" sz="1200" baseline="-25000" dirty="0" err="1" smtClean="0"/>
              <a:t>c</a:t>
            </a:r>
            <a:r>
              <a:rPr lang="en-US" sz="1200" dirty="0" smtClean="0"/>
              <a:t>/2, ( (p2 + p0 + 1)/2 - p1 + </a:t>
            </a:r>
            <a:r>
              <a:rPr lang="en-US" sz="1200" dirty="0" smtClean="0">
                <a:sym typeface="Symbol"/>
              </a:rPr>
              <a:t></a:t>
            </a:r>
            <a:r>
              <a:rPr lang="en-US" sz="1200" dirty="0" smtClean="0"/>
              <a:t>)/2 )</a:t>
            </a:r>
          </a:p>
          <a:p>
            <a:pPr lvl="1" hangingPunct="0"/>
            <a:r>
              <a:rPr lang="en-US" sz="1200" dirty="0" smtClean="0"/>
              <a:t>p1’ = p1 + </a:t>
            </a:r>
            <a:r>
              <a:rPr lang="en-US" sz="1200" dirty="0" smtClean="0">
                <a:sym typeface="Symbol"/>
              </a:rPr>
              <a:t></a:t>
            </a:r>
            <a:r>
              <a:rPr lang="en-US" sz="1200" dirty="0" smtClean="0"/>
              <a:t>p</a:t>
            </a:r>
          </a:p>
          <a:p>
            <a:pPr lvl="1" hangingPunct="0"/>
            <a:r>
              <a:rPr lang="en-US" sz="1200" dirty="0" smtClean="0">
                <a:sym typeface="Symbol"/>
              </a:rPr>
              <a:t></a:t>
            </a:r>
            <a:r>
              <a:rPr lang="en-US" sz="1200" dirty="0" smtClean="0"/>
              <a:t>q = Clip( - </a:t>
            </a:r>
            <a:r>
              <a:rPr lang="en-US" sz="1200" dirty="0" err="1" smtClean="0"/>
              <a:t>t</a:t>
            </a:r>
            <a:r>
              <a:rPr lang="en-US" sz="1200" baseline="-25000" dirty="0" err="1" smtClean="0"/>
              <a:t>c</a:t>
            </a:r>
            <a:r>
              <a:rPr lang="en-US" sz="1200" dirty="0" smtClean="0"/>
              <a:t>/2, </a:t>
            </a:r>
            <a:r>
              <a:rPr lang="en-US" sz="1200" dirty="0" err="1" smtClean="0"/>
              <a:t>t</a:t>
            </a:r>
            <a:r>
              <a:rPr lang="en-US" sz="1200" baseline="-25000" dirty="0" err="1" smtClean="0"/>
              <a:t>c</a:t>
            </a:r>
            <a:r>
              <a:rPr lang="en-US" sz="1200" dirty="0" smtClean="0"/>
              <a:t>/2, ( (q2 + q0 + 1)/2 - q1 - </a:t>
            </a:r>
            <a:r>
              <a:rPr lang="en-US" sz="1200" dirty="0" smtClean="0">
                <a:sym typeface="Symbol"/>
              </a:rPr>
              <a:t></a:t>
            </a:r>
            <a:r>
              <a:rPr lang="en-US" sz="1200" dirty="0" smtClean="0"/>
              <a:t>)/2 )</a:t>
            </a:r>
          </a:p>
          <a:p>
            <a:pPr lvl="1" hangingPunct="0"/>
            <a:r>
              <a:rPr lang="en-US" sz="1200" dirty="0" smtClean="0"/>
              <a:t>q1’ = q1 + </a:t>
            </a:r>
            <a:r>
              <a:rPr lang="en-US" sz="1200" dirty="0" smtClean="0">
                <a:sym typeface="Symbol"/>
              </a:rPr>
              <a:t></a:t>
            </a:r>
            <a:r>
              <a:rPr lang="en-US" sz="1200" dirty="0" smtClean="0"/>
              <a:t>q</a:t>
            </a:r>
          </a:p>
          <a:p>
            <a:r>
              <a:rPr lang="en-US" sz="1800" dirty="0" smtClean="0"/>
              <a:t>Modified strong/weak filter decision; reads 3 samples on each edge side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Required line memory is reduced from 4 to 3 </a:t>
            </a:r>
            <a:r>
              <a:rPr lang="en-US" sz="1800" dirty="0" smtClean="0"/>
              <a:t>lines; lower filter complexity</a:t>
            </a:r>
            <a:endParaRPr lang="en-US" sz="1800" dirty="0"/>
          </a:p>
        </p:txBody>
      </p:sp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914400" y="5105400"/>
          <a:ext cx="3403600" cy="762000"/>
        </p:xfrm>
        <a:graphic>
          <a:graphicData uri="http://schemas.openxmlformats.org/presentationml/2006/ole">
            <p:oleObj spid="_x0000_s41987" name="Equation" r:id="rId3" imgW="3403440" imgH="761760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2: Replace HM5 Strong Filter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BD-rates (PSNR based results)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0" y="1905000"/>
          <a:ext cx="6095998" cy="3320181"/>
        </p:xfrm>
        <a:graphic>
          <a:graphicData uri="http://schemas.openxmlformats.org/drawingml/2006/table">
            <a:tbl>
              <a:tblPr/>
              <a:tblGrid>
                <a:gridCol w="883675"/>
                <a:gridCol w="579147"/>
                <a:gridCol w="579147"/>
                <a:gridCol w="579147"/>
                <a:gridCol w="579147"/>
                <a:gridCol w="579147"/>
                <a:gridCol w="579147"/>
                <a:gridCol w="579147"/>
                <a:gridCol w="579147"/>
                <a:gridCol w="579147"/>
              </a:tblGrid>
              <a:tr h="13496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71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7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96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2: Replace HM5 Strong Filter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BD-rates continued: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133600" y="1752600"/>
          <a:ext cx="4864097" cy="3733800"/>
        </p:xfrm>
        <a:graphic>
          <a:graphicData uri="http://schemas.openxmlformats.org/drawingml/2006/table">
            <a:tbl>
              <a:tblPr/>
              <a:tblGrid>
                <a:gridCol w="986171"/>
                <a:gridCol w="646321"/>
                <a:gridCol w="646321"/>
                <a:gridCol w="646321"/>
                <a:gridCol w="646321"/>
                <a:gridCol w="646321"/>
                <a:gridCol w="64632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P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P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1883</Words>
  <Application>Microsoft Office PowerPoint</Application>
  <PresentationFormat>On-screen Show (4:3)</PresentationFormat>
  <Paragraphs>799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Custom Design</vt:lpstr>
      <vt:lpstr>Equation</vt:lpstr>
      <vt:lpstr>JCTVC-H0396:  CE10.3: Deblocking Filter Simplifications</vt:lpstr>
      <vt:lpstr>Summary</vt:lpstr>
      <vt:lpstr>Part 1: Weak Filter Delta Simplification</vt:lpstr>
      <vt:lpstr>Part 1: Weak Filter Delta Simplification</vt:lpstr>
      <vt:lpstr>Chroma Filter Characteristics</vt:lpstr>
      <vt:lpstr>Strong/Weak Filter Characteristics</vt:lpstr>
      <vt:lpstr>Part 2: Replace HM5 Strong Filter</vt:lpstr>
      <vt:lpstr>Part 2: Replace HM5 Strong Filter</vt:lpstr>
      <vt:lpstr>Part 2: Replace HM5 Strong Filter</vt:lpstr>
      <vt:lpstr>Part 1: Subjective Quality Examples</vt:lpstr>
      <vt:lpstr>Part 1: Subjective Quality Examples</vt:lpstr>
      <vt:lpstr>Part 2: Subjective Quality Examples</vt:lpstr>
      <vt:lpstr>Part 2: Subjective Quality Examples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2011-06-08T18:45:10Z</dcterms:created>
  <dcterms:modified xsi:type="dcterms:W3CDTF">2012-01-28T00:00:09Z</dcterms:modified>
</cp:coreProperties>
</file>