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79" r:id="rId4"/>
    <p:sldId id="277" r:id="rId5"/>
    <p:sldId id="278" r:id="rId6"/>
    <p:sldId id="280" r:id="rId7"/>
    <p:sldId id="281" r:id="rId8"/>
    <p:sldId id="282" r:id="rId9"/>
    <p:sldId id="283" r:id="rId10"/>
    <p:sldId id="284" r:id="rId11"/>
    <p:sldId id="285" r:id="rId12"/>
    <p:sldId id="276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88" autoAdjust="0"/>
  </p:normalViewPr>
  <p:slideViewPr>
    <p:cSldViewPr>
      <p:cViewPr varScale="1">
        <p:scale>
          <a:sx n="67" d="100"/>
          <a:sy n="67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0A16B48-201C-4034-B3C3-1F4E8F67AFCF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41DD34A-F91C-493E-BFE8-3313DD7A9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33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BA651A-CAB0-4C5D-9548-59743079C8F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1DD34A-F91C-493E-BFE8-3313DD7A923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738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433388"/>
            <a:ext cx="20320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ppt_new blue_title line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2216150"/>
            <a:ext cx="70104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" descr="title_blue hex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153400" y="5943600"/>
            <a:ext cx="63341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FINAL SIDEBAR2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2108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2416175"/>
            <a:ext cx="5943600" cy="1470025"/>
          </a:xfrm>
        </p:spPr>
        <p:txBody>
          <a:bodyPr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4114800"/>
            <a:ext cx="5257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5867400"/>
            <a:ext cx="1905000" cy="838200"/>
          </a:xfrm>
        </p:spPr>
        <p:txBody>
          <a:bodyPr/>
          <a:lstStyle>
            <a:lvl1pPr algn="r">
              <a:defRPr sz="90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Vidyo Inc. Proprietary, Confidential &amp; Patent Pending Information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E647F-B3DD-4145-80B0-99A74093A311}" type="datetime3">
              <a:rPr lang="en-US"/>
              <a:pPr>
                <a:defRPr/>
              </a:pPr>
              <a:t>1 February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r>
              <a:rPr lang="en-US"/>
              <a:t>Vidyo Inc. Proprietary, Confidential &amp; Patent Pending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31869-955E-4207-BF75-E1224D98A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0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4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447800" y="6664325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>
              <a:defRPr/>
            </a:pPr>
            <a:r>
              <a:rPr lang="en-US" sz="900">
                <a:solidFill>
                  <a:srgbClr val="F2F2F2"/>
                </a:solidFill>
                <a:latin typeface="Arial Narrow" pitchFamily="34" charset="0"/>
              </a:rPr>
              <a:t>Vidyo Inc.</a:t>
            </a:r>
          </a:p>
        </p:txBody>
      </p:sp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5715000" y="6664325"/>
            <a:ext cx="1066800" cy="193675"/>
          </a:xfrm>
          <a:prstGeom prst="rect">
            <a:avLst/>
          </a:prstGeom>
        </p:spPr>
        <p:txBody>
          <a:bodyPr anchor="ctr"/>
          <a:lstStyle/>
          <a:p>
            <a:r>
              <a:rPr lang="en-US" sz="900" dirty="0" smtClean="0">
                <a:solidFill>
                  <a:srgbClr val="F2F2F2"/>
                </a:solidFill>
                <a:latin typeface="Arial Narrow" pitchFamily="34" charset="0"/>
              </a:rPr>
              <a:t>JCTVC-H0388</a:t>
            </a:r>
            <a:endParaRPr lang="en-US" sz="900" dirty="0">
              <a:solidFill>
                <a:srgbClr val="F2F2F2"/>
              </a:solidFill>
              <a:latin typeface="Arial Narrow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34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/>
          <a:lstStyle>
            <a:lvl1pPr marL="285750" indent="-285750">
              <a:buFontTx/>
              <a:buBlip>
                <a:blip r:embed="rId6"/>
              </a:buBlip>
              <a:defRPr sz="2200" b="1"/>
            </a:lvl1pPr>
            <a:lvl2pPr marL="571500" indent="-285750">
              <a:buFontTx/>
              <a:buBlip>
                <a:blip r:embed="rId7"/>
              </a:buBlip>
              <a:defRPr sz="2000">
                <a:solidFill>
                  <a:schemeClr val="tx1"/>
                </a:solidFill>
              </a:defRPr>
            </a:lvl2pPr>
            <a:lvl3pPr marL="742950" indent="-171450">
              <a:buSzPct val="95000"/>
              <a:buFontTx/>
              <a:buBlip>
                <a:blip r:embed="rId6"/>
              </a:buBlip>
              <a:defRPr sz="1800">
                <a:solidFill>
                  <a:schemeClr val="tx1"/>
                </a:solidFill>
              </a:defRPr>
            </a:lvl3pPr>
            <a:lvl4pPr marL="971550" indent="-228600">
              <a:buFontTx/>
              <a:buBlip>
                <a:blip r:embed="rId7"/>
              </a:buBlip>
              <a:defRPr sz="1600">
                <a:solidFill>
                  <a:schemeClr val="tx1"/>
                </a:solidFill>
              </a:defRPr>
            </a:lvl4pPr>
            <a:lvl5pPr marL="1143000" indent="-171450">
              <a:buSzPct val="85000"/>
              <a:buFontTx/>
              <a:buBlip>
                <a:blip r:embed="rId6"/>
              </a:buBlip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702675" y="6434138"/>
            <a:ext cx="381000" cy="3651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607721D-9A0F-47F7-AA63-B392FF7C82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00" b="29916"/>
          <a:stretch/>
        </p:blipFill>
        <p:spPr bwMode="auto">
          <a:xfrm>
            <a:off x="5138308" y="669317"/>
            <a:ext cx="2220183" cy="62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pt_new blue_title lin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216150"/>
            <a:ext cx="70104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title_blue hex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5943600"/>
            <a:ext cx="633413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FINAL SIDEBAR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108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2590800" y="433388"/>
            <a:ext cx="20320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2514600" y="2416175"/>
            <a:ext cx="5943600" cy="1470025"/>
          </a:xfrm>
        </p:spPr>
        <p:txBody>
          <a:bodyPr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514600" y="4114800"/>
            <a:ext cx="5257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0" y="5867400"/>
            <a:ext cx="1905000" cy="838200"/>
          </a:xfrm>
        </p:spPr>
        <p:txBody>
          <a:bodyPr/>
          <a:lstStyle>
            <a:lvl1pPr algn="r">
              <a:defRPr sz="90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Vidyo Inc. Proprietary, Confidential &amp; Patent Pending Information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702675" y="6434138"/>
            <a:ext cx="381000" cy="365125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A21FF12-AC2A-4A01-90C7-F373BD31A70B}" type="slidenum">
              <a:rPr lang="en-US" sz="1200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200" dirty="0">
              <a:latin typeface="Arial Narrow" pitchFamily="34" charset="0"/>
              <a:cs typeface="+mn-cs"/>
            </a:endParaRP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5670550" y="6572250"/>
            <a:ext cx="1066800" cy="304800"/>
          </a:xfrm>
          <a:prstGeom prst="rect">
            <a:avLst/>
          </a:prstGeom>
        </p:spPr>
        <p:txBody>
          <a:bodyPr anchor="ctr"/>
          <a:lstStyle>
            <a:lvl1pPr>
              <a:defRPr sz="900" b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8E1E4EE-9606-4A61-A278-9CD02FA1A118}" type="datetime3">
              <a:rPr lang="en-US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 February 2012</a:t>
            </a:fld>
            <a:endParaRPr lang="en-US" dirty="0">
              <a:latin typeface="Arial Narrow" pitchFamily="34" charset="0"/>
              <a:cs typeface="+mn-cs"/>
            </a:endParaRPr>
          </a:p>
        </p:txBody>
      </p:sp>
      <p:sp>
        <p:nvSpPr>
          <p:cNvPr id="11" name="TextBox 13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12" name="Footer Placeholder 2"/>
          <p:cNvSpPr txBox="1">
            <a:spLocks/>
          </p:cNvSpPr>
          <p:nvPr userDrawn="1"/>
        </p:nvSpPr>
        <p:spPr>
          <a:xfrm>
            <a:off x="1479550" y="6627813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</a:rPr>
              <a:t>Vidyo Inc. Proprietary, Confidential &amp; Patent Pending Information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285750" indent="-285750">
              <a:buFontTx/>
              <a:buBlip>
                <a:blip r:embed="rId6"/>
              </a:buBlip>
              <a:defRPr sz="2400" b="1"/>
            </a:lvl1pPr>
            <a:lvl2pPr marL="571500" indent="-285750">
              <a:buFontTx/>
              <a:buBlip>
                <a:blip r:embed="rId7"/>
              </a:buBlip>
              <a:defRPr sz="2200"/>
            </a:lvl2pPr>
            <a:lvl3pPr marL="857250" indent="-285750">
              <a:buFontTx/>
              <a:buBlip>
                <a:blip r:embed="rId6"/>
              </a:buBlip>
              <a:defRPr sz="2000"/>
            </a:lvl3pPr>
            <a:lvl4pPr marL="1143000" indent="-285750">
              <a:buFontTx/>
              <a:buBlip>
                <a:blip r:embed="rId7"/>
              </a:buBlip>
              <a:defRPr sz="1800"/>
            </a:lvl4pPr>
            <a:lvl5pPr marL="1428750" indent="-285750">
              <a:buFontTx/>
              <a:buBlip>
                <a:blip r:embed="rId6"/>
              </a:buBlip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0"/>
          </p:nvPr>
        </p:nvSpPr>
        <p:spPr>
          <a:xfrm>
            <a:off x="4800600" y="1600200"/>
            <a:ext cx="4038600" cy="4525963"/>
          </a:xfrm>
        </p:spPr>
        <p:txBody>
          <a:bodyPr/>
          <a:lstStyle>
            <a:lvl1pPr marL="285750" indent="-285750">
              <a:buFontTx/>
              <a:buBlip>
                <a:blip r:embed="rId6"/>
              </a:buBlip>
              <a:defRPr sz="2400" b="1"/>
            </a:lvl1pPr>
            <a:lvl2pPr marL="571500" indent="-285750">
              <a:buFontTx/>
              <a:buBlip>
                <a:blip r:embed="rId7"/>
              </a:buBlip>
              <a:defRPr sz="2200"/>
            </a:lvl2pPr>
            <a:lvl3pPr marL="857250" indent="-285750">
              <a:buFontTx/>
              <a:buBlip>
                <a:blip r:embed="rId6"/>
              </a:buBlip>
              <a:defRPr sz="2000"/>
            </a:lvl3pPr>
            <a:lvl4pPr marL="1143000" indent="-285750">
              <a:buFontTx/>
              <a:buBlip>
                <a:blip r:embed="rId7"/>
              </a:buBlip>
              <a:defRPr sz="1800"/>
            </a:lvl4pPr>
            <a:lvl5pPr marL="1428750" indent="-285750">
              <a:buFontTx/>
              <a:buBlip>
                <a:blip r:embed="rId6"/>
              </a:buBlip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702675" y="6434138"/>
            <a:ext cx="381000" cy="365125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08842D4-54EF-4BA6-99F1-7B340A38A8B9}" type="slidenum">
              <a:rPr lang="en-US" sz="1200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200" dirty="0">
              <a:latin typeface="Arial Narrow" pitchFamily="34" charset="0"/>
              <a:cs typeface="+mn-cs"/>
            </a:endParaRPr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>
          <a:xfrm>
            <a:off x="5670550" y="6572250"/>
            <a:ext cx="1066800" cy="304800"/>
          </a:xfrm>
          <a:prstGeom prst="rect">
            <a:avLst/>
          </a:prstGeom>
        </p:spPr>
        <p:txBody>
          <a:bodyPr anchor="ctr"/>
          <a:lstStyle>
            <a:lvl1pPr>
              <a:defRPr sz="900" b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8E1E4EE-9606-4A61-A278-9CD02FA1A118}" type="datetime3">
              <a:rPr lang="en-US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 February 2012</a:t>
            </a:fld>
            <a:endParaRPr lang="en-US" dirty="0">
              <a:latin typeface="Arial Narrow" pitchFamily="34" charset="0"/>
              <a:cs typeface="+mn-cs"/>
            </a:endParaRPr>
          </a:p>
        </p:txBody>
      </p:sp>
      <p:sp>
        <p:nvSpPr>
          <p:cNvPr id="13" name="TextBox 15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14" name="Footer Placeholder 2"/>
          <p:cNvSpPr txBox="1">
            <a:spLocks/>
          </p:cNvSpPr>
          <p:nvPr userDrawn="1"/>
        </p:nvSpPr>
        <p:spPr>
          <a:xfrm>
            <a:off x="1479550" y="6627813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</a:rPr>
              <a:t>Vidyo Inc. Proprietary, Confidential &amp; Patent Pending Information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sz="half" idx="10"/>
          </p:nvPr>
        </p:nvSpPr>
        <p:spPr>
          <a:xfrm>
            <a:off x="457200" y="2171700"/>
            <a:ext cx="4038600" cy="3916363"/>
          </a:xfrm>
        </p:spPr>
        <p:txBody>
          <a:bodyPr/>
          <a:lstStyle>
            <a:lvl1pPr marL="285750" indent="-285750">
              <a:buFontTx/>
              <a:buBlip>
                <a:blip r:embed="rId6"/>
              </a:buBlip>
              <a:defRPr sz="2400" b="0"/>
            </a:lvl1pPr>
            <a:lvl2pPr marL="571500" indent="-285750">
              <a:buFontTx/>
              <a:buBlip>
                <a:blip r:embed="rId7"/>
              </a:buBlip>
              <a:defRPr sz="2200"/>
            </a:lvl2pPr>
            <a:lvl3pPr marL="857250" indent="-285750">
              <a:buFontTx/>
              <a:buBlip>
                <a:blip r:embed="rId6"/>
              </a:buBlip>
              <a:defRPr sz="2000"/>
            </a:lvl3pPr>
            <a:lvl4pPr marL="1143000" indent="-285750">
              <a:buFontTx/>
              <a:buBlip>
                <a:blip r:embed="rId7"/>
              </a:buBlip>
              <a:defRPr sz="1800"/>
            </a:lvl4pPr>
            <a:lvl5pPr marL="1428750" indent="-285750">
              <a:buFontTx/>
              <a:buBlip>
                <a:blip r:embed="rId6"/>
              </a:buBlip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sz="half" idx="11"/>
          </p:nvPr>
        </p:nvSpPr>
        <p:spPr>
          <a:xfrm>
            <a:off x="4648200" y="2171700"/>
            <a:ext cx="4038600" cy="3916363"/>
          </a:xfrm>
        </p:spPr>
        <p:txBody>
          <a:bodyPr/>
          <a:lstStyle>
            <a:lvl1pPr marL="285750" indent="-285750">
              <a:buFontTx/>
              <a:buBlip>
                <a:blip r:embed="rId6"/>
              </a:buBlip>
              <a:defRPr sz="2400" b="0"/>
            </a:lvl1pPr>
            <a:lvl2pPr marL="571500" indent="-285750">
              <a:buFontTx/>
              <a:buBlip>
                <a:blip r:embed="rId7"/>
              </a:buBlip>
              <a:defRPr sz="2200"/>
            </a:lvl2pPr>
            <a:lvl3pPr marL="857250" indent="-285750">
              <a:buFontTx/>
              <a:buBlip>
                <a:blip r:embed="rId6"/>
              </a:buBlip>
              <a:defRPr sz="2000"/>
            </a:lvl3pPr>
            <a:lvl4pPr marL="1143000" indent="-285750">
              <a:buFontTx/>
              <a:buBlip>
                <a:blip r:embed="rId7"/>
              </a:buBlip>
              <a:defRPr sz="1800"/>
            </a:lvl4pPr>
            <a:lvl5pPr marL="1428750" indent="-285750">
              <a:buFontTx/>
              <a:buBlip>
                <a:blip r:embed="rId6"/>
              </a:buBlip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4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479550" y="6627813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</a:rPr>
              <a:t>Vidyo Inc. Proprietary, Confidential &amp; Patent Pending Information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34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/>
          <a:lstStyle>
            <a:lvl1pPr>
              <a:buFontTx/>
              <a:buNone/>
              <a:defRPr sz="2400"/>
            </a:lvl1pPr>
            <a:lvl2pPr>
              <a:buFontTx/>
              <a:buBlip>
                <a:blip r:embed="rId6"/>
              </a:buBlip>
              <a:defRPr sz="2000">
                <a:solidFill>
                  <a:schemeClr val="tx1"/>
                </a:solidFill>
              </a:defRPr>
            </a:lvl2pPr>
            <a:lvl3pPr>
              <a:buSzPct val="95000"/>
              <a:buFontTx/>
              <a:buBlip>
                <a:blip r:embed="rId7"/>
              </a:buBlip>
              <a:defRPr sz="1800">
                <a:solidFill>
                  <a:schemeClr val="tx1"/>
                </a:solidFill>
              </a:defRPr>
            </a:lvl3pPr>
            <a:lvl4pPr>
              <a:buFontTx/>
              <a:buBlip>
                <a:blip r:embed="rId6"/>
              </a:buBlip>
              <a:defRPr sz="1600">
                <a:solidFill>
                  <a:schemeClr val="tx1"/>
                </a:solidFill>
              </a:defRPr>
            </a:lvl4pPr>
            <a:lvl5pPr>
              <a:buSzPct val="85000"/>
              <a:buFontTx/>
              <a:buBlip>
                <a:blip r:embed="rId7"/>
              </a:buBlip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702675" y="6434138"/>
            <a:ext cx="381000" cy="3651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70CBA54-B321-46DD-BEB6-D3FFF7E7BD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1"/>
          </p:nvPr>
        </p:nvSpPr>
        <p:spPr>
          <a:xfrm>
            <a:off x="5670550" y="6572250"/>
            <a:ext cx="1066800" cy="304800"/>
          </a:xfrm>
        </p:spPr>
        <p:txBody>
          <a:bodyPr/>
          <a:lstStyle>
            <a:lvl1pPr>
              <a:defRPr sz="900" b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D6D799D4-B8F2-433B-98CE-DD97FF61A677}" type="datetime3">
              <a:rPr lang="en-US"/>
              <a:pPr>
                <a:defRPr/>
              </a:pPr>
              <a:t>1 February 2012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7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8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9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33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1479550" y="6627813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</a:rPr>
              <a:t>Vidyo Inc. Proprietary, Confidential &amp; Patent Pending Information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702675" y="6434138"/>
            <a:ext cx="381000" cy="365125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74142EC-ECBA-45F3-885A-F43F6C6C5A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>
            <a:off x="5670550" y="6572250"/>
            <a:ext cx="1066800" cy="304800"/>
          </a:xfrm>
        </p:spPr>
        <p:txBody>
          <a:bodyPr/>
          <a:lstStyle>
            <a:lvl1pPr>
              <a:defRPr sz="900" b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235DD6B3-E8AA-46E9-B0B9-36152FDE55AA}" type="datetime3">
              <a:rPr lang="en-US"/>
              <a:pPr>
                <a:defRPr/>
              </a:pPr>
              <a:t>1 February 2012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pt_new blue_title lin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876425" y="4686300"/>
            <a:ext cx="70104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5486400"/>
            <a:ext cx="16002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0" y="5867400"/>
            <a:ext cx="1905000" cy="838200"/>
          </a:xfrm>
          <a:prstGeom prst="rect">
            <a:avLst/>
          </a:prstGeom>
        </p:spPr>
        <p:txBody>
          <a:bodyPr anchor="ctr"/>
          <a:lstStyle>
            <a:lvl1pPr algn="r">
              <a:defRPr sz="900">
                <a:solidFill>
                  <a:schemeClr val="bg1">
                    <a:lumMod val="95000"/>
                  </a:schemeClr>
                </a:solidFill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>
                <a:latin typeface="Arial Narrow" pitchFamily="-112" charset="0"/>
              </a:rPr>
              <a:t>Vidyo Inc. Proprietary, Confidential &amp; Patent Pending Information</a:t>
            </a:r>
            <a:endParaRPr lang="en-US" dirty="0">
              <a:latin typeface="Arial Narrow" pitchFamily="-112" charset="0"/>
            </a:endParaRPr>
          </a:p>
        </p:txBody>
      </p:sp>
      <p:pic>
        <p:nvPicPr>
          <p:cNvPr id="8" name="Picture 13" descr="FINAL SIDEBAR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108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4876800"/>
            <a:ext cx="48402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381000"/>
            <a:ext cx="6477000" cy="42672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5443538"/>
            <a:ext cx="484028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Marty Hollander\My Documents\Vidyo\Marketing\Presentations\New Template Design\Blue Gray\Final\Vidyo_Logo_Vertical_TM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46975" y="431800"/>
            <a:ext cx="12795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NEW TOPBAR4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ppt_new blue_bullet line2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6200" y="1427163"/>
            <a:ext cx="8763000" cy="7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ppt_new blue_bottom bar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6403975"/>
            <a:ext cx="91440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702675" y="6434138"/>
            <a:ext cx="381000" cy="365125"/>
          </a:xfrm>
          <a:prstGeom prst="rect">
            <a:avLst/>
          </a:prstGeom>
        </p:spPr>
        <p:txBody>
          <a:bodyPr anchor="ctr"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19412FB-4B41-49CF-B515-D95B105C1729}" type="slidenum">
              <a:rPr lang="en-US" sz="1200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200" dirty="0">
              <a:latin typeface="Arial Narrow" pitchFamily="34" charset="0"/>
              <a:cs typeface="+mn-cs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5670550" y="6572250"/>
            <a:ext cx="1066800" cy="304800"/>
          </a:xfrm>
          <a:prstGeom prst="rect">
            <a:avLst/>
          </a:prstGeom>
        </p:spPr>
        <p:txBody>
          <a:bodyPr anchor="ctr"/>
          <a:lstStyle>
            <a:lvl1pPr>
              <a:defRPr sz="900" b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8E1E4EE-9606-4A61-A278-9CD02FA1A118}" type="datetime3">
              <a:rPr lang="en-US" smtClean="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 February 2012</a:t>
            </a:fld>
            <a:endParaRPr lang="en-US" dirty="0">
              <a:latin typeface="Arial Narrow" pitchFamily="34" charset="0"/>
              <a:cs typeface="+mn-cs"/>
            </a:endParaRPr>
          </a:p>
        </p:txBody>
      </p:sp>
      <p:sp>
        <p:nvSpPr>
          <p:cNvPr id="10" name="TextBox 12"/>
          <p:cNvSpPr txBox="1"/>
          <p:nvPr userDrawn="1"/>
        </p:nvSpPr>
        <p:spPr>
          <a:xfrm>
            <a:off x="5518150" y="6608763"/>
            <a:ext cx="2905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|</a:t>
            </a: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1479550" y="6627813"/>
            <a:ext cx="4114800" cy="193675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 Narrow" pitchFamily="-112" charset="0"/>
              </a:rPr>
              <a:t>Vidyo Inc. Proprietary, Confidential &amp; Patent Pending Information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2D1A6DF7-7839-45CD-97A0-D06D3EC47DCF}" type="datetime3">
              <a:rPr lang="en-US"/>
              <a:pPr>
                <a:defRPr/>
              </a:pPr>
              <a:t>1 February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accent6">
                    <a:lumMod val="20000"/>
                    <a:lumOff val="80000"/>
                  </a:schemeClr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Vidyo Inc. Proprietary, Confidential &amp; Patent Pending Information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E0AAD664-BB54-46C2-A343-3C50A0E128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 Narrow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21"/>
          <p:cNvSpPr>
            <a:spLocks noGrp="1"/>
          </p:cNvSpPr>
          <p:nvPr>
            <p:ph type="ctrTitle"/>
          </p:nvPr>
        </p:nvSpPr>
        <p:spPr>
          <a:xfrm>
            <a:off x="2514600" y="2416175"/>
            <a:ext cx="632460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JCTVC-H0388: </a:t>
            </a:r>
            <a:r>
              <a:rPr lang="en-US" dirty="0" smtClean="0"/>
              <a:t>High </a:t>
            </a:r>
            <a:r>
              <a:rPr lang="en-US" dirty="0"/>
              <a:t>level syntax hooks for future extensions</a:t>
            </a:r>
            <a:endParaRPr lang="en-US" dirty="0" smtClean="0"/>
          </a:p>
        </p:txBody>
      </p:sp>
      <p:sp>
        <p:nvSpPr>
          <p:cNvPr id="13314" name="Subtitle 22"/>
          <p:cNvSpPr>
            <a:spLocks noGrp="1"/>
          </p:cNvSpPr>
          <p:nvPr>
            <p:ph type="subTitle" idx="1"/>
          </p:nvPr>
        </p:nvSpPr>
        <p:spPr>
          <a:xfrm>
            <a:off x="2667000" y="4114800"/>
            <a:ext cx="6096000" cy="1752600"/>
          </a:xfrm>
        </p:spPr>
        <p:txBody>
          <a:bodyPr/>
          <a:lstStyle/>
          <a:p>
            <a:pPr eaLnBrk="1" hangingPunct="1"/>
            <a:r>
              <a:rPr lang="en-CA" dirty="0"/>
              <a:t>Jill Boyce, Wonkap Jang, Danny Hong, Stephan </a:t>
            </a:r>
            <a:r>
              <a:rPr lang="en-CA" dirty="0" smtClean="0"/>
              <a:t>Wenger, </a:t>
            </a:r>
            <a:r>
              <a:rPr lang="en-CA" dirty="0"/>
              <a:t>Ye-</a:t>
            </a:r>
            <a:r>
              <a:rPr lang="en-CA" dirty="0" err="1"/>
              <a:t>Kui</a:t>
            </a:r>
            <a:r>
              <a:rPr lang="en-CA" dirty="0"/>
              <a:t> Wang, Ying </a:t>
            </a:r>
            <a:r>
              <a:rPr lang="en-CA" dirty="0" smtClean="0"/>
              <a:t>Chen</a:t>
            </a:r>
          </a:p>
          <a:p>
            <a:pPr eaLnBrk="1" hangingPunct="1"/>
            <a:endParaRPr lang="en-CA" dirty="0" smtClean="0"/>
          </a:p>
          <a:p>
            <a:pPr eaLnBrk="1" hangingPunct="1"/>
            <a:r>
              <a:rPr lang="en-US" b="1" dirty="0" err="1" smtClean="0"/>
              <a:t>Vidyo</a:t>
            </a:r>
            <a:r>
              <a:rPr lang="en-US" b="1" dirty="0" smtClean="0"/>
              <a:t> and Qualcomm</a:t>
            </a:r>
            <a:endParaRPr lang="en-US" b="1" dirty="0" smtClean="0"/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00" b="22000"/>
          <a:stretch/>
        </p:blipFill>
        <p:spPr bwMode="auto">
          <a:xfrm>
            <a:off x="5029200" y="762000"/>
            <a:ext cx="38100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Parameter Set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3348333"/>
              </p:ext>
            </p:extLst>
          </p:nvPr>
        </p:nvGraphicFramePr>
        <p:xfrm>
          <a:off x="914400" y="1676400"/>
          <a:ext cx="6173470" cy="3086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61940"/>
                <a:gridCol w="911530"/>
              </a:tblGrid>
              <a:tr h="30861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</a:rPr>
                        <a:t>pic_parameter_set_rbsp</a:t>
                      </a:r>
                      <a:r>
                        <a:rPr lang="en-GB" sz="1600" dirty="0">
                          <a:effectLst/>
                        </a:rPr>
                        <a:t>( ) {</a:t>
                      </a:r>
                      <a:endParaRPr lang="en-US" sz="16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Descriptor</a:t>
                      </a:r>
                      <a:endParaRPr lang="en-US" sz="16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30861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	pic_parameter_set_id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ue(v)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30861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>
                          <a:effectLst/>
                        </a:rPr>
                        <a:t>	</a:t>
                      </a:r>
                      <a:r>
                        <a:rPr lang="en-GB" sz="1600" strike="sngStrike">
                          <a:effectLst/>
                          <a:highlight>
                            <a:srgbClr val="FFFF00"/>
                          </a:highlight>
                        </a:rPr>
                        <a:t>seq_parameter_set_id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strike="sngStrike">
                          <a:effectLst/>
                          <a:highlight>
                            <a:srgbClr val="FFFF00"/>
                          </a:highlight>
                        </a:rPr>
                        <a:t>ue(v)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30861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	…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30861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</a:rPr>
                        <a:t>	pps_extension_flag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30861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</a:rPr>
                        <a:t>	if( </a:t>
                      </a:r>
                      <a:r>
                        <a:rPr lang="en-GB" sz="1600" dirty="0" err="1">
                          <a:effectLst/>
                          <a:highlight>
                            <a:srgbClr val="FFFF00"/>
                          </a:highlight>
                        </a:rPr>
                        <a:t>pps_extension_flag</a:t>
                      </a:r>
                      <a:r>
                        <a:rPr lang="en-GB" sz="1600" dirty="0">
                          <a:effectLst/>
                          <a:highlight>
                            <a:srgbClr val="FFFF00"/>
                          </a:highlight>
                        </a:rPr>
                        <a:t> )</a:t>
                      </a:r>
                      <a:endParaRPr lang="en-US" sz="16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30861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</a:rPr>
                        <a:t>		while( more_rbsp_data( ) 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30861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</a:rPr>
                        <a:t>			pps_extension_data_flag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30861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	rbsp_trailing_bits( 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30861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}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07721D-9A0F-47F7-AA63-B392FF7C823C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62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Parameter Set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1546146"/>
              </p:ext>
            </p:extLst>
          </p:nvPr>
        </p:nvGraphicFramePr>
        <p:xfrm>
          <a:off x="533401" y="1828806"/>
          <a:ext cx="7848600" cy="40342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42647"/>
                <a:gridCol w="1205953"/>
              </a:tblGrid>
              <a:tr h="2939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 err="1">
                          <a:effectLst/>
                        </a:rPr>
                        <a:t>group_parameter_set_rbsp</a:t>
                      </a:r>
                      <a:r>
                        <a:rPr lang="en-GB" sz="1400" dirty="0">
                          <a:effectLst/>
                        </a:rPr>
                        <a:t>( ) {</a:t>
                      </a:r>
                      <a:endParaRPr lang="en-US" sz="14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Descriptor</a:t>
                      </a:r>
                      <a:endParaRPr lang="en-US" sz="14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939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>
                          <a:effectLst/>
                        </a:rPr>
                        <a:t>	group_</a:t>
                      </a:r>
                      <a:r>
                        <a:rPr lang="nb-NO" sz="1400" dirty="0">
                          <a:effectLst/>
                        </a:rPr>
                        <a:t>parameter_set_id</a:t>
                      </a:r>
                      <a:endParaRPr lang="en-US" sz="14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nb-NO" sz="1400">
                          <a:effectLst/>
                        </a:rPr>
                        <a:t>ue(v)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939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</a:rPr>
                        <a:t>	vps_id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nb-NO" sz="1400">
                          <a:effectLst/>
                        </a:rPr>
                        <a:t>ue(v)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939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>
                          <a:effectLst/>
                        </a:rPr>
                        <a:t>	</a:t>
                      </a:r>
                      <a:r>
                        <a:rPr lang="en-US" sz="1400" dirty="0" err="1">
                          <a:effectLst/>
                        </a:rPr>
                        <a:t>sps_id</a:t>
                      </a:r>
                      <a:endParaRPr lang="en-US" sz="14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nb-NO" sz="1400">
                          <a:effectLst/>
                        </a:rPr>
                        <a:t>ue(v)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939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>
                          <a:effectLst/>
                        </a:rPr>
                        <a:t>	</a:t>
                      </a:r>
                      <a:r>
                        <a:rPr lang="en-US" sz="1400" dirty="0" err="1">
                          <a:effectLst/>
                        </a:rPr>
                        <a:t>pps_id</a:t>
                      </a:r>
                      <a:endParaRPr lang="en-US" sz="14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nb-NO" sz="1400">
                          <a:effectLst/>
                        </a:rPr>
                        <a:t>ue(v)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939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</a:rPr>
                        <a:t>	aps_id_present_flag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nb-NO" sz="1400">
                          <a:effectLst/>
                        </a:rPr>
                        <a:t>ue(1)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939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>
                          <a:effectLst/>
                        </a:rPr>
                        <a:t>	if( </a:t>
                      </a:r>
                      <a:r>
                        <a:rPr lang="en-US" sz="1400" dirty="0" err="1">
                          <a:effectLst/>
                        </a:rPr>
                        <a:t>aps_id_present_flag</a:t>
                      </a:r>
                      <a:r>
                        <a:rPr lang="en-US" sz="1400" dirty="0">
                          <a:effectLst/>
                        </a:rPr>
                        <a:t> )</a:t>
                      </a:r>
                      <a:endParaRPr lang="en-US" sz="14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939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>
                          <a:effectLst/>
                        </a:rPr>
                        <a:t>		</a:t>
                      </a:r>
                      <a:r>
                        <a:rPr lang="en-US" sz="1400" dirty="0" err="1">
                          <a:effectLst/>
                        </a:rPr>
                        <a:t>aps_id</a:t>
                      </a:r>
                      <a:endParaRPr lang="en-US" sz="14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nb-NO" sz="1400">
                          <a:effectLst/>
                        </a:rPr>
                        <a:t>ue(v)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939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gps_extension_flag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u(1)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939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if( </a:t>
                      </a:r>
                      <a:r>
                        <a:rPr lang="en-GB" sz="1400" dirty="0" err="1">
                          <a:effectLst/>
                        </a:rPr>
                        <a:t>gps_extension_flag</a:t>
                      </a:r>
                      <a:r>
                        <a:rPr lang="en-GB" sz="1400" dirty="0">
                          <a:effectLst/>
                        </a:rPr>
                        <a:t> )</a:t>
                      </a:r>
                      <a:endParaRPr lang="en-US" sz="14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939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	while( </a:t>
                      </a:r>
                      <a:r>
                        <a:rPr lang="en-GB" sz="1400" dirty="0" err="1">
                          <a:effectLst/>
                        </a:rPr>
                        <a:t>more_rbsp_data</a:t>
                      </a:r>
                      <a:r>
                        <a:rPr lang="en-GB" sz="1400" dirty="0">
                          <a:effectLst/>
                        </a:rPr>
                        <a:t>( ) )</a:t>
                      </a:r>
                      <a:endParaRPr lang="en-US" sz="14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939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		</a:t>
                      </a:r>
                      <a:r>
                        <a:rPr lang="en-GB" sz="1400" dirty="0" err="1">
                          <a:effectLst/>
                        </a:rPr>
                        <a:t>gps_extension_data_flag</a:t>
                      </a:r>
                      <a:endParaRPr lang="en-US" sz="14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u(1)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54426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rbsp_trailing_bits( 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9391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}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07721D-9A0F-47F7-AA63-B392FF7C823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33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Recommend to adopt proposed “hooks” syntax </a:t>
            </a:r>
          </a:p>
          <a:p>
            <a:r>
              <a:rPr lang="en-US" dirty="0" smtClean="0"/>
              <a:t>Definition of extension can be delayed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07721D-9A0F-47F7-AA63-B392FF7C823C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48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Hooks to the existing single layer HEVC high level syntax are proposed to enable future scalability extensions</a:t>
            </a:r>
          </a:p>
          <a:p>
            <a:pPr lvl="1"/>
            <a:r>
              <a:rPr lang="en-US" dirty="0" smtClean="0"/>
              <a:t>Existing temporal scalability support is maintained</a:t>
            </a:r>
          </a:p>
          <a:p>
            <a:pPr lvl="1"/>
            <a:r>
              <a:rPr lang="en-US" dirty="0" smtClean="0"/>
              <a:t>Small change to existing single layer design</a:t>
            </a:r>
          </a:p>
          <a:p>
            <a:endParaRPr lang="en-US" dirty="0"/>
          </a:p>
          <a:p>
            <a:r>
              <a:rPr lang="en-US" dirty="0" smtClean="0"/>
              <a:t>Companion information document JCTVC-H0386 provides example of how hooks can be used to support spatial and </a:t>
            </a:r>
            <a:r>
              <a:rPr lang="en-US" dirty="0" err="1" smtClean="0"/>
              <a:t>multiview</a:t>
            </a:r>
            <a:r>
              <a:rPr lang="en-US" dirty="0" smtClean="0"/>
              <a:t> scalability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07721D-9A0F-47F7-AA63-B392FF7C823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26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Shortcomings in SVC, MVC </a:t>
            </a:r>
            <a:br>
              <a:rPr lang="en-US" dirty="0" smtClean="0"/>
            </a:b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(4 byte) NAL unit headers with different definitions for SVC, MVC vs. 1 byte for AVC</a:t>
            </a:r>
          </a:p>
          <a:p>
            <a:r>
              <a:rPr lang="en-US" dirty="0" smtClean="0"/>
              <a:t>Prefix NAL units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07721D-9A0F-47F7-AA63-B392FF7C823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7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parameter set above the SPS to contain information applicable to the entire Coded Video Sequence (CVS)</a:t>
            </a:r>
          </a:p>
          <a:p>
            <a:pPr lvl="1"/>
            <a:r>
              <a:rPr lang="en-US" dirty="0"/>
              <a:t>VPS  includes the parameters that are common for all slices across all (scalability or view) layers in the entire CVS</a:t>
            </a:r>
          </a:p>
          <a:p>
            <a:pPr lvl="1"/>
            <a:r>
              <a:rPr lang="en-US" dirty="0"/>
              <a:t>SPS includes the parameters that are common for all slices in a particular (scalability or view) layer in the entire CVS, and may be shared by multiple (scalability or view) layers</a:t>
            </a:r>
          </a:p>
          <a:p>
            <a:pPr lvl="1"/>
            <a:r>
              <a:rPr lang="en-US" dirty="0"/>
              <a:t>PPS includes the parameters that are common for all slices in a particular layer representation (the representation of one scalability or view layer in one access unit) and are very likely to be shared by all slices in multiple layer representations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07721D-9A0F-47F7-AA63-B392FF7C823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5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Coded Video Sequence (CVS) contains one or more layers</a:t>
            </a:r>
          </a:p>
          <a:p>
            <a:endParaRPr lang="en-US" sz="1000" dirty="0" smtClean="0"/>
          </a:p>
          <a:p>
            <a:r>
              <a:rPr lang="en-US" dirty="0" smtClean="0"/>
              <a:t>A Layer is a </a:t>
            </a:r>
            <a:r>
              <a:rPr lang="en-CA" dirty="0"/>
              <a:t>a spatial, quality, view, or depth </a:t>
            </a:r>
            <a:r>
              <a:rPr lang="en-CA" dirty="0" smtClean="0"/>
              <a:t>layer</a:t>
            </a:r>
          </a:p>
          <a:p>
            <a:pPr lvl="1"/>
            <a:r>
              <a:rPr lang="en-CA" dirty="0" smtClean="0"/>
              <a:t>Each layer may refer separately to an SPS</a:t>
            </a:r>
          </a:p>
          <a:p>
            <a:pPr lvl="1"/>
            <a:r>
              <a:rPr lang="en-CA" dirty="0" smtClean="0"/>
              <a:t>Each layer uniquely identified by a </a:t>
            </a:r>
            <a:r>
              <a:rPr lang="en-CA" dirty="0" err="1" smtClean="0"/>
              <a:t>layer_id</a:t>
            </a:r>
            <a:endParaRPr lang="en-CA" dirty="0" smtClean="0"/>
          </a:p>
          <a:p>
            <a:pPr lvl="1"/>
            <a:endParaRPr lang="en-CA" sz="1000" dirty="0" smtClean="0"/>
          </a:p>
          <a:p>
            <a:r>
              <a:rPr lang="en-CA" dirty="0"/>
              <a:t>Temporal layers are not considered to be </a:t>
            </a:r>
            <a:r>
              <a:rPr lang="en-CA" dirty="0" smtClean="0"/>
              <a:t>layers</a:t>
            </a:r>
          </a:p>
          <a:p>
            <a:pPr lvl="1"/>
            <a:r>
              <a:rPr lang="en-CA" dirty="0"/>
              <a:t>T</a:t>
            </a:r>
            <a:r>
              <a:rPr lang="en-CA" dirty="0" smtClean="0"/>
              <a:t>emporal </a:t>
            </a:r>
            <a:r>
              <a:rPr lang="en-CA" dirty="0"/>
              <a:t>sub-layers </a:t>
            </a:r>
            <a:r>
              <a:rPr lang="en-CA" dirty="0" smtClean="0"/>
              <a:t>are contained </a:t>
            </a:r>
            <a:r>
              <a:rPr lang="en-CA" dirty="0"/>
              <a:t>within a </a:t>
            </a:r>
            <a:r>
              <a:rPr lang="en-CA" dirty="0" smtClean="0"/>
              <a:t>layer</a:t>
            </a:r>
          </a:p>
          <a:p>
            <a:pPr lvl="1"/>
            <a:endParaRPr lang="en-CA" sz="1000" dirty="0" smtClean="0"/>
          </a:p>
          <a:p>
            <a:r>
              <a:rPr lang="en-CA" dirty="0"/>
              <a:t>A sub-bitstream is defined similarly as in </a:t>
            </a:r>
            <a:r>
              <a:rPr lang="en-CA" dirty="0" smtClean="0"/>
              <a:t>SVC</a:t>
            </a:r>
            <a:endParaRPr lang="en-CA" dirty="0"/>
          </a:p>
          <a:p>
            <a:pPr lvl="1"/>
            <a:r>
              <a:rPr lang="en-CA" dirty="0" smtClean="0"/>
              <a:t> </a:t>
            </a:r>
            <a:r>
              <a:rPr lang="en-CA" dirty="0"/>
              <a:t>A sub-bitstream is derived as a subset from a bitstream by discarding a number of NAL units. 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07721D-9A0F-47F7-AA63-B392FF7C823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24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NAL Unit Header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Fixed 2-byte length for both VCL and non-VCL NAL units</a:t>
            </a:r>
          </a:p>
          <a:p>
            <a:r>
              <a:rPr lang="en-US" dirty="0" smtClean="0"/>
              <a:t>In second byte</a:t>
            </a:r>
          </a:p>
          <a:p>
            <a:pPr lvl="1"/>
            <a:r>
              <a:rPr lang="en-US" dirty="0" smtClean="0"/>
              <a:t>Retain </a:t>
            </a:r>
            <a:r>
              <a:rPr lang="en-US" dirty="0" err="1" smtClean="0"/>
              <a:t>temporal_id</a:t>
            </a:r>
            <a:endParaRPr lang="en-US" dirty="0" smtClean="0"/>
          </a:p>
          <a:p>
            <a:pPr lvl="1"/>
            <a:r>
              <a:rPr lang="en-US" dirty="0" smtClean="0"/>
              <a:t>Remove </a:t>
            </a:r>
            <a:r>
              <a:rPr lang="en-US" dirty="0" err="1" smtClean="0"/>
              <a:t>output_flag</a:t>
            </a:r>
            <a:r>
              <a:rPr lang="en-US" dirty="0" smtClean="0"/>
              <a:t> (move elsewhere)</a:t>
            </a:r>
          </a:p>
          <a:p>
            <a:pPr lvl="1"/>
            <a:r>
              <a:rPr lang="en-US" dirty="0" smtClean="0"/>
              <a:t>Add 5-bit </a:t>
            </a:r>
            <a:r>
              <a:rPr lang="en-US" dirty="0" err="1" smtClean="0"/>
              <a:t>layer_id</a:t>
            </a:r>
            <a:endParaRPr lang="en-US" dirty="0" smtClean="0"/>
          </a:p>
          <a:p>
            <a:pPr marL="28575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07721D-9A0F-47F7-AA63-B392FF7C823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3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NAL Unit Header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038667" y="1821180"/>
          <a:ext cx="5066665" cy="4023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54500"/>
                <a:gridCol w="812165"/>
              </a:tblGrid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nal_unit( NumBytesInNALunit ) {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Descriptor</a:t>
                      </a:r>
                      <a:endParaRPr lang="en-US" sz="10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forbidden_zero_bit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f(1)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nal_ref_flag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u(1)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nal_unit_type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u(6)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strike="sngStrike">
                          <a:effectLst/>
                          <a:highlight>
                            <a:srgbClr val="FFFF00"/>
                          </a:highlight>
                        </a:rPr>
                        <a:t>	if( nal_unit_type  = =  1  | |  nal_unit_type  = =  4  | |  nal_unit_type  = =  5 ) {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u="none" strike="noStrike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strike="sngStrike">
                          <a:effectLst/>
                          <a:highlight>
                            <a:srgbClr val="FFFF00"/>
                          </a:highlight>
                        </a:rPr>
                        <a:t>		temporal_id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strike="sngStrike">
                          <a:effectLst/>
                          <a:highlight>
                            <a:srgbClr val="FFFF00"/>
                          </a:highlight>
                        </a:rPr>
                        <a:t>u(3)</a:t>
                      </a:r>
                      <a:endParaRPr lang="en-US" sz="10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strike="sngStrike">
                          <a:effectLst/>
                          <a:highlight>
                            <a:srgbClr val="FFFF00"/>
                          </a:highlight>
                        </a:rPr>
                        <a:t>		output_flag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strike="sngStrike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0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strike="sngStrike">
                          <a:effectLst/>
                          <a:highlight>
                            <a:srgbClr val="FFFF00"/>
                          </a:highlight>
                        </a:rPr>
                        <a:t>		reserved_one_4bits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strike="sngStrike">
                          <a:effectLst/>
                          <a:highlight>
                            <a:srgbClr val="FFFF00"/>
                          </a:highlight>
                        </a:rPr>
                        <a:t>u(4)</a:t>
                      </a:r>
                      <a:endParaRPr lang="en-US" sz="10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strike="sngStrike">
                          <a:effectLst/>
                          <a:highlight>
                            <a:srgbClr val="FFFF00"/>
                          </a:highlight>
                        </a:rPr>
                        <a:t>		nalUnitHeaderBytes += 1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u="none" strike="noStrike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strike="sngStrike">
                          <a:effectLst/>
                          <a:highlight>
                            <a:srgbClr val="FFFF00"/>
                          </a:highlight>
                        </a:rPr>
                        <a:t>	}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u="none" strike="noStrike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0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  <a:highlight>
                            <a:srgbClr val="FFFF00"/>
                          </a:highlight>
                        </a:rPr>
                        <a:t>	temporal_id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  <a:highlight>
                            <a:srgbClr val="FFFF00"/>
                          </a:highlight>
                        </a:rPr>
                        <a:t>u(3)</a:t>
                      </a:r>
                      <a:endParaRPr lang="en-US" sz="10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  <a:highlight>
                            <a:srgbClr val="FFFF00"/>
                          </a:highlight>
                        </a:rPr>
                        <a:t>	layer_id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  <a:highlight>
                            <a:srgbClr val="FFFF00"/>
                          </a:highlight>
                        </a:rPr>
                        <a:t>u(5)</a:t>
                      </a:r>
                      <a:endParaRPr lang="en-US" sz="10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NumBytesInRBSP = 0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0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nalUnitHeaderBytes = 2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0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for( i = nalUnitHeaderBytes; i &lt; NumBytesInNALunit; i++ ) {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0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	if( i + 2 &lt; NumBytesInNALunit &amp;&amp; next_bits( 24 )  = =  0x000003 ) {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		rbsp_byte[ NumBytesInRBSP++ ]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b(8)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		rbsp_byte[ NumBytesInRBSP++ ]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b(8)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		i += 2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		emulation_prevention_three_byte  /* equal to 0x03 */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f(8)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	} else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		rbsp_byte[ NumBytesInRBSP++ ]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b(8)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}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}</a:t>
                      </a:r>
                      <a:endParaRPr lang="en-US" sz="10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07721D-9A0F-47F7-AA63-B392FF7C823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88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Parameter Set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8051778"/>
              </p:ext>
            </p:extLst>
          </p:nvPr>
        </p:nvGraphicFramePr>
        <p:xfrm>
          <a:off x="685800" y="1524000"/>
          <a:ext cx="8077200" cy="44957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84297"/>
                <a:gridCol w="1292903"/>
              </a:tblGrid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video_parameter_set_rbsp( ) { 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Descriptor</a:t>
                      </a:r>
                      <a:endParaRPr lang="en-US" sz="14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video_parameter_set_id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ue(v)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num_layers_minus1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ue(v)</a:t>
                      </a:r>
                      <a:endParaRPr lang="en-US" sz="14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num_temporal_layers_minus1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u(3)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for ( i = 0; i &lt;= num_temporal_layers_minus1; i++ ) {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	profile_idc[ i ]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u(8)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	reserved_zero_8bits[ i ]  /* equal to 0 */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u(8)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	level_idc[ i ]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u(8)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}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bit_depth_luma_minus8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ue(v)</a:t>
                      </a:r>
                      <a:endParaRPr lang="en-US" sz="14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bit_depth_chroma_minus8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ue(v)</a:t>
                      </a:r>
                      <a:endParaRPr lang="en-US" sz="14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chroma_format_idc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u(2)</a:t>
                      </a:r>
                      <a:endParaRPr lang="en-US" sz="14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temporal_id_nesting_flag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u(1)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vps_extension_flag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u(1)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if( vps_extension_flag 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	while( more_rbsp_data( ) 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		vps_extension_data_flag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u(1)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rbsp_trailing_bits( )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6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}</a:t>
                      </a:r>
                      <a:endParaRPr lang="en-US" sz="14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07721D-9A0F-47F7-AA63-B392FF7C823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7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Parameter Set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8684463"/>
              </p:ext>
            </p:extLst>
          </p:nvPr>
        </p:nvGraphicFramePr>
        <p:xfrm>
          <a:off x="609600" y="1752600"/>
          <a:ext cx="7848600" cy="43891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41960"/>
                <a:gridCol w="1206640"/>
              </a:tblGrid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</a:rPr>
                        <a:t>seq_parameter_set_rbsp</a:t>
                      </a:r>
                      <a:r>
                        <a:rPr lang="en-GB" sz="1600" dirty="0">
                          <a:effectLst/>
                        </a:rPr>
                        <a:t>( ) {</a:t>
                      </a:r>
                      <a:endParaRPr lang="en-US" sz="16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Descriptor</a:t>
                      </a:r>
                      <a:endParaRPr lang="en-US" sz="1600" b="1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>
                          <a:effectLst/>
                          <a:highlight>
                            <a:srgbClr val="FFFF00"/>
                          </a:highlight>
                        </a:rPr>
                        <a:t>	profile_idc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strike="sngStrike">
                          <a:effectLst/>
                          <a:highlight>
                            <a:srgbClr val="FFFF00"/>
                          </a:highlight>
                        </a:rPr>
                        <a:t>u(8)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>
                          <a:effectLst/>
                          <a:highlight>
                            <a:srgbClr val="FFFF00"/>
                          </a:highlight>
                        </a:rPr>
                        <a:t>	reserved_zero_8bits /* equal to 0 */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strike="sngStrike">
                          <a:effectLst/>
                          <a:highlight>
                            <a:srgbClr val="FFFF00"/>
                          </a:highlight>
                        </a:rPr>
                        <a:t>u(8)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>
                          <a:effectLst/>
                          <a:highlight>
                            <a:srgbClr val="FFFF00"/>
                          </a:highlight>
                        </a:rPr>
                        <a:t>	level_idc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strike="sngStrike">
                          <a:effectLst/>
                          <a:highlight>
                            <a:srgbClr val="FFFF00"/>
                          </a:highlight>
                        </a:rPr>
                        <a:t>u(8)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	seq_parameter_set_id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ue(v)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…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>
                          <a:effectLst/>
                          <a:highlight>
                            <a:srgbClr val="FFFF00"/>
                          </a:highlight>
                        </a:rPr>
                        <a:t>	max_temporal_layers_minus1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>
                          <a:effectLst/>
                          <a:highlight>
                            <a:srgbClr val="FFFF00"/>
                          </a:highlight>
                        </a:rPr>
                        <a:t>u(3)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 dirty="0">
                          <a:effectLst/>
                          <a:highlight>
                            <a:srgbClr val="FFFF00"/>
                          </a:highlight>
                        </a:rPr>
                        <a:t>	bit_depth_luma_minus8</a:t>
                      </a:r>
                      <a:endParaRPr lang="en-US" sz="16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>
                          <a:effectLst/>
                          <a:highlight>
                            <a:srgbClr val="FFFF00"/>
                          </a:highlight>
                        </a:rPr>
                        <a:t>ue(v)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 dirty="0">
                          <a:effectLst/>
                          <a:highlight>
                            <a:srgbClr val="FFFF00"/>
                          </a:highlight>
                        </a:rPr>
                        <a:t>	bit_depth_chroma_minus8</a:t>
                      </a:r>
                      <a:endParaRPr lang="en-US" sz="16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>
                          <a:effectLst/>
                          <a:highlight>
                            <a:srgbClr val="FFFF00"/>
                          </a:highlight>
                        </a:rPr>
                        <a:t>ue(v)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>
                          <a:effectLst/>
                          <a:highlight>
                            <a:srgbClr val="FFFF00"/>
                          </a:highlight>
                        </a:rPr>
                        <a:t>	chroma_format_idc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>
                          <a:effectLst/>
                          <a:highlight>
                            <a:srgbClr val="FFFF00"/>
                          </a:highlight>
                        </a:rPr>
                        <a:t>u(2)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>
                          <a:effectLst/>
                          <a:highlight>
                            <a:srgbClr val="FFFF00"/>
                          </a:highlight>
                        </a:rPr>
                        <a:t>	temporal_id_nesting_flag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…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</a:rPr>
                        <a:t>	sps_extension_flag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</a:rPr>
                        <a:t>	if( sps_extension_flag 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</a:rPr>
                        <a:t>		while( more_rbsp_data( ) 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</a:rPr>
                        <a:t>			sps_extension_data_flag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	rbsp_trailing_bits( )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  <a:tr h="2370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</a:rPr>
                        <a:t>}</a:t>
                      </a:r>
                      <a:endParaRPr lang="en-US" sz="160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Batang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07721D-9A0F-47F7-AA63-B392FF7C823C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45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dyo-BlueGray-08.02.10">
  <a:themeElements>
    <a:clrScheme name="Vidyo4">
      <a:dk1>
        <a:sysClr val="windowText" lastClr="000000"/>
      </a:dk1>
      <a:lt1>
        <a:sysClr val="window" lastClr="FFFFFF"/>
      </a:lt1>
      <a:dk2>
        <a:srgbClr val="848484"/>
      </a:dk2>
      <a:lt2>
        <a:srgbClr val="FCDA77"/>
      </a:lt2>
      <a:accent1>
        <a:srgbClr val="FBC21E"/>
      </a:accent1>
      <a:accent2>
        <a:srgbClr val="8BC334"/>
      </a:accent2>
      <a:accent3>
        <a:srgbClr val="008DD0"/>
      </a:accent3>
      <a:accent4>
        <a:srgbClr val="FF0000"/>
      </a:accent4>
      <a:accent5>
        <a:srgbClr val="333333"/>
      </a:accent5>
      <a:accent6>
        <a:srgbClr val="777C84"/>
      </a:accent6>
      <a:hlink>
        <a:srgbClr val="008DD0"/>
      </a:hlink>
      <a:folHlink>
        <a:srgbClr val="8BC334"/>
      </a:folHlink>
    </a:clrScheme>
    <a:fontScheme name="Vidyo Slide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15113</TotalTime>
  <Words>403</Words>
  <Application>Microsoft Office PowerPoint</Application>
  <PresentationFormat>On-screen Show (4:3)</PresentationFormat>
  <Paragraphs>229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Vidyo-BlueGray-08.02.10</vt:lpstr>
      <vt:lpstr>JCTVC-H0388: High level syntax hooks for future extensions</vt:lpstr>
      <vt:lpstr>Introduction</vt:lpstr>
      <vt:lpstr>Shortcomings in SVC, MVC  Design</vt:lpstr>
      <vt:lpstr>Parameter Sets</vt:lpstr>
      <vt:lpstr>Terminology</vt:lpstr>
      <vt:lpstr>NAL Unit Header</vt:lpstr>
      <vt:lpstr>NAL Unit Header</vt:lpstr>
      <vt:lpstr>Video Parameter Set</vt:lpstr>
      <vt:lpstr>Sequence Parameter Set</vt:lpstr>
      <vt:lpstr>Picture Parameter Set</vt:lpstr>
      <vt:lpstr>Group Parameter Set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Marty Hollander</dc:creator>
  <cp:lastModifiedBy>Jill Boyce</cp:lastModifiedBy>
  <cp:revision>111</cp:revision>
  <dcterms:created xsi:type="dcterms:W3CDTF">2010-10-08T00:04:50Z</dcterms:created>
  <dcterms:modified xsi:type="dcterms:W3CDTF">2012-02-02T02:43:33Z</dcterms:modified>
</cp:coreProperties>
</file>