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81" r:id="rId2"/>
    <p:sldId id="598" r:id="rId3"/>
    <p:sldId id="595" r:id="rId4"/>
    <p:sldId id="604" r:id="rId5"/>
    <p:sldId id="605" r:id="rId6"/>
    <p:sldId id="606" r:id="rId7"/>
    <p:sldId id="607" r:id="rId8"/>
    <p:sldId id="599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864" y="-398"/>
      </p:cViewPr>
      <p:guideLst>
        <p:guide orient="horz" pos="576"/>
        <p:guide pos="7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9406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6617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2/1/2012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err="1" smtClean="0">
                <a:solidFill>
                  <a:srgbClr val="003399"/>
                </a:solidFill>
                <a:ea typeface="SimSun" pitchFamily="2" charset="-122"/>
              </a:rPr>
              <a:t>Feburary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1,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2012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Complexity reduction </a:t>
            </a: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of </a:t>
            </a:r>
            <a:r>
              <a:rPr lang="en-US" altLang="zh-CN" sz="48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s</a:t>
            </a: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ignificance map coding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342900"/>
            <a:ext cx="2337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JCTVC-H0383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Proposed to reduce </a:t>
            </a:r>
            <a:r>
              <a:rPr lang="en-US" sz="2800" dirty="0" smtClean="0"/>
              <a:t>the complexity of the coding of </a:t>
            </a:r>
            <a:r>
              <a:rPr lang="en-US" sz="2800" dirty="0" err="1" smtClean="0"/>
              <a:t>significant_coeff_flag</a:t>
            </a:r>
            <a:r>
              <a:rPr lang="en-US" sz="2800" dirty="0" smtClean="0"/>
              <a:t> by removing a 15 elements lookup table and multiple branches in HM5 and WD5 at a cost of three additional contexts.</a:t>
            </a:r>
          </a:p>
          <a:p>
            <a:r>
              <a:rPr lang="en-US" sz="2800" dirty="0" smtClean="0"/>
              <a:t>Average </a:t>
            </a:r>
            <a:r>
              <a:rPr lang="en-US" sz="2800" dirty="0" smtClean="0"/>
              <a:t>luminance BDR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287762"/>
              </p:ext>
            </p:extLst>
          </p:nvPr>
        </p:nvGraphicFramePr>
        <p:xfrm>
          <a:off x="1142998" y="4000500"/>
          <a:ext cx="7086602" cy="1981200"/>
        </p:xfrm>
        <a:graphic>
          <a:graphicData uri="http://schemas.openxmlformats.org/drawingml/2006/table">
            <a:tbl>
              <a:tblPr firstRow="1" bandRow="1"/>
              <a:tblGrid>
                <a:gridCol w="700598"/>
                <a:gridCol w="1064334"/>
                <a:gridCol w="1064334"/>
                <a:gridCol w="1064334"/>
                <a:gridCol w="1064334"/>
                <a:gridCol w="1064334"/>
                <a:gridCol w="1064334"/>
              </a:tblGrid>
              <a:tr h="254643">
                <a:tc>
                  <a:txBody>
                    <a:bodyPr/>
                    <a:lstStyle/>
                    <a:p>
                      <a:endParaRPr lang="en-US" sz="2000" dirty="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QP=22,27,32,37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QP=12,17,22,27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643">
                <a:tc>
                  <a:txBody>
                    <a:bodyPr/>
                    <a:lstStyle/>
                    <a:p>
                      <a:endParaRPr lang="en-US" sz="20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HE-10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HE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LC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HE-10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4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I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0.00%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0.00%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-0.01%      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 0.00%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2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RA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4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LB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>
                        <a:effectLst/>
                        <a:latin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-0.01%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effectLst/>
                          <a:latin typeface="Arial"/>
                          <a:ea typeface="Times New Roman"/>
                        </a:rPr>
                        <a:t>  -0.02%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-11043"/>
            <a:ext cx="8801100" cy="707886"/>
          </a:xfrm>
        </p:spPr>
        <p:txBody>
          <a:bodyPr/>
          <a:lstStyle/>
          <a:p>
            <a:r>
              <a:rPr lang="en-US" dirty="0" smtClean="0"/>
              <a:t>HM5 4x4 Context </a:t>
            </a:r>
            <a:r>
              <a:rPr lang="en-US" dirty="0" err="1" smtClean="0"/>
              <a:t>Assighments</a:t>
            </a:r>
            <a:endParaRPr lang="en-US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85800" y="4114800"/>
            <a:ext cx="8001000" cy="2514600"/>
          </a:xfrm>
        </p:spPr>
        <p:txBody>
          <a:bodyPr/>
          <a:lstStyle/>
          <a:p>
            <a:r>
              <a:rPr lang="en-US" sz="2400" dirty="0" smtClean="0"/>
              <a:t>In HM5, the 4x4 significance map has different grouping/mapping for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</a:t>
            </a:r>
            <a:r>
              <a:rPr lang="en-US" sz="2400" dirty="0" err="1" smtClean="0"/>
              <a:t>a</a:t>
            </a:r>
            <a:r>
              <a:rPr lang="en-US" sz="2400" dirty="0" smtClean="0"/>
              <a:t> context assignments as indicated by the colors.</a:t>
            </a:r>
          </a:p>
          <a:p>
            <a:pPr lvl="1"/>
            <a:r>
              <a:rPr lang="en-US" sz="2000" dirty="0" smtClean="0"/>
              <a:t>A 15 elements lookup table is used in HM5 and WD5 for the 4x4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 assignments.</a:t>
            </a:r>
          </a:p>
          <a:p>
            <a:pPr lvl="1"/>
            <a:r>
              <a:rPr lang="en-US" sz="2000" dirty="0" smtClean="0"/>
              <a:t>Multiple branches are in HM5 and WD5 to differentiate the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 indexes.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3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5837238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571500" y="914400"/>
            <a:ext cx="7897491" cy="3554077"/>
            <a:chOff x="1440" y="1000"/>
            <a:chExt cx="9605" cy="4322"/>
          </a:xfrm>
        </p:grpSpPr>
        <p:sp>
          <p:nvSpPr>
            <p:cNvPr id="6" name="AutoShape 36"/>
            <p:cNvSpPr>
              <a:spLocks noChangeAspect="1" noChangeArrowheads="1" noTextEdit="1"/>
            </p:cNvSpPr>
            <p:nvPr/>
          </p:nvSpPr>
          <p:spPr bwMode="auto">
            <a:xfrm>
              <a:off x="1440" y="1000"/>
              <a:ext cx="9605" cy="43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35"/>
            <p:cNvSpPr>
              <a:spLocks noChangeArrowheads="1"/>
            </p:cNvSpPr>
            <p:nvPr/>
          </p:nvSpPr>
          <p:spPr bwMode="auto">
            <a:xfrm>
              <a:off x="3424" y="1297"/>
              <a:ext cx="602" cy="59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34"/>
            <p:cNvSpPr>
              <a:spLocks noChangeArrowheads="1"/>
            </p:cNvSpPr>
            <p:nvPr/>
          </p:nvSpPr>
          <p:spPr bwMode="auto">
            <a:xfrm>
              <a:off x="4025" y="1297"/>
              <a:ext cx="601" cy="599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33"/>
            <p:cNvSpPr>
              <a:spLocks noChangeArrowheads="1"/>
            </p:cNvSpPr>
            <p:nvPr/>
          </p:nvSpPr>
          <p:spPr bwMode="auto">
            <a:xfrm>
              <a:off x="4625" y="1297"/>
              <a:ext cx="601" cy="599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225" y="1297"/>
              <a:ext cx="602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31"/>
            <p:cNvSpPr>
              <a:spLocks noChangeArrowheads="1"/>
            </p:cNvSpPr>
            <p:nvPr/>
          </p:nvSpPr>
          <p:spPr bwMode="auto">
            <a:xfrm>
              <a:off x="3424" y="1898"/>
              <a:ext cx="602" cy="600"/>
            </a:xfrm>
            <a:prstGeom prst="rect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4025" y="1898"/>
              <a:ext cx="601" cy="600"/>
            </a:xfrm>
            <a:prstGeom prst="rect">
              <a:avLst/>
            </a:prstGeom>
            <a:solidFill>
              <a:srgbClr val="95B3D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4625" y="1898"/>
              <a:ext cx="601" cy="600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8"/>
            <p:cNvSpPr>
              <a:spLocks noChangeArrowheads="1"/>
            </p:cNvSpPr>
            <p:nvPr/>
          </p:nvSpPr>
          <p:spPr bwMode="auto">
            <a:xfrm>
              <a:off x="5225" y="1898"/>
              <a:ext cx="602" cy="6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3424" y="2499"/>
              <a:ext cx="602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4025" y="2499"/>
              <a:ext cx="601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4625" y="2499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5225" y="2499"/>
              <a:ext cx="602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3424" y="3099"/>
              <a:ext cx="602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4025" y="3099"/>
              <a:ext cx="601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625" y="3099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6874" y="1297"/>
              <a:ext cx="601" cy="59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7474" y="1297"/>
              <a:ext cx="602" cy="599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8075" y="1297"/>
              <a:ext cx="601" cy="599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8675" y="1297"/>
              <a:ext cx="601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auto">
            <a:xfrm>
              <a:off x="6874" y="1898"/>
              <a:ext cx="601" cy="600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7474" y="1898"/>
              <a:ext cx="602" cy="600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8075" y="1898"/>
              <a:ext cx="601" cy="600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8675" y="1898"/>
              <a:ext cx="601" cy="6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>
              <a:off x="6874" y="2499"/>
              <a:ext cx="601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7474" y="2499"/>
              <a:ext cx="602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8075" y="2499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9"/>
            <p:cNvSpPr>
              <a:spLocks noChangeArrowheads="1"/>
            </p:cNvSpPr>
            <p:nvPr/>
          </p:nvSpPr>
          <p:spPr bwMode="auto">
            <a:xfrm>
              <a:off x="8675" y="2499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8"/>
            <p:cNvSpPr>
              <a:spLocks noChangeArrowheads="1"/>
            </p:cNvSpPr>
            <p:nvPr/>
          </p:nvSpPr>
          <p:spPr bwMode="auto">
            <a:xfrm>
              <a:off x="6874" y="3099"/>
              <a:ext cx="601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7474" y="3099"/>
              <a:ext cx="602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6"/>
            <p:cNvSpPr>
              <a:spLocks noChangeArrowheads="1"/>
            </p:cNvSpPr>
            <p:nvPr/>
          </p:nvSpPr>
          <p:spPr bwMode="auto">
            <a:xfrm>
              <a:off x="8075" y="3099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 Box 5"/>
            <p:cNvSpPr txBox="1">
              <a:spLocks noChangeArrowheads="1"/>
            </p:cNvSpPr>
            <p:nvPr/>
          </p:nvSpPr>
          <p:spPr bwMode="auto">
            <a:xfrm>
              <a:off x="3247" y="3818"/>
              <a:ext cx="2622" cy="8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grouping/mapping of 4x4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luma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context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 Box 4"/>
            <p:cNvSpPr txBox="1">
              <a:spLocks noChangeArrowheads="1"/>
            </p:cNvSpPr>
            <p:nvPr/>
          </p:nvSpPr>
          <p:spPr bwMode="auto">
            <a:xfrm>
              <a:off x="6875" y="3818"/>
              <a:ext cx="2628" cy="8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grouping/mapping of 4x4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chroma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context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3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" name="Rectangle 72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5837238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6096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2"/>
          <p:cNvGrpSpPr>
            <a:grpSpLocks noChangeAspect="1"/>
          </p:cNvGrpSpPr>
          <p:nvPr/>
        </p:nvGrpSpPr>
        <p:grpSpPr bwMode="auto">
          <a:xfrm>
            <a:off x="671093" y="342900"/>
            <a:ext cx="7863840" cy="3543444"/>
            <a:chOff x="1440" y="5130"/>
            <a:chExt cx="9605" cy="4328"/>
          </a:xfrm>
        </p:grpSpPr>
        <p:sp>
          <p:nvSpPr>
            <p:cNvPr id="77" name="AutoShape 35"/>
            <p:cNvSpPr>
              <a:spLocks noChangeArrowheads="1" noTextEdit="1"/>
            </p:cNvSpPr>
            <p:nvPr/>
          </p:nvSpPr>
          <p:spPr bwMode="auto">
            <a:xfrm>
              <a:off x="1440" y="5130"/>
              <a:ext cx="9605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34"/>
            <p:cNvSpPr>
              <a:spLocks noChangeArrowheads="1"/>
            </p:cNvSpPr>
            <p:nvPr/>
          </p:nvSpPr>
          <p:spPr bwMode="auto">
            <a:xfrm>
              <a:off x="3424" y="5888"/>
              <a:ext cx="603" cy="59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Rectangle 33"/>
            <p:cNvSpPr>
              <a:spLocks noChangeArrowheads="1"/>
            </p:cNvSpPr>
            <p:nvPr/>
          </p:nvSpPr>
          <p:spPr bwMode="auto">
            <a:xfrm>
              <a:off x="4027" y="5888"/>
              <a:ext cx="600" cy="599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Rectangle 32"/>
            <p:cNvSpPr>
              <a:spLocks noChangeArrowheads="1"/>
            </p:cNvSpPr>
            <p:nvPr/>
          </p:nvSpPr>
          <p:spPr bwMode="auto">
            <a:xfrm>
              <a:off x="4626" y="5888"/>
              <a:ext cx="601" cy="599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Rectangle 31"/>
            <p:cNvSpPr>
              <a:spLocks noChangeArrowheads="1"/>
            </p:cNvSpPr>
            <p:nvPr/>
          </p:nvSpPr>
          <p:spPr bwMode="auto">
            <a:xfrm>
              <a:off x="5225" y="5888"/>
              <a:ext cx="603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Rectangle 30"/>
            <p:cNvSpPr>
              <a:spLocks noChangeArrowheads="1"/>
            </p:cNvSpPr>
            <p:nvPr/>
          </p:nvSpPr>
          <p:spPr bwMode="auto">
            <a:xfrm>
              <a:off x="3424" y="6489"/>
              <a:ext cx="603" cy="600"/>
            </a:xfrm>
            <a:prstGeom prst="rect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Rectangle 29"/>
            <p:cNvSpPr>
              <a:spLocks noChangeArrowheads="1"/>
            </p:cNvSpPr>
            <p:nvPr/>
          </p:nvSpPr>
          <p:spPr bwMode="auto">
            <a:xfrm>
              <a:off x="4027" y="6489"/>
              <a:ext cx="600" cy="600"/>
            </a:xfrm>
            <a:prstGeom prst="rect">
              <a:avLst/>
            </a:prstGeom>
            <a:solidFill>
              <a:srgbClr val="95B3D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28"/>
            <p:cNvSpPr>
              <a:spLocks noChangeArrowheads="1"/>
            </p:cNvSpPr>
            <p:nvPr/>
          </p:nvSpPr>
          <p:spPr bwMode="auto">
            <a:xfrm>
              <a:off x="4626" y="6489"/>
              <a:ext cx="601" cy="600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27"/>
            <p:cNvSpPr>
              <a:spLocks noChangeArrowheads="1"/>
            </p:cNvSpPr>
            <p:nvPr/>
          </p:nvSpPr>
          <p:spPr bwMode="auto">
            <a:xfrm>
              <a:off x="5225" y="6489"/>
              <a:ext cx="603" cy="6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26"/>
            <p:cNvSpPr>
              <a:spLocks noChangeArrowheads="1"/>
            </p:cNvSpPr>
            <p:nvPr/>
          </p:nvSpPr>
          <p:spPr bwMode="auto">
            <a:xfrm>
              <a:off x="3424" y="7090"/>
              <a:ext cx="603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25"/>
            <p:cNvSpPr>
              <a:spLocks noChangeArrowheads="1"/>
            </p:cNvSpPr>
            <p:nvPr/>
          </p:nvSpPr>
          <p:spPr bwMode="auto">
            <a:xfrm>
              <a:off x="4027" y="7090"/>
              <a:ext cx="600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24"/>
            <p:cNvSpPr>
              <a:spLocks noChangeArrowheads="1"/>
            </p:cNvSpPr>
            <p:nvPr/>
          </p:nvSpPr>
          <p:spPr bwMode="auto">
            <a:xfrm>
              <a:off x="4626" y="7090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23"/>
            <p:cNvSpPr>
              <a:spLocks noChangeArrowheads="1"/>
            </p:cNvSpPr>
            <p:nvPr/>
          </p:nvSpPr>
          <p:spPr bwMode="auto">
            <a:xfrm>
              <a:off x="5225" y="7090"/>
              <a:ext cx="603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Rectangle 22"/>
            <p:cNvSpPr>
              <a:spLocks noChangeArrowheads="1"/>
            </p:cNvSpPr>
            <p:nvPr/>
          </p:nvSpPr>
          <p:spPr bwMode="auto">
            <a:xfrm>
              <a:off x="3424" y="7690"/>
              <a:ext cx="603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Rectangle 21"/>
            <p:cNvSpPr>
              <a:spLocks noChangeArrowheads="1"/>
            </p:cNvSpPr>
            <p:nvPr/>
          </p:nvSpPr>
          <p:spPr bwMode="auto">
            <a:xfrm>
              <a:off x="4027" y="7690"/>
              <a:ext cx="600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4626" y="7690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Rectangle 19"/>
            <p:cNvSpPr>
              <a:spLocks noChangeArrowheads="1"/>
            </p:cNvSpPr>
            <p:nvPr/>
          </p:nvSpPr>
          <p:spPr bwMode="auto">
            <a:xfrm>
              <a:off x="6874" y="5874"/>
              <a:ext cx="603" cy="599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Rectangle 18"/>
            <p:cNvSpPr>
              <a:spLocks noChangeArrowheads="1"/>
            </p:cNvSpPr>
            <p:nvPr/>
          </p:nvSpPr>
          <p:spPr bwMode="auto">
            <a:xfrm>
              <a:off x="7475" y="5874"/>
              <a:ext cx="602" cy="599"/>
            </a:xfrm>
            <a:prstGeom prst="rect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17"/>
            <p:cNvSpPr>
              <a:spLocks noChangeArrowheads="1"/>
            </p:cNvSpPr>
            <p:nvPr/>
          </p:nvSpPr>
          <p:spPr bwMode="auto">
            <a:xfrm>
              <a:off x="8076" y="5874"/>
              <a:ext cx="601" cy="599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Rectangle 16"/>
            <p:cNvSpPr>
              <a:spLocks noChangeArrowheads="1"/>
            </p:cNvSpPr>
            <p:nvPr/>
          </p:nvSpPr>
          <p:spPr bwMode="auto">
            <a:xfrm>
              <a:off x="8686" y="5874"/>
              <a:ext cx="603" cy="599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15"/>
            <p:cNvSpPr>
              <a:spLocks noChangeArrowheads="1"/>
            </p:cNvSpPr>
            <p:nvPr/>
          </p:nvSpPr>
          <p:spPr bwMode="auto">
            <a:xfrm>
              <a:off x="6874" y="6475"/>
              <a:ext cx="603" cy="600"/>
            </a:xfrm>
            <a:prstGeom prst="rect">
              <a:avLst/>
            </a:prstGeom>
            <a:solidFill>
              <a:srgbClr val="B6DDE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7549" rIns="0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14"/>
            <p:cNvSpPr>
              <a:spLocks noChangeArrowheads="1"/>
            </p:cNvSpPr>
            <p:nvPr/>
          </p:nvSpPr>
          <p:spPr bwMode="auto">
            <a:xfrm>
              <a:off x="8076" y="6475"/>
              <a:ext cx="601" cy="600"/>
            </a:xfrm>
            <a:prstGeom prst="rect">
              <a:avLst/>
            </a:prstGeom>
            <a:solidFill>
              <a:srgbClr val="F2DBD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Rectangle 13"/>
            <p:cNvSpPr>
              <a:spLocks noChangeArrowheads="1"/>
            </p:cNvSpPr>
            <p:nvPr/>
          </p:nvSpPr>
          <p:spPr bwMode="auto">
            <a:xfrm>
              <a:off x="8675" y="6475"/>
              <a:ext cx="603" cy="6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12"/>
            <p:cNvSpPr>
              <a:spLocks noChangeArrowheads="1"/>
            </p:cNvSpPr>
            <p:nvPr/>
          </p:nvSpPr>
          <p:spPr bwMode="auto">
            <a:xfrm>
              <a:off x="6874" y="7076"/>
              <a:ext cx="603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Rectangle 11"/>
            <p:cNvSpPr>
              <a:spLocks noChangeArrowheads="1"/>
            </p:cNvSpPr>
            <p:nvPr/>
          </p:nvSpPr>
          <p:spPr bwMode="auto">
            <a:xfrm>
              <a:off x="7475" y="7076"/>
              <a:ext cx="602" cy="599"/>
            </a:xfrm>
            <a:prstGeom prst="rect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/>
          </p:nvSpPr>
          <p:spPr bwMode="auto">
            <a:xfrm>
              <a:off x="8076" y="7076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Rectangle 9"/>
            <p:cNvSpPr>
              <a:spLocks noChangeArrowheads="1"/>
            </p:cNvSpPr>
            <p:nvPr/>
          </p:nvSpPr>
          <p:spPr bwMode="auto">
            <a:xfrm>
              <a:off x="8675" y="7076"/>
              <a:ext cx="603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8"/>
            <p:cNvSpPr>
              <a:spLocks noChangeArrowheads="1"/>
            </p:cNvSpPr>
            <p:nvPr/>
          </p:nvSpPr>
          <p:spPr bwMode="auto">
            <a:xfrm>
              <a:off x="6874" y="7676"/>
              <a:ext cx="603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7549" rIns="0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7"/>
            <p:cNvSpPr>
              <a:spLocks noChangeArrowheads="1"/>
            </p:cNvSpPr>
            <p:nvPr/>
          </p:nvSpPr>
          <p:spPr bwMode="auto">
            <a:xfrm>
              <a:off x="7475" y="7676"/>
              <a:ext cx="602" cy="59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7549" rIns="0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6"/>
            <p:cNvSpPr>
              <a:spLocks noChangeArrowheads="1"/>
            </p:cNvSpPr>
            <p:nvPr/>
          </p:nvSpPr>
          <p:spPr bwMode="auto">
            <a:xfrm>
              <a:off x="8076" y="7676"/>
              <a:ext cx="601" cy="5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Text Box 5"/>
            <p:cNvSpPr txBox="1">
              <a:spLocks noChangeArrowheads="1"/>
            </p:cNvSpPr>
            <p:nvPr/>
          </p:nvSpPr>
          <p:spPr bwMode="auto">
            <a:xfrm>
              <a:off x="3273" y="8395"/>
              <a:ext cx="2688" cy="10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grouping/mapping of 4x4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luma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context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Text Box 4"/>
            <p:cNvSpPr txBox="1">
              <a:spLocks noChangeArrowheads="1"/>
            </p:cNvSpPr>
            <p:nvPr/>
          </p:nvSpPr>
          <p:spPr bwMode="auto">
            <a:xfrm>
              <a:off x="6763" y="8395"/>
              <a:ext cx="2513" cy="8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098" tIns="47549" rIns="95098" bIns="47549" numCol="1" anchor="t" anchorCtr="0" compatLnSpc="1">
              <a:prstTxWarp prst="textNoShape">
                <a:avLst/>
              </a:prstTxWarp>
            </a:bodyPr>
            <a:lstStyle>
              <a:lvl1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grouping/mapping of 4x4 </a:t>
              </a:r>
              <a:r>
                <a:rPr kumimoji="0" lang="en-US" sz="16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chroma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context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3"/>
            <p:cNvSpPr>
              <a:spLocks noChangeArrowheads="1"/>
            </p:cNvSpPr>
            <p:nvPr/>
          </p:nvSpPr>
          <p:spPr bwMode="auto">
            <a:xfrm>
              <a:off x="7476" y="6470"/>
              <a:ext cx="600" cy="600"/>
            </a:xfrm>
            <a:prstGeom prst="rect">
              <a:avLst/>
            </a:prstGeom>
            <a:solidFill>
              <a:srgbClr val="95B3D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7549" rIns="0" bIns="4754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2" name="Rectangle 7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-11043"/>
            <a:ext cx="8801100" cy="707886"/>
          </a:xfrm>
        </p:spPr>
        <p:txBody>
          <a:bodyPr/>
          <a:lstStyle/>
          <a:p>
            <a:r>
              <a:rPr lang="en-US" dirty="0" smtClean="0"/>
              <a:t>Proposed 4x4 Contexts Assignments</a:t>
            </a:r>
            <a:endParaRPr lang="en-US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40020" y="3657600"/>
            <a:ext cx="8046779" cy="2857500"/>
          </a:xfrm>
        </p:spPr>
        <p:txBody>
          <a:bodyPr/>
          <a:lstStyle/>
          <a:p>
            <a:r>
              <a:rPr lang="en-US" sz="2400" dirty="0" smtClean="0"/>
              <a:t>Proposed to use the same grouping/mapping for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contexts assignments as indicated by the same color in </a:t>
            </a:r>
            <a:r>
              <a:rPr lang="en-US" sz="2400" dirty="0" err="1" smtClean="0"/>
              <a:t>luma</a:t>
            </a:r>
            <a:r>
              <a:rPr lang="en-US" sz="2400" dirty="0" smtClean="0"/>
              <a:t> and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grouping/mapping.</a:t>
            </a:r>
          </a:p>
          <a:p>
            <a:pPr lvl="1"/>
            <a:r>
              <a:rPr lang="en-US" sz="2000" dirty="0" smtClean="0"/>
              <a:t>Contexts 1a, 1b, and 4a are added to the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contexts.</a:t>
            </a:r>
          </a:p>
          <a:p>
            <a:pPr lvl="1"/>
            <a:r>
              <a:rPr lang="en-US" sz="2000" dirty="0" smtClean="0"/>
              <a:t>Removed the 15 lookup table in HM5 and WD5 for 4x4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 assignments</a:t>
            </a:r>
          </a:p>
          <a:p>
            <a:pPr lvl="1"/>
            <a:r>
              <a:rPr lang="en-US" sz="2000" dirty="0" smtClean="0"/>
              <a:t>Removed multiple branches in HM5 and WD5 to differentiate the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 assignments. 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73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7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 Cross-Checks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715000"/>
          </a:xfrm>
        </p:spPr>
        <p:txBody>
          <a:bodyPr/>
          <a:lstStyle/>
          <a:p>
            <a:r>
              <a:rPr lang="en-US" sz="2400" dirty="0" smtClean="0"/>
              <a:t>Algorithms were integrated into HM5.0 with FIX250. </a:t>
            </a:r>
          </a:p>
          <a:p>
            <a:r>
              <a:rPr lang="en-US" sz="2400" dirty="0" smtClean="0"/>
              <a:t>Simulations were performed in a Microsoft HPC cluster.</a:t>
            </a:r>
          </a:p>
          <a:p>
            <a:pPr lvl="1"/>
            <a:r>
              <a:rPr lang="en-US" sz="2000" dirty="0" smtClean="0"/>
              <a:t>All intra simulations are performed on AMD Opteron Processor 6136 @ 2.4GHz.</a:t>
            </a:r>
          </a:p>
          <a:p>
            <a:pPr lvl="1"/>
            <a:r>
              <a:rPr lang="en-US" sz="2000" dirty="0" smtClean="0"/>
              <a:t>All RA simulations are performed on Intel Xeon X5690 @ 3.47GHz.</a:t>
            </a:r>
          </a:p>
          <a:p>
            <a:pPr lvl="1"/>
            <a:r>
              <a:rPr lang="en-US" sz="2000" dirty="0" smtClean="0"/>
              <a:t>All LD simulations are performed on Intel Xeon X5680 @ 3.33GHz.</a:t>
            </a:r>
          </a:p>
          <a:p>
            <a:r>
              <a:rPr lang="en-US" sz="2400" dirty="0" smtClean="0"/>
              <a:t>Crosschecks are provided by </a:t>
            </a:r>
            <a:r>
              <a:rPr lang="en-US" sz="2400" dirty="0" smtClean="0"/>
              <a:t>Sharp</a:t>
            </a:r>
            <a:r>
              <a:rPr lang="en-US" sz="2400" dirty="0" smtClean="0"/>
              <a:t> </a:t>
            </a:r>
            <a:r>
              <a:rPr lang="en-US" sz="2400" dirty="0" smtClean="0"/>
              <a:t>in </a:t>
            </a:r>
            <a:r>
              <a:rPr lang="en-US" sz="2400" dirty="0" smtClean="0"/>
              <a:t>JCTVC-H0609.</a:t>
            </a:r>
            <a:endParaRPr lang="en-US" sz="2400" dirty="0" smtClean="0"/>
          </a:p>
          <a:p>
            <a:pPr lvl="1"/>
            <a:r>
              <a:rPr lang="en-US" sz="2000" dirty="0" smtClean="0"/>
              <a:t>Thank </a:t>
            </a:r>
            <a:r>
              <a:rPr lang="en-US" sz="2000" dirty="0" smtClean="0"/>
              <a:t>you very much.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870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BDR at QP=22,27,32,37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880531"/>
              </p:ext>
            </p:extLst>
          </p:nvPr>
        </p:nvGraphicFramePr>
        <p:xfrm>
          <a:off x="1252096" y="914391"/>
          <a:ext cx="6634604" cy="5486409"/>
        </p:xfrm>
        <a:graphic>
          <a:graphicData uri="http://schemas.openxmlformats.org/drawingml/2006/table">
            <a:tbl>
              <a:tblPr/>
              <a:tblGrid>
                <a:gridCol w="961751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</a:tblGrid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1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35"/>
            <a:ext cx="9258300" cy="646331"/>
          </a:xfrm>
        </p:spPr>
        <p:txBody>
          <a:bodyPr/>
          <a:lstStyle/>
          <a:p>
            <a:r>
              <a:rPr lang="en-US" sz="3600" dirty="0" smtClean="0"/>
              <a:t>BDR at QP=12,17,22,27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897591"/>
              </p:ext>
            </p:extLst>
          </p:nvPr>
        </p:nvGraphicFramePr>
        <p:xfrm>
          <a:off x="1254698" y="914400"/>
          <a:ext cx="6634604" cy="5560779"/>
        </p:xfrm>
        <a:graphic>
          <a:graphicData uri="http://schemas.openxmlformats.org/drawingml/2006/table">
            <a:tbl>
              <a:tblPr/>
              <a:tblGrid>
                <a:gridCol w="961751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  <a:gridCol w="630317"/>
              </a:tblGrid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23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0.40%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0.19%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0.32%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5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8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345" marR="7345" marT="7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2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proposal </a:t>
            </a:r>
            <a:r>
              <a:rPr lang="en-US" dirty="0" smtClean="0"/>
              <a:t>removed </a:t>
            </a:r>
            <a:r>
              <a:rPr lang="en-CA" dirty="0"/>
              <a:t>a 15 elements lookup table and multiple branches </a:t>
            </a:r>
            <a:r>
              <a:rPr lang="en-CA" dirty="0" smtClean="0"/>
              <a:t>to </a:t>
            </a:r>
            <a:r>
              <a:rPr lang="en-CA" dirty="0"/>
              <a:t>select the context </a:t>
            </a:r>
            <a:r>
              <a:rPr lang="en-CA" dirty="0" smtClean="0"/>
              <a:t>index.</a:t>
            </a:r>
          </a:p>
          <a:p>
            <a:pPr lvl="1"/>
            <a:r>
              <a:rPr lang="en-CA" dirty="0" smtClean="0"/>
              <a:t>WD </a:t>
            </a:r>
            <a:r>
              <a:rPr lang="en-CA" dirty="0"/>
              <a:t>text is also simplified at a cost of three additional contexts </a:t>
            </a:r>
            <a:endParaRPr lang="en-CA" dirty="0" smtClean="0"/>
          </a:p>
          <a:p>
            <a:pPr lvl="1"/>
            <a:r>
              <a:rPr lang="en-CA" dirty="0" smtClean="0"/>
              <a:t>For </a:t>
            </a:r>
            <a:r>
              <a:rPr lang="en-CA" dirty="0"/>
              <a:t>both normal QPs and low QPs, the BD-rate for all test cases are from -0.02% to 0.03% .</a:t>
            </a:r>
            <a:endParaRPr lang="en-US" dirty="0"/>
          </a:p>
          <a:p>
            <a:r>
              <a:rPr lang="en-US" dirty="0" smtClean="0"/>
              <a:t>Proposed </a:t>
            </a:r>
            <a:r>
              <a:rPr lang="en-US" dirty="0" smtClean="0"/>
              <a:t>to be adopted to HM5.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190490</TotalTime>
  <Words>1501</Words>
  <Application>Microsoft Office PowerPoint</Application>
  <PresentationFormat>On-screen Show (4:3)</PresentationFormat>
  <Paragraphs>702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Summary</vt:lpstr>
      <vt:lpstr>HM5 4x4 Context Assighments</vt:lpstr>
      <vt:lpstr>Proposed 4x4 Contexts Assignments</vt:lpstr>
      <vt:lpstr>Simulations and  Cross-Checks</vt:lpstr>
      <vt:lpstr>BDR at QP=22,27,32,37</vt:lpstr>
      <vt:lpstr>BDR at QP=12,17,22,27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7039</cp:revision>
  <dcterms:created xsi:type="dcterms:W3CDTF">2006-02-22T01:05:12Z</dcterms:created>
  <dcterms:modified xsi:type="dcterms:W3CDTF">2012-02-01T14:34:36Z</dcterms:modified>
</cp:coreProperties>
</file>