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4F86-0EA0-4457-AC0A-E9B942EB868E}" type="datetimeFigureOut">
              <a:rPr lang="zh-TW" altLang="en-US" smtClean="0"/>
              <a:pPr/>
              <a:t>2012/2/7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BEEE-0C3A-4A4D-AECE-F2CE04D90C6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4F86-0EA0-4457-AC0A-E9B942EB868E}" type="datetimeFigureOut">
              <a:rPr lang="zh-TW" altLang="en-US" smtClean="0"/>
              <a:pPr/>
              <a:t>2012/2/7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BEEE-0C3A-4A4D-AECE-F2CE04D90C6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4F86-0EA0-4457-AC0A-E9B942EB868E}" type="datetimeFigureOut">
              <a:rPr lang="zh-TW" altLang="en-US" smtClean="0"/>
              <a:pPr/>
              <a:t>2012/2/7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BEEE-0C3A-4A4D-AECE-F2CE04D90C6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4F86-0EA0-4457-AC0A-E9B942EB868E}" type="datetimeFigureOut">
              <a:rPr lang="zh-TW" altLang="en-US" smtClean="0"/>
              <a:pPr/>
              <a:t>2012/2/7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BEEE-0C3A-4A4D-AECE-F2CE04D90C6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4F86-0EA0-4457-AC0A-E9B942EB868E}" type="datetimeFigureOut">
              <a:rPr lang="zh-TW" altLang="en-US" smtClean="0"/>
              <a:pPr/>
              <a:t>2012/2/7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BEEE-0C3A-4A4D-AECE-F2CE04D90C6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4F86-0EA0-4457-AC0A-E9B942EB868E}" type="datetimeFigureOut">
              <a:rPr lang="zh-TW" altLang="en-US" smtClean="0"/>
              <a:pPr/>
              <a:t>2012/2/7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BEEE-0C3A-4A4D-AECE-F2CE04D90C6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4F86-0EA0-4457-AC0A-E9B942EB868E}" type="datetimeFigureOut">
              <a:rPr lang="zh-TW" altLang="en-US" smtClean="0"/>
              <a:pPr/>
              <a:t>2012/2/7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BEEE-0C3A-4A4D-AECE-F2CE04D90C6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4F86-0EA0-4457-AC0A-E9B942EB868E}" type="datetimeFigureOut">
              <a:rPr lang="zh-TW" altLang="en-US" smtClean="0"/>
              <a:pPr/>
              <a:t>2012/2/7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BEEE-0C3A-4A4D-AECE-F2CE04D90C6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4F86-0EA0-4457-AC0A-E9B942EB868E}" type="datetimeFigureOut">
              <a:rPr lang="zh-TW" altLang="en-US" smtClean="0"/>
              <a:pPr/>
              <a:t>2012/2/7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BEEE-0C3A-4A4D-AECE-F2CE04D90C6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4F86-0EA0-4457-AC0A-E9B942EB868E}" type="datetimeFigureOut">
              <a:rPr lang="zh-TW" altLang="en-US" smtClean="0"/>
              <a:pPr/>
              <a:t>2012/2/7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BEEE-0C3A-4A4D-AECE-F2CE04D90C6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4F86-0EA0-4457-AC0A-E9B942EB868E}" type="datetimeFigureOut">
              <a:rPr lang="zh-TW" altLang="en-US" smtClean="0"/>
              <a:pPr/>
              <a:t>2012/2/7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BEEE-0C3A-4A4D-AECE-F2CE04D90C6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74F86-0EA0-4457-AC0A-E9B942EB868E}" type="datetimeFigureOut">
              <a:rPr lang="zh-TW" altLang="en-US" smtClean="0"/>
              <a:pPr/>
              <a:t>2012/2/7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8BEEE-0C3A-4A4D-AECE-F2CE04D90C6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ALF Source Codes</a:t>
            </a:r>
            <a:endParaRPr lang="zh-TW" altLang="en-US" dirty="0"/>
          </a:p>
        </p:txBody>
      </p:sp>
      <p:graphicFrame>
        <p:nvGraphicFramePr>
          <p:cNvPr id="7" name="內容版面配置區 6"/>
          <p:cNvGraphicFramePr>
            <a:graphicFrameLocks noGrp="1"/>
          </p:cNvGraphicFramePr>
          <p:nvPr>
            <p:ph idx="1"/>
          </p:nvPr>
        </p:nvGraphicFramePr>
        <p:xfrm>
          <a:off x="285720" y="1921780"/>
          <a:ext cx="8501122" cy="350537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500726"/>
                <a:gridCol w="1571636"/>
                <a:gridCol w="1428760"/>
              </a:tblGrid>
              <a:tr h="642941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/>
                        <a:t>TComAdaptiveLoopFilter.cpp</a:t>
                      </a:r>
                      <a:r>
                        <a:rPr lang="en-US" altLang="zh-TW" sz="2000" baseline="0" dirty="0" smtClean="0"/>
                        <a:t> in </a:t>
                      </a:r>
                      <a:r>
                        <a:rPr lang="en-US" altLang="zh-TW" sz="2000" dirty="0" smtClean="0"/>
                        <a:t>HM5.1</a:t>
                      </a:r>
                      <a:endParaRPr lang="zh-TW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dirty="0" smtClean="0"/>
                        <a:t>Remaining</a:t>
                      </a:r>
                      <a:br>
                        <a:rPr lang="en-US" altLang="zh-TW" sz="2000" dirty="0" smtClean="0"/>
                      </a:br>
                      <a:r>
                        <a:rPr lang="en-US" altLang="zh-TW" sz="2000" dirty="0" smtClean="0"/>
                        <a:t># of Lines</a:t>
                      </a:r>
                      <a:endParaRPr lang="zh-TW" altLang="en-US" sz="2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/>
                        <a:t>Remaining % of Lines</a:t>
                      </a:r>
                      <a:endParaRPr lang="zh-TW" altLang="en-US" sz="2000" dirty="0"/>
                    </a:p>
                  </a:txBody>
                  <a:tcPr anchor="ctr"/>
                </a:tc>
              </a:tr>
              <a:tr h="614242">
                <a:tc>
                  <a:txBody>
                    <a:bodyPr/>
                    <a:lstStyle/>
                    <a:p>
                      <a:r>
                        <a:rPr lang="en-US" altLang="zh-TW" sz="2000" dirty="0" smtClean="0"/>
                        <a:t>Total</a:t>
                      </a:r>
                      <a:r>
                        <a:rPr lang="en-US" altLang="zh-TW" sz="2000" baseline="0" dirty="0" smtClean="0"/>
                        <a:t> source codes</a:t>
                      </a:r>
                      <a:endParaRPr lang="zh-TW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dirty="0" smtClean="0"/>
                        <a:t>4233</a:t>
                      </a:r>
                      <a:endParaRPr lang="zh-TW" altLang="en-US" sz="2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dirty="0" smtClean="0"/>
                        <a:t>100%</a:t>
                      </a:r>
                      <a:endParaRPr lang="zh-TW" altLang="en-US" sz="2000" dirty="0" smtClean="0"/>
                    </a:p>
                  </a:txBody>
                  <a:tcPr anchor="ctr"/>
                </a:tc>
              </a:tr>
              <a:tr h="614242">
                <a:tc>
                  <a:txBody>
                    <a:bodyPr/>
                    <a:lstStyle/>
                    <a:p>
                      <a:pPr algn="l"/>
                      <a:r>
                        <a:rPr lang="en-US" altLang="zh-TW" sz="2000" dirty="0" smtClean="0"/>
                        <a:t>After cleaning up by</a:t>
                      </a:r>
                      <a:r>
                        <a:rPr lang="en-US" altLang="zh-TW" sz="2000" baseline="0" dirty="0" smtClean="0"/>
                        <a:t> AHG6</a:t>
                      </a:r>
                      <a:endParaRPr lang="zh-TW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dirty="0" smtClean="0"/>
                        <a:t>3654</a:t>
                      </a:r>
                      <a:endParaRPr lang="zh-TW" altLang="en-US" sz="2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dirty="0" smtClean="0"/>
                        <a:t>86.3%</a:t>
                      </a:r>
                      <a:endParaRPr lang="zh-TW" altLang="en-US" sz="2000" dirty="0" smtClean="0"/>
                    </a:p>
                  </a:txBody>
                  <a:tcPr anchor="ctr"/>
                </a:tc>
              </a:tr>
              <a:tr h="787926">
                <a:tc>
                  <a:txBody>
                    <a:bodyPr/>
                    <a:lstStyle/>
                    <a:p>
                      <a:pPr algn="l"/>
                      <a:r>
                        <a:rPr lang="en-US" altLang="zh-TW" sz="2000" dirty="0" smtClean="0"/>
                        <a:t>After removing deactivated</a:t>
                      </a:r>
                      <a:r>
                        <a:rPr lang="en-US" altLang="zh-TW" sz="2000" baseline="0" dirty="0" smtClean="0"/>
                        <a:t> source codes </a:t>
                      </a:r>
                      <a:endParaRPr lang="zh-TW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/>
                        <a:t>1981</a:t>
                      </a:r>
                      <a:endParaRPr lang="zh-TW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/>
                        <a:t>46.8%</a:t>
                      </a:r>
                      <a:endParaRPr lang="zh-TW" altLang="en-US" sz="2000" dirty="0"/>
                    </a:p>
                  </a:txBody>
                  <a:tcPr anchor="ctr"/>
                </a:tc>
              </a:tr>
              <a:tr h="787926">
                <a:tc>
                  <a:txBody>
                    <a:bodyPr/>
                    <a:lstStyle/>
                    <a:p>
                      <a:pPr algn="l"/>
                      <a:r>
                        <a:rPr lang="en-US" altLang="zh-TW" sz="2000" dirty="0" smtClean="0"/>
                        <a:t>After removing codes to support slices, tiles, and PCM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solidFill>
                            <a:srgbClr val="FF0000"/>
                          </a:solidFill>
                        </a:rPr>
                        <a:t>1297</a:t>
                      </a:r>
                      <a:endParaRPr lang="zh-TW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b="1" dirty="0" smtClean="0">
                          <a:solidFill>
                            <a:srgbClr val="FF0000"/>
                          </a:solidFill>
                        </a:rPr>
                        <a:t>30.6%</a:t>
                      </a:r>
                      <a:endParaRPr lang="zh-TW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96908"/>
          </a:xfrm>
        </p:spPr>
        <p:txBody>
          <a:bodyPr/>
          <a:lstStyle/>
          <a:p>
            <a:r>
              <a:rPr lang="en-US" altLang="zh-TW" dirty="0" smtClean="0"/>
              <a:t>ALF Decoding Flowchart</a:t>
            </a:r>
            <a:endParaRPr lang="zh-TW" altLang="en-US" dirty="0"/>
          </a:p>
        </p:txBody>
      </p:sp>
      <p:sp>
        <p:nvSpPr>
          <p:cNvPr id="4" name="流程圖: 程序 3"/>
          <p:cNvSpPr/>
          <p:nvPr/>
        </p:nvSpPr>
        <p:spPr>
          <a:xfrm>
            <a:off x="2928926" y="1285860"/>
            <a:ext cx="3071834" cy="78581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Parsing ALF </a:t>
            </a:r>
            <a:r>
              <a:rPr lang="en-US" altLang="zh-TW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bitstream</a:t>
            </a:r>
            <a:endParaRPr lang="en-US" altLang="zh-TW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流程圖: 程序 4"/>
          <p:cNvSpPr/>
          <p:nvPr/>
        </p:nvSpPr>
        <p:spPr>
          <a:xfrm>
            <a:off x="1993692" y="4286256"/>
            <a:ext cx="4935762" cy="78581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Classifying all </a:t>
            </a:r>
            <a:r>
              <a:rPr lang="en-US" altLang="zh-TW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luma</a:t>
            </a:r>
            <a:r>
              <a:rPr lang="en-US" altLang="zh-TW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pixels into groups</a:t>
            </a:r>
          </a:p>
        </p:txBody>
      </p:sp>
      <p:cxnSp>
        <p:nvCxnSpPr>
          <p:cNvPr id="7" name="直線單箭頭接點 6"/>
          <p:cNvCxnSpPr>
            <a:stCxn id="4" idx="2"/>
            <a:endCxn id="20" idx="0"/>
          </p:cNvCxnSpPr>
          <p:nvPr/>
        </p:nvCxnSpPr>
        <p:spPr>
          <a:xfrm rot="5400000">
            <a:off x="4250529" y="2285992"/>
            <a:ext cx="428628" cy="1588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流程圖: 程序 15"/>
          <p:cNvSpPr/>
          <p:nvPr/>
        </p:nvSpPr>
        <p:spPr>
          <a:xfrm>
            <a:off x="2714612" y="5500702"/>
            <a:ext cx="3500462" cy="857256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Performing filter process</a:t>
            </a:r>
          </a:p>
        </p:txBody>
      </p:sp>
      <p:cxnSp>
        <p:nvCxnSpPr>
          <p:cNvPr id="17" name="直線單箭頭接點 16"/>
          <p:cNvCxnSpPr>
            <a:stCxn id="20" idx="2"/>
            <a:endCxn id="5" idx="0"/>
          </p:cNvCxnSpPr>
          <p:nvPr/>
        </p:nvCxnSpPr>
        <p:spPr>
          <a:xfrm rot="5400000">
            <a:off x="4106018" y="3927431"/>
            <a:ext cx="714380" cy="3270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流程圖: 程序 19"/>
          <p:cNvSpPr/>
          <p:nvPr/>
        </p:nvSpPr>
        <p:spPr>
          <a:xfrm>
            <a:off x="1714480" y="2500306"/>
            <a:ext cx="5500726" cy="1071570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400" dirty="0" smtClean="0">
                <a:solidFill>
                  <a:schemeClr val="tx1"/>
                </a:solidFill>
              </a:rPr>
              <a:t>Reconstructing filter coefficients and mapping CU control to leaf CUs for </a:t>
            </a:r>
            <a:r>
              <a:rPr lang="en-US" altLang="zh-TW" sz="2400" dirty="0" err="1" smtClean="0">
                <a:solidFill>
                  <a:schemeClr val="tx1"/>
                </a:solidFill>
              </a:rPr>
              <a:t>luma</a:t>
            </a:r>
            <a:endParaRPr lang="en-US" altLang="zh-TW" sz="2000" dirty="0" smtClean="0">
              <a:solidFill>
                <a:schemeClr val="tx1"/>
              </a:solidFill>
            </a:endParaRPr>
          </a:p>
        </p:txBody>
      </p:sp>
      <p:cxnSp>
        <p:nvCxnSpPr>
          <p:cNvPr id="21" name="直線單箭頭接點 20"/>
          <p:cNvCxnSpPr>
            <a:stCxn id="5" idx="2"/>
            <a:endCxn id="16" idx="0"/>
          </p:cNvCxnSpPr>
          <p:nvPr/>
        </p:nvCxnSpPr>
        <p:spPr>
          <a:xfrm rot="16200000" flipH="1">
            <a:off x="4248894" y="5284753"/>
            <a:ext cx="428628" cy="3270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接點 27"/>
          <p:cNvCxnSpPr/>
          <p:nvPr/>
        </p:nvCxnSpPr>
        <p:spPr>
          <a:xfrm>
            <a:off x="4472913" y="3855985"/>
            <a:ext cx="3170921" cy="1643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接點 32"/>
          <p:cNvCxnSpPr/>
          <p:nvPr/>
        </p:nvCxnSpPr>
        <p:spPr>
          <a:xfrm rot="5400000">
            <a:off x="6592645" y="4908817"/>
            <a:ext cx="2102377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單箭頭接點 35"/>
          <p:cNvCxnSpPr>
            <a:endCxn id="16" idx="3"/>
          </p:cNvCxnSpPr>
          <p:nvPr/>
        </p:nvCxnSpPr>
        <p:spPr>
          <a:xfrm rot="10800000">
            <a:off x="6215074" y="5929330"/>
            <a:ext cx="1428760" cy="1588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單箭頭接點 54"/>
          <p:cNvCxnSpPr/>
          <p:nvPr/>
        </p:nvCxnSpPr>
        <p:spPr>
          <a:xfrm rot="16200000" flipH="1">
            <a:off x="4271256" y="6549760"/>
            <a:ext cx="387613" cy="4013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字方塊 57"/>
          <p:cNvSpPr txBox="1"/>
          <p:nvPr/>
        </p:nvSpPr>
        <p:spPr>
          <a:xfrm>
            <a:off x="3214678" y="3845486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err="1" smtClean="0"/>
              <a:t>Luma</a:t>
            </a:r>
            <a:r>
              <a:rPr lang="en-US" altLang="zh-TW" sz="2000" dirty="0" smtClean="0"/>
              <a:t> part</a:t>
            </a:r>
            <a:endParaRPr lang="zh-TW" altLang="en-US" sz="2000" dirty="0"/>
          </a:p>
        </p:txBody>
      </p:sp>
      <p:sp>
        <p:nvSpPr>
          <p:cNvPr id="59" name="文字方塊 58"/>
          <p:cNvSpPr txBox="1"/>
          <p:nvPr/>
        </p:nvSpPr>
        <p:spPr>
          <a:xfrm>
            <a:off x="7643834" y="4500570"/>
            <a:ext cx="10715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err="1" smtClean="0"/>
              <a:t>Chroma</a:t>
            </a:r>
            <a:r>
              <a:rPr lang="en-US" altLang="zh-TW" dirty="0" smtClean="0"/>
              <a:t> </a:t>
            </a:r>
            <a:r>
              <a:rPr lang="en-US" altLang="zh-TW" sz="2000" dirty="0" smtClean="0"/>
              <a:t>part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ALF Functions in Decoder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Parsing ALF </a:t>
            </a:r>
            <a:r>
              <a:rPr lang="en-US" altLang="zh-TW" dirty="0" err="1" smtClean="0"/>
              <a:t>bitstream</a:t>
            </a:r>
            <a:r>
              <a:rPr lang="en-US" altLang="zh-TW" dirty="0" smtClean="0"/>
              <a:t> in </a:t>
            </a:r>
            <a:r>
              <a:rPr lang="en-US" altLang="zh-TW" dirty="0" err="1" smtClean="0">
                <a:solidFill>
                  <a:schemeClr val="accent6">
                    <a:lumMod val="50000"/>
                  </a:schemeClr>
                </a:solidFill>
              </a:rPr>
              <a:t>decodeAlfParam</a:t>
            </a:r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()</a:t>
            </a:r>
          </a:p>
          <a:p>
            <a:r>
              <a:rPr lang="en-US" altLang="zh-TW" dirty="0" smtClean="0"/>
              <a:t>ALF process in </a:t>
            </a:r>
            <a:r>
              <a:rPr lang="en-US" altLang="zh-TW" dirty="0" err="1" smtClean="0">
                <a:solidFill>
                  <a:schemeClr val="accent6">
                    <a:lumMod val="50000"/>
                  </a:schemeClr>
                </a:solidFill>
              </a:rPr>
              <a:t>alfprocess</a:t>
            </a:r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()</a:t>
            </a:r>
          </a:p>
          <a:p>
            <a:pPr lvl="1"/>
            <a:r>
              <a:rPr lang="en-US" altLang="zh-TW" dirty="0" err="1" smtClean="0"/>
              <a:t>Reconstructi</a:t>
            </a:r>
            <a:r>
              <a:rPr lang="en-US" altLang="zh-TW" dirty="0" smtClean="0"/>
              <a:t> filter coefficients in </a:t>
            </a:r>
            <a:r>
              <a:rPr lang="en-US" altLang="zh-TW" dirty="0" err="1" smtClean="0">
                <a:solidFill>
                  <a:schemeClr val="accent6">
                    <a:lumMod val="50000"/>
                  </a:schemeClr>
                </a:solidFill>
              </a:rPr>
              <a:t>decodeFilterSet</a:t>
            </a:r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() </a:t>
            </a:r>
            <a:r>
              <a:rPr lang="en-US" altLang="zh-TW" dirty="0" smtClean="0"/>
              <a:t>and</a:t>
            </a:r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altLang="zh-TW" dirty="0" err="1" smtClean="0">
                <a:solidFill>
                  <a:schemeClr val="accent6">
                    <a:lumMod val="50000"/>
                  </a:schemeClr>
                </a:solidFill>
              </a:rPr>
              <a:t>predictALFCoeffChroma</a:t>
            </a:r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() </a:t>
            </a:r>
            <a:r>
              <a:rPr lang="en-US" altLang="zh-TW" dirty="0" smtClean="0"/>
              <a:t>for </a:t>
            </a:r>
            <a:r>
              <a:rPr lang="en-US" altLang="zh-TW" dirty="0" err="1" smtClean="0"/>
              <a:t>luma</a:t>
            </a:r>
            <a:r>
              <a:rPr lang="en-US" altLang="zh-TW" dirty="0" smtClean="0"/>
              <a:t> and </a:t>
            </a:r>
            <a:r>
              <a:rPr lang="en-US" altLang="zh-TW" dirty="0" err="1" smtClean="0"/>
              <a:t>chroma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Map CU control flag to leaf CUs in </a:t>
            </a:r>
            <a:r>
              <a:rPr lang="en-US" altLang="zh-TW" dirty="0" err="1" smtClean="0">
                <a:solidFill>
                  <a:schemeClr val="accent6">
                    <a:lumMod val="50000"/>
                  </a:schemeClr>
                </a:solidFill>
              </a:rPr>
              <a:t>setAlfCtrlFlags</a:t>
            </a:r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() 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Classify </a:t>
            </a:r>
            <a:r>
              <a:rPr lang="en-US" altLang="zh-TW" dirty="0" err="1" smtClean="0"/>
              <a:t>luma</a:t>
            </a:r>
            <a:r>
              <a:rPr lang="en-US" altLang="zh-TW" dirty="0" smtClean="0"/>
              <a:t> pixels in </a:t>
            </a:r>
            <a:r>
              <a:rPr lang="en-US" altLang="zh-TW" dirty="0" err="1" smtClean="0">
                <a:solidFill>
                  <a:schemeClr val="accent6">
                    <a:lumMod val="50000"/>
                  </a:schemeClr>
                </a:solidFill>
              </a:rPr>
              <a:t>calcVar</a:t>
            </a:r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() </a:t>
            </a:r>
            <a:r>
              <a:rPr lang="en-US" altLang="zh-TW" dirty="0" smtClean="0"/>
              <a:t>and</a:t>
            </a:r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altLang="zh-TW" dirty="0" err="1" smtClean="0">
                <a:solidFill>
                  <a:schemeClr val="accent6">
                    <a:lumMod val="50000"/>
                  </a:schemeClr>
                </a:solidFill>
              </a:rPr>
              <a:t>createRegionIndexMap</a:t>
            </a:r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() </a:t>
            </a:r>
            <a:r>
              <a:rPr lang="en-US" altLang="zh-TW" dirty="0" smtClean="0"/>
              <a:t>for BA and RA mode</a:t>
            </a:r>
          </a:p>
          <a:p>
            <a:pPr lvl="1"/>
            <a:r>
              <a:rPr lang="en-US" altLang="zh-TW" dirty="0" smtClean="0"/>
              <a:t>Filter pixels in </a:t>
            </a:r>
            <a:r>
              <a:rPr lang="en-US" altLang="zh-TW" dirty="0" err="1" smtClean="0">
                <a:solidFill>
                  <a:schemeClr val="accent6">
                    <a:lumMod val="50000"/>
                  </a:schemeClr>
                </a:solidFill>
              </a:rPr>
              <a:t>xFilterOneCmp</a:t>
            </a:r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()</a:t>
            </a:r>
          </a:p>
          <a:p>
            <a:pPr lvl="1">
              <a:buNone/>
            </a:pPr>
            <a:endParaRPr lang="en-US" altLang="zh-TW" dirty="0" smtClean="0"/>
          </a:p>
          <a:p>
            <a:pPr lvl="1"/>
            <a:endParaRPr lang="zh-TW" altLang="en-US" dirty="0" smtClean="0"/>
          </a:p>
          <a:p>
            <a:pPr lvl="1"/>
            <a:endParaRPr lang="zh-TW" alt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96908"/>
          </a:xfrm>
        </p:spPr>
        <p:txBody>
          <a:bodyPr/>
          <a:lstStyle/>
          <a:p>
            <a:r>
              <a:rPr lang="en-US" altLang="zh-TW" dirty="0" smtClean="0"/>
              <a:t>ALF Decoding Flowchart</a:t>
            </a:r>
            <a:endParaRPr lang="zh-TW" altLang="en-US" dirty="0"/>
          </a:p>
        </p:txBody>
      </p:sp>
      <p:sp>
        <p:nvSpPr>
          <p:cNvPr id="4" name="流程圖: 程序 3"/>
          <p:cNvSpPr/>
          <p:nvPr/>
        </p:nvSpPr>
        <p:spPr>
          <a:xfrm>
            <a:off x="2786050" y="1071546"/>
            <a:ext cx="3357586" cy="785818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Parsing ALF </a:t>
            </a:r>
            <a:r>
              <a:rPr lang="en-US" altLang="zh-TW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bitstream</a:t>
            </a:r>
            <a:endParaRPr lang="en-US" altLang="zh-TW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altLang="zh-TW" dirty="0" err="1" smtClean="0">
                <a:solidFill>
                  <a:schemeClr val="accent6">
                    <a:lumMod val="50000"/>
                  </a:schemeClr>
                </a:solidFill>
              </a:rPr>
              <a:t>decodeAlfParam</a:t>
            </a:r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()</a:t>
            </a:r>
            <a:endParaRPr lang="zh-TW" alt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流程圖: 程序 4"/>
          <p:cNvSpPr/>
          <p:nvPr/>
        </p:nvSpPr>
        <p:spPr>
          <a:xfrm>
            <a:off x="1214414" y="4286256"/>
            <a:ext cx="6500858" cy="857256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Classifying all </a:t>
            </a:r>
            <a:r>
              <a:rPr lang="en-US" altLang="zh-TW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luma</a:t>
            </a:r>
            <a:r>
              <a:rPr lang="en-US" altLang="zh-TW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pixels into groups</a:t>
            </a:r>
          </a:p>
          <a:p>
            <a:pPr algn="ctr"/>
            <a:r>
              <a:rPr lang="en-US" altLang="zh-TW" dirty="0" err="1" smtClean="0">
                <a:solidFill>
                  <a:schemeClr val="accent6">
                    <a:lumMod val="50000"/>
                  </a:schemeClr>
                </a:solidFill>
              </a:rPr>
              <a:t>calcVar</a:t>
            </a:r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() for BA mode; </a:t>
            </a:r>
            <a:r>
              <a:rPr lang="en-US" altLang="zh-TW" dirty="0" err="1" smtClean="0">
                <a:solidFill>
                  <a:schemeClr val="accent6">
                    <a:lumMod val="50000"/>
                  </a:schemeClr>
                </a:solidFill>
              </a:rPr>
              <a:t>createRegionIndexMap</a:t>
            </a:r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() for RA mode</a:t>
            </a:r>
            <a:endParaRPr lang="zh-TW" alt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7" name="直線單箭頭接點 6"/>
          <p:cNvCxnSpPr>
            <a:stCxn id="4" idx="2"/>
            <a:endCxn id="20" idx="0"/>
          </p:cNvCxnSpPr>
          <p:nvPr/>
        </p:nvCxnSpPr>
        <p:spPr>
          <a:xfrm rot="5400000">
            <a:off x="4250529" y="2071678"/>
            <a:ext cx="428628" cy="1588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流程圖: 程序 15"/>
          <p:cNvSpPr/>
          <p:nvPr/>
        </p:nvSpPr>
        <p:spPr>
          <a:xfrm>
            <a:off x="2143108" y="5500702"/>
            <a:ext cx="4643470" cy="857256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Performing filtering process</a:t>
            </a:r>
          </a:p>
          <a:p>
            <a:pPr algn="ctr"/>
            <a:r>
              <a:rPr lang="en-US" altLang="zh-TW" dirty="0" err="1" smtClean="0">
                <a:solidFill>
                  <a:schemeClr val="accent6">
                    <a:lumMod val="50000"/>
                  </a:schemeClr>
                </a:solidFill>
              </a:rPr>
              <a:t>xFilterOneCmp</a:t>
            </a:r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()</a:t>
            </a:r>
          </a:p>
        </p:txBody>
      </p:sp>
      <p:cxnSp>
        <p:nvCxnSpPr>
          <p:cNvPr id="17" name="直線單箭頭接點 16"/>
          <p:cNvCxnSpPr>
            <a:stCxn id="20" idx="2"/>
            <a:endCxn id="5" idx="0"/>
          </p:cNvCxnSpPr>
          <p:nvPr/>
        </p:nvCxnSpPr>
        <p:spPr>
          <a:xfrm rot="5400000">
            <a:off x="4143372" y="3964785"/>
            <a:ext cx="642942" cy="1588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流程圖: 程序 19"/>
          <p:cNvSpPr/>
          <p:nvPr/>
        </p:nvSpPr>
        <p:spPr>
          <a:xfrm>
            <a:off x="1214414" y="2285992"/>
            <a:ext cx="6500858" cy="1357322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400" dirty="0" smtClean="0">
                <a:solidFill>
                  <a:schemeClr val="tx1"/>
                </a:solidFill>
              </a:rPr>
              <a:t>Reconstructing filter coefficients </a:t>
            </a:r>
            <a:br>
              <a:rPr lang="en-US" altLang="zh-TW" sz="2400" dirty="0" smtClean="0">
                <a:solidFill>
                  <a:schemeClr val="tx1"/>
                </a:solidFill>
              </a:rPr>
            </a:br>
            <a:r>
              <a:rPr lang="en-US" altLang="zh-TW" sz="2400" dirty="0" smtClean="0">
                <a:solidFill>
                  <a:schemeClr val="tx1"/>
                </a:solidFill>
              </a:rPr>
              <a:t>and mapping CU on/off Control to leaf CUs</a:t>
            </a:r>
            <a:endParaRPr lang="en-US" altLang="zh-TW" sz="2000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TW" dirty="0" err="1" smtClean="0">
                <a:solidFill>
                  <a:schemeClr val="accent6">
                    <a:lumMod val="50000"/>
                  </a:schemeClr>
                </a:solidFill>
              </a:rPr>
              <a:t>decodeFilterSet</a:t>
            </a:r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() for </a:t>
            </a:r>
            <a:r>
              <a:rPr lang="en-US" altLang="zh-TW" dirty="0" err="1" smtClean="0">
                <a:solidFill>
                  <a:schemeClr val="accent6">
                    <a:lumMod val="50000"/>
                  </a:schemeClr>
                </a:solidFill>
              </a:rPr>
              <a:t>luma</a:t>
            </a:r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altLang="zh-TW" dirty="0" err="1" smtClean="0">
                <a:solidFill>
                  <a:schemeClr val="accent6">
                    <a:lumMod val="50000"/>
                  </a:schemeClr>
                </a:solidFill>
              </a:rPr>
              <a:t>coeff</a:t>
            </a:r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.; </a:t>
            </a:r>
            <a:r>
              <a:rPr lang="en-US" altLang="zh-TW" dirty="0" err="1" smtClean="0">
                <a:solidFill>
                  <a:schemeClr val="accent6">
                    <a:lumMod val="50000"/>
                  </a:schemeClr>
                </a:solidFill>
              </a:rPr>
              <a:t>predictALFCoeffChroma</a:t>
            </a:r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() for </a:t>
            </a:r>
            <a:r>
              <a:rPr lang="en-US" altLang="zh-TW" dirty="0" err="1" smtClean="0">
                <a:solidFill>
                  <a:schemeClr val="accent6">
                    <a:lumMod val="50000"/>
                  </a:schemeClr>
                </a:solidFill>
              </a:rPr>
              <a:t>chroma</a:t>
            </a:r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altLang="zh-TW" dirty="0" err="1" smtClean="0">
                <a:solidFill>
                  <a:schemeClr val="accent6">
                    <a:lumMod val="50000"/>
                  </a:schemeClr>
                </a:solidFill>
              </a:rPr>
              <a:t>coeff</a:t>
            </a:r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.; </a:t>
            </a:r>
            <a:r>
              <a:rPr lang="en-US" altLang="zh-TW" dirty="0" err="1" smtClean="0">
                <a:solidFill>
                  <a:schemeClr val="accent6">
                    <a:lumMod val="50000"/>
                  </a:schemeClr>
                </a:solidFill>
              </a:rPr>
              <a:t>setAlfCtrlFlags</a:t>
            </a:r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() for CU control</a:t>
            </a:r>
          </a:p>
        </p:txBody>
      </p:sp>
      <p:cxnSp>
        <p:nvCxnSpPr>
          <p:cNvPr id="21" name="直線單箭頭接點 20"/>
          <p:cNvCxnSpPr>
            <a:stCxn id="5" idx="2"/>
            <a:endCxn id="16" idx="0"/>
          </p:cNvCxnSpPr>
          <p:nvPr/>
        </p:nvCxnSpPr>
        <p:spPr>
          <a:xfrm rot="5400000">
            <a:off x="4286248" y="5322107"/>
            <a:ext cx="357190" cy="1588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接點 27"/>
          <p:cNvCxnSpPr/>
          <p:nvPr/>
        </p:nvCxnSpPr>
        <p:spPr>
          <a:xfrm>
            <a:off x="4472913" y="3855985"/>
            <a:ext cx="3599549" cy="1643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接點 32"/>
          <p:cNvCxnSpPr/>
          <p:nvPr/>
        </p:nvCxnSpPr>
        <p:spPr>
          <a:xfrm rot="5400000">
            <a:off x="7021274" y="4908818"/>
            <a:ext cx="2102377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單箭頭接點 35"/>
          <p:cNvCxnSpPr>
            <a:endCxn id="16" idx="3"/>
          </p:cNvCxnSpPr>
          <p:nvPr/>
        </p:nvCxnSpPr>
        <p:spPr>
          <a:xfrm rot="10800000">
            <a:off x="6786578" y="5929330"/>
            <a:ext cx="1285884" cy="1588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單箭頭接點 54"/>
          <p:cNvCxnSpPr/>
          <p:nvPr/>
        </p:nvCxnSpPr>
        <p:spPr>
          <a:xfrm rot="5400000">
            <a:off x="4311922" y="6501870"/>
            <a:ext cx="285752" cy="1588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字方塊 57"/>
          <p:cNvSpPr txBox="1"/>
          <p:nvPr/>
        </p:nvSpPr>
        <p:spPr>
          <a:xfrm>
            <a:off x="3214678" y="3845486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err="1" smtClean="0"/>
              <a:t>Luma</a:t>
            </a:r>
            <a:r>
              <a:rPr lang="en-US" altLang="zh-TW" sz="2000" dirty="0" smtClean="0"/>
              <a:t> part</a:t>
            </a:r>
            <a:endParaRPr lang="zh-TW" altLang="en-US" sz="2000" dirty="0"/>
          </a:p>
        </p:txBody>
      </p:sp>
      <p:sp>
        <p:nvSpPr>
          <p:cNvPr id="59" name="文字方塊 58"/>
          <p:cNvSpPr txBox="1"/>
          <p:nvPr/>
        </p:nvSpPr>
        <p:spPr>
          <a:xfrm>
            <a:off x="8072462" y="4500570"/>
            <a:ext cx="10715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err="1" smtClean="0"/>
              <a:t>Chroma</a:t>
            </a:r>
            <a:r>
              <a:rPr lang="en-US" altLang="zh-TW" dirty="0" smtClean="0"/>
              <a:t> </a:t>
            </a:r>
            <a:r>
              <a:rPr lang="en-US" altLang="zh-TW" sz="2000" dirty="0" smtClean="0"/>
              <a:t>part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172</Words>
  <Application>Microsoft Office PowerPoint</Application>
  <PresentationFormat>如螢幕大小 (4:3)</PresentationFormat>
  <Paragraphs>43</Paragraphs>
  <Slides>4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5" baseType="lpstr">
      <vt:lpstr>Office 佈景主題</vt:lpstr>
      <vt:lpstr>ALF Source Codes</vt:lpstr>
      <vt:lpstr>ALF Decoding Flowchart</vt:lpstr>
      <vt:lpstr>ALF Functions in Decoder</vt:lpstr>
      <vt:lpstr>ALF Decoding Flowchart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ALF Source Codes</dc:title>
  <dc:creator>MTK01646 - ChingYeh Chen (陳慶曄)</dc:creator>
  <cp:lastModifiedBy>MTK01646 - ChingYeh Chen (陳慶曄)</cp:lastModifiedBy>
  <cp:revision>40</cp:revision>
  <dcterms:created xsi:type="dcterms:W3CDTF">2012-02-06T04:12:34Z</dcterms:created>
  <dcterms:modified xsi:type="dcterms:W3CDTF">2012-02-07T00:53:57Z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-2040698257</vt:i4>
  </property>
  <property fmtid="{D5CDD505-2E9C-101B-9397-08002B2CF9AE}" pid="3" name="_NewReviewCycle">
    <vt:lpwstr/>
  </property>
  <property fmtid="{D5CDD505-2E9C-101B-9397-08002B2CF9AE}" pid="4" name="_EmailSubject">
    <vt:lpwstr>ALF_BA_Only and ALF_RA_Only</vt:lpwstr>
  </property>
  <property fmtid="{D5CDD505-2E9C-101B-9397-08002B2CF9AE}" pid="5" name="_AuthorEmail">
    <vt:lpwstr>chingyeh.chen@mediatek.com</vt:lpwstr>
  </property>
  <property fmtid="{D5CDD505-2E9C-101B-9397-08002B2CF9AE}" pid="6" name="_AuthorEmailDisplayName">
    <vt:lpwstr>ChingYeh Chen (陳慶曄)</vt:lpwstr>
  </property>
</Properties>
</file>