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81" r:id="rId2"/>
    <p:sldId id="598" r:id="rId3"/>
    <p:sldId id="604" r:id="rId4"/>
    <p:sldId id="605" r:id="rId5"/>
    <p:sldId id="600" r:id="rId6"/>
    <p:sldId id="593" r:id="rId7"/>
    <p:sldId id="591" r:id="rId8"/>
    <p:sldId id="599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99CCFF"/>
    <a:srgbClr val="99FF66"/>
    <a:srgbClr val="FF9900"/>
    <a:srgbClr val="FFFF00"/>
    <a:srgbClr val="FF9999"/>
    <a:srgbClr val="CC99FF"/>
    <a:srgbClr val="FF0000"/>
    <a:srgbClr val="3399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44" autoAdjust="0"/>
    <p:restoredTop sz="99893" autoAdjust="0"/>
  </p:normalViewPr>
  <p:slideViewPr>
    <p:cSldViewPr>
      <p:cViewPr>
        <p:scale>
          <a:sx n="86" d="100"/>
          <a:sy n="86" d="100"/>
        </p:scale>
        <p:origin x="-864" y="-398"/>
      </p:cViewPr>
      <p:guideLst>
        <p:guide orient="horz" pos="504"/>
        <p:guide pos="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C8D5E9B-5420-4477-8B3F-0049C22B2F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0197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1EA8034E-7043-4801-B7E2-9CE440207BB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86450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84A504E-7F11-452E-BDAC-C36CCE93DD07}" type="slidenum">
              <a:rPr lang="zh-CN" altLang="en-US">
                <a:latin typeface="Times New Roman" pitchFamily="18" charset="0"/>
              </a:rPr>
              <a:pPr algn="r"/>
              <a:t>1</a:t>
            </a:fld>
            <a:endParaRPr lang="en-US" altLang="zh-CN">
              <a:latin typeface="Times New Roman" pitchFamily="18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3E24F-2393-4A00-9210-89636A27E1F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65558-12FF-41E0-A0E3-75A076A8460C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00594-7459-491B-9CC1-F13683434C6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9400D-B170-4182-8052-F349E99646A1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1CCD9-DE28-4472-BA9F-913D9752584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D5258-A413-4AA6-B145-0876BF36643C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6FC01-96CF-473C-9A7A-3E654BB11F6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68159-36DD-439B-AFDD-58D9B43BA1B7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6E940-7B6A-489E-8506-5B772EDC5CA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FB80F-1EDF-4D22-A3AE-C517B73CB309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4090E-F87B-47DE-8AE1-E4DE03A8CEB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642BF-3650-4206-8A85-CD583B050022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C4E30-6099-4D8C-95A6-0396C4B2108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A7827-35E0-487C-9F33-B7F70503BC90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CAF9C-4B54-4BE0-975D-0E089F2824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F78F3-9BF2-46CD-B771-CEB4D4703BB3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F6493-F19F-49C3-8385-D30304EB5A4A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128717-0657-4D58-A194-181E768B7DDB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13653-C536-4D0C-A3B9-F3A19759998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9084-B780-4C51-833F-38FB19FC78FF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6110A-E4D8-49B6-81F3-3EA599271A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1CF35-11FE-46B9-8FE8-AF031FF5D866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92128717-0657-4D58-A194-181E768B7DD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0F353A15-C477-4003-B191-7EBB253453F3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400800" y="6553200"/>
            <a:ext cx="1905000" cy="304800"/>
          </a:xfrm>
          <a:noFill/>
        </p:spPr>
        <p:txBody>
          <a:bodyPr/>
          <a:lstStyle/>
          <a:p>
            <a:fld id="{7404B75A-22AA-4A78-AA25-5C952DB9881F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5362" name="Slide Number Placeholder 3"/>
          <p:cNvSpPr txBox="1">
            <a:spLocks noGrp="1"/>
          </p:cNvSpPr>
          <p:nvPr/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A980EE7-5343-4089-8240-7FAAED98A9A8}" type="slidenum">
              <a:rPr lang="zh-CN" altLang="en-US" sz="1400">
                <a:solidFill>
                  <a:schemeClr val="bg1"/>
                </a:solidFill>
                <a:ea typeface="SimSun" pitchFamily="2" charset="-122"/>
              </a:rPr>
              <a:pPr algn="r"/>
              <a:t>1</a:t>
            </a:fld>
            <a:endParaRPr lang="en-US" altLang="zh-CN" sz="1400">
              <a:solidFill>
                <a:schemeClr val="bg1"/>
              </a:solidFill>
              <a:ea typeface="SimSun" pitchFamily="2" charset="-122"/>
            </a:endParaRPr>
          </a:p>
        </p:txBody>
      </p:sp>
      <p:sp>
        <p:nvSpPr>
          <p:cNvPr id="15363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4457700"/>
            <a:ext cx="7620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Cheung </a:t>
            </a:r>
            <a:r>
              <a:rPr lang="en-US" altLang="zh-CN" sz="3200" dirty="0" err="1" smtClean="0">
                <a:solidFill>
                  <a:srgbClr val="003399"/>
                </a:solidFill>
                <a:ea typeface="SimSun" pitchFamily="2" charset="-122"/>
              </a:rPr>
              <a:t>Auyeung</a:t>
            </a: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, Jun </a:t>
            </a:r>
            <a:r>
              <a:rPr lang="en-US" altLang="zh-CN" sz="3200" dirty="0" err="1" smtClean="0">
                <a:solidFill>
                  <a:srgbClr val="003399"/>
                </a:solidFill>
                <a:ea typeface="SimSun" pitchFamily="2" charset="-122"/>
              </a:rPr>
              <a:t>Xu</a:t>
            </a: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, Ali </a:t>
            </a:r>
            <a:r>
              <a:rPr lang="en-US" altLang="zh-CN" sz="3200" dirty="0" err="1" smtClean="0">
                <a:solidFill>
                  <a:srgbClr val="003399"/>
                </a:solidFill>
                <a:ea typeface="SimSun" pitchFamily="2" charset="-122"/>
              </a:rPr>
              <a:t>Tabatabai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Sony Electronics Inc.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February</a:t>
            </a: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 </a:t>
            </a: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1, </a:t>
            </a: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2012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</p:txBody>
      </p:sp>
      <p:sp>
        <p:nvSpPr>
          <p:cNvPr id="2081795" name="Rectangle 3"/>
          <p:cNvSpPr>
            <a:spLocks noChangeArrowheads="1"/>
          </p:cNvSpPr>
          <p:nvPr/>
        </p:nvSpPr>
        <p:spPr bwMode="auto">
          <a:xfrm>
            <a:off x="539750" y="990600"/>
            <a:ext cx="80645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zh-CN" sz="48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Context Reduction of 8x8 Significance Map Coding by Hybrid Scan with Mask</a:t>
            </a:r>
            <a:endParaRPr lang="en-US" altLang="zh-CN" sz="480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" y="342900"/>
            <a:ext cx="2337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JCTVC-H0379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Proposed to reduce </a:t>
            </a:r>
            <a:r>
              <a:rPr lang="en-US" sz="2800" dirty="0" smtClean="0"/>
              <a:t>22 </a:t>
            </a:r>
            <a:r>
              <a:rPr lang="en-US" sz="2800" dirty="0" smtClean="0"/>
              <a:t>contexts for the coding of </a:t>
            </a:r>
            <a:r>
              <a:rPr lang="en-US" sz="2800" dirty="0" smtClean="0"/>
              <a:t>8x8 significance map.</a:t>
            </a:r>
          </a:p>
          <a:p>
            <a:r>
              <a:rPr lang="en-US" sz="2800" dirty="0" smtClean="0"/>
              <a:t>Average </a:t>
            </a:r>
            <a:r>
              <a:rPr lang="en-US" sz="2800" dirty="0" smtClean="0"/>
              <a:t>luminance </a:t>
            </a:r>
            <a:r>
              <a:rPr lang="en-US" sz="2800" dirty="0" smtClean="0"/>
              <a:t>BDR.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128717-0657-4D58-A194-181E768B7DDB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446383"/>
              </p:ext>
            </p:extLst>
          </p:nvPr>
        </p:nvGraphicFramePr>
        <p:xfrm>
          <a:off x="1028700" y="2743200"/>
          <a:ext cx="6972300" cy="2225040"/>
        </p:xfrm>
        <a:graphic>
          <a:graphicData uri="http://schemas.openxmlformats.org/drawingml/2006/table">
            <a:tbl>
              <a:tblPr firstRow="1" bandRow="1"/>
              <a:tblGrid>
                <a:gridCol w="689298"/>
                <a:gridCol w="1047167"/>
                <a:gridCol w="1047167"/>
                <a:gridCol w="1047167"/>
                <a:gridCol w="1047167"/>
                <a:gridCol w="1047167"/>
                <a:gridCol w="1047167"/>
              </a:tblGrid>
              <a:tr h="242217">
                <a:tc>
                  <a:txBody>
                    <a:bodyPr/>
                    <a:lstStyle/>
                    <a:p>
                      <a:endParaRPr lang="en-US" sz="2400">
                        <a:effectLst/>
                        <a:latin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QP=22,27,32,37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QP=12,17,22,27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217">
                <a:tc>
                  <a:txBody>
                    <a:bodyPr/>
                    <a:lstStyle/>
                    <a:p>
                      <a:endParaRPr lang="en-US" sz="2400">
                        <a:effectLst/>
                        <a:latin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HE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LC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HE-10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 HE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 LC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 HE-10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I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-0.04%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-0.21%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effectLst/>
                        <a:latin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</a:rPr>
                        <a:t>  -0.08%      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</a:rPr>
                        <a:t>  -0.17%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RA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-0.09%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-0.16%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0.03%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 -0.09%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 -0.19%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 0.01%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LB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-0.07%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-0.22%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effectLst/>
                        <a:latin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</a:rPr>
                        <a:t>  -0.11%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</a:rPr>
                        <a:t>  -0.19%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917" y="92214"/>
            <a:ext cx="7772400" cy="707886"/>
          </a:xfrm>
        </p:spPr>
        <p:txBody>
          <a:bodyPr/>
          <a:lstStyle/>
          <a:p>
            <a:r>
              <a:rPr lang="en-US" dirty="0" smtClean="0"/>
              <a:t>Context Reduction of 8x8 </a:t>
            </a:r>
            <a:endParaRPr lang="en-US" dirty="0"/>
          </a:p>
        </p:txBody>
      </p:sp>
      <p:sp>
        <p:nvSpPr>
          <p:cNvPr id="70" name="Content Placeholder 69"/>
          <p:cNvSpPr>
            <a:spLocks noGrp="1"/>
          </p:cNvSpPr>
          <p:nvPr>
            <p:ph idx="1"/>
          </p:nvPr>
        </p:nvSpPr>
        <p:spPr>
          <a:xfrm>
            <a:off x="685800" y="4229100"/>
            <a:ext cx="8001000" cy="2286000"/>
          </a:xfrm>
        </p:spPr>
        <p:txBody>
          <a:bodyPr/>
          <a:lstStyle/>
          <a:p>
            <a:r>
              <a:rPr lang="en-US" sz="2000" dirty="0" smtClean="0"/>
              <a:t>HM5 </a:t>
            </a:r>
            <a:r>
              <a:rPr lang="en-US" sz="2000" dirty="0" smtClean="0"/>
              <a:t>has </a:t>
            </a:r>
            <a:r>
              <a:rPr lang="en-US" sz="2000" dirty="0" smtClean="0"/>
              <a:t>11 </a:t>
            </a:r>
            <a:r>
              <a:rPr lang="en-US" sz="2000" dirty="0" err="1" smtClean="0"/>
              <a:t>luma</a:t>
            </a:r>
            <a:r>
              <a:rPr lang="en-US" sz="2000" dirty="0" smtClean="0"/>
              <a:t> and 11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 </a:t>
            </a:r>
            <a:r>
              <a:rPr lang="en-US" sz="2000" dirty="0" smtClean="0"/>
              <a:t>contexts for </a:t>
            </a:r>
            <a:r>
              <a:rPr lang="en-US" sz="2000" dirty="0" smtClean="0"/>
              <a:t>8x8 </a:t>
            </a:r>
            <a:r>
              <a:rPr lang="en-US" sz="2000" dirty="0" smtClean="0"/>
              <a:t>significance </a:t>
            </a:r>
            <a:r>
              <a:rPr lang="en-US" sz="2000" dirty="0" smtClean="0"/>
              <a:t>map based on the positions of the transform coefficients</a:t>
            </a:r>
            <a:endParaRPr lang="en-US" sz="2000" dirty="0" smtClean="0"/>
          </a:p>
          <a:p>
            <a:r>
              <a:rPr lang="en-US" sz="2000" dirty="0" smtClean="0"/>
              <a:t>Proposed </a:t>
            </a:r>
            <a:r>
              <a:rPr lang="en-US" sz="2000" dirty="0" smtClean="0"/>
              <a:t>to remove the 22 contexts for </a:t>
            </a:r>
            <a:r>
              <a:rPr lang="en-US" sz="2000" dirty="0" smtClean="0"/>
              <a:t>8x8 significance </a:t>
            </a:r>
            <a:r>
              <a:rPr lang="en-US" sz="2000" dirty="0" smtClean="0"/>
              <a:t>map coding by using the contexts and the mask based method for coding 16x16 and 32x32 significance map.</a:t>
            </a:r>
          </a:p>
          <a:p>
            <a:pPr lvl="1"/>
            <a:r>
              <a:rPr lang="en-US" sz="2000" dirty="0" smtClean="0"/>
              <a:t>In part, based on the contribution JCTVC-D185 from Panasonic.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69" name="TextBox 68"/>
          <p:cNvSpPr txBox="1"/>
          <p:nvPr/>
        </p:nvSpPr>
        <p:spPr>
          <a:xfrm>
            <a:off x="88777" y="2971800"/>
            <a:ext cx="35688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HM5</a:t>
            </a:r>
            <a:r>
              <a:rPr lang="en-US" sz="1800" dirty="0" smtClean="0"/>
              <a:t> 8x8 </a:t>
            </a:r>
            <a:r>
              <a:rPr lang="en-US" sz="1800" dirty="0" err="1" smtClean="0"/>
              <a:t>SigMap</a:t>
            </a:r>
            <a:r>
              <a:rPr lang="en-US" sz="1800" dirty="0" smtClean="0"/>
              <a:t> </a:t>
            </a:r>
            <a:endParaRPr lang="en-US" sz="1800" dirty="0" smtClean="0"/>
          </a:p>
          <a:p>
            <a:pPr algn="ctr"/>
            <a:r>
              <a:rPr lang="en-US" sz="1800" dirty="0"/>
              <a:t>p</a:t>
            </a:r>
            <a:r>
              <a:rPr lang="en-US" sz="1800" dirty="0" smtClean="0"/>
              <a:t>osition </a:t>
            </a:r>
            <a:r>
              <a:rPr lang="en-US" sz="1800" dirty="0"/>
              <a:t>b</a:t>
            </a:r>
            <a:r>
              <a:rPr lang="en-US" sz="1800" dirty="0" smtClean="0"/>
              <a:t>ased </a:t>
            </a:r>
          </a:p>
          <a:p>
            <a:pPr algn="ctr"/>
            <a:r>
              <a:rPr lang="en-US" sz="1800" dirty="0"/>
              <a:t>c</a:t>
            </a:r>
            <a:r>
              <a:rPr lang="en-US" sz="1800" dirty="0" smtClean="0"/>
              <a:t>ontext </a:t>
            </a:r>
            <a:r>
              <a:rPr lang="en-US" sz="1800" dirty="0"/>
              <a:t>a</a:t>
            </a:r>
            <a:r>
              <a:rPr lang="en-US" sz="1800" dirty="0" smtClean="0"/>
              <a:t>ssignment</a:t>
            </a:r>
            <a:endParaRPr lang="en-US" sz="1800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906825" y="1143000"/>
            <a:ext cx="1828800" cy="1828800"/>
            <a:chOff x="1160948" y="1143000"/>
            <a:chExt cx="1828800" cy="1828800"/>
          </a:xfrm>
        </p:grpSpPr>
        <p:sp>
          <p:nvSpPr>
            <p:cNvPr id="135" name="Rectangle 134"/>
            <p:cNvSpPr>
              <a:spLocks noChangeAspect="1"/>
            </p:cNvSpPr>
            <p:nvPr/>
          </p:nvSpPr>
          <p:spPr bwMode="auto">
            <a:xfrm>
              <a:off x="1160948" y="1143000"/>
              <a:ext cx="228600" cy="22860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10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36" name="Rectangle 135"/>
            <p:cNvSpPr>
              <a:spLocks noChangeAspect="1"/>
            </p:cNvSpPr>
            <p:nvPr/>
          </p:nvSpPr>
          <p:spPr bwMode="auto">
            <a:xfrm>
              <a:off x="1618148" y="11430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37" name="Rectangle 136"/>
            <p:cNvSpPr>
              <a:spLocks noChangeAspect="1"/>
            </p:cNvSpPr>
            <p:nvPr/>
          </p:nvSpPr>
          <p:spPr bwMode="auto">
            <a:xfrm>
              <a:off x="1160948" y="1600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138" name="Rectangle 137"/>
            <p:cNvSpPr>
              <a:spLocks noChangeAspect="1"/>
            </p:cNvSpPr>
            <p:nvPr/>
          </p:nvSpPr>
          <p:spPr bwMode="auto">
            <a:xfrm>
              <a:off x="1618148" y="1600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139" name="Rectangle 138"/>
            <p:cNvSpPr>
              <a:spLocks noChangeAspect="1"/>
            </p:cNvSpPr>
            <p:nvPr/>
          </p:nvSpPr>
          <p:spPr bwMode="auto">
            <a:xfrm>
              <a:off x="1160948" y="2057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8</a:t>
              </a:r>
            </a:p>
          </p:txBody>
        </p:sp>
        <p:sp>
          <p:nvSpPr>
            <p:cNvPr id="140" name="Rectangle 139"/>
            <p:cNvSpPr>
              <a:spLocks noChangeAspect="1"/>
            </p:cNvSpPr>
            <p:nvPr/>
          </p:nvSpPr>
          <p:spPr bwMode="auto">
            <a:xfrm>
              <a:off x="1618148" y="2057400"/>
              <a:ext cx="228600" cy="228600"/>
            </a:xfrm>
            <a:prstGeom prst="rect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41" name="Rectangle 140"/>
            <p:cNvSpPr>
              <a:spLocks noChangeAspect="1"/>
            </p:cNvSpPr>
            <p:nvPr/>
          </p:nvSpPr>
          <p:spPr bwMode="auto">
            <a:xfrm>
              <a:off x="1160948" y="2514600"/>
              <a:ext cx="228600" cy="2286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9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42" name="Rectangle 141"/>
            <p:cNvSpPr>
              <a:spLocks noChangeAspect="1"/>
            </p:cNvSpPr>
            <p:nvPr/>
          </p:nvSpPr>
          <p:spPr bwMode="auto">
            <a:xfrm>
              <a:off x="1618148" y="2514600"/>
              <a:ext cx="228600" cy="2286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9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43" name="Rectangle 142"/>
            <p:cNvSpPr>
              <a:spLocks noChangeAspect="1"/>
            </p:cNvSpPr>
            <p:nvPr/>
          </p:nvSpPr>
          <p:spPr bwMode="auto">
            <a:xfrm>
              <a:off x="2075348" y="11430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44" name="Rectangle 143"/>
            <p:cNvSpPr>
              <a:spLocks noChangeAspect="1"/>
            </p:cNvSpPr>
            <p:nvPr/>
          </p:nvSpPr>
          <p:spPr bwMode="auto">
            <a:xfrm>
              <a:off x="2532548" y="1143000"/>
              <a:ext cx="228600" cy="2286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45" name="Rectangle 144"/>
            <p:cNvSpPr>
              <a:spLocks noChangeAspect="1"/>
            </p:cNvSpPr>
            <p:nvPr/>
          </p:nvSpPr>
          <p:spPr bwMode="auto">
            <a:xfrm>
              <a:off x="2075348" y="1600200"/>
              <a:ext cx="228600" cy="228600"/>
            </a:xfrm>
            <a:prstGeom prst="rect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6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46" name="Rectangle 145"/>
            <p:cNvSpPr>
              <a:spLocks noChangeAspect="1"/>
            </p:cNvSpPr>
            <p:nvPr/>
          </p:nvSpPr>
          <p:spPr bwMode="auto">
            <a:xfrm>
              <a:off x="2532548" y="1600200"/>
              <a:ext cx="228600" cy="2286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47" name="Rectangle 146"/>
            <p:cNvSpPr>
              <a:spLocks noChangeAspect="1"/>
            </p:cNvSpPr>
            <p:nvPr/>
          </p:nvSpPr>
          <p:spPr bwMode="auto">
            <a:xfrm>
              <a:off x="2075348" y="2057400"/>
              <a:ext cx="228600" cy="228600"/>
            </a:xfrm>
            <a:prstGeom prst="rect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48" name="Rectangle 147"/>
            <p:cNvSpPr>
              <a:spLocks noChangeAspect="1"/>
            </p:cNvSpPr>
            <p:nvPr/>
          </p:nvSpPr>
          <p:spPr bwMode="auto">
            <a:xfrm>
              <a:off x="2532548" y="2057400"/>
              <a:ext cx="228600" cy="228600"/>
            </a:xfrm>
            <a:prstGeom prst="rect">
              <a:avLst/>
            </a:prstGeom>
            <a:solidFill>
              <a:srgbClr val="99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49" name="Rectangle 148"/>
            <p:cNvSpPr>
              <a:spLocks noChangeAspect="1"/>
            </p:cNvSpPr>
            <p:nvPr/>
          </p:nvSpPr>
          <p:spPr bwMode="auto">
            <a:xfrm>
              <a:off x="2075348" y="2514600"/>
              <a:ext cx="228600" cy="228600"/>
            </a:xfrm>
            <a:prstGeom prst="rect">
              <a:avLst/>
            </a:prstGeom>
            <a:solidFill>
              <a:srgbClr val="99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50" name="Rectangle 149"/>
            <p:cNvSpPr>
              <a:spLocks noChangeAspect="1"/>
            </p:cNvSpPr>
            <p:nvPr/>
          </p:nvSpPr>
          <p:spPr bwMode="auto">
            <a:xfrm>
              <a:off x="2532548" y="2514600"/>
              <a:ext cx="228600" cy="228600"/>
            </a:xfrm>
            <a:prstGeom prst="rect">
              <a:avLst/>
            </a:prstGeom>
            <a:solidFill>
              <a:srgbClr val="99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51" name="Rectangle 150"/>
            <p:cNvSpPr>
              <a:spLocks noChangeAspect="1"/>
            </p:cNvSpPr>
            <p:nvPr/>
          </p:nvSpPr>
          <p:spPr bwMode="auto">
            <a:xfrm>
              <a:off x="1389548" y="11430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52" name="Rectangle 151"/>
            <p:cNvSpPr>
              <a:spLocks noChangeAspect="1"/>
            </p:cNvSpPr>
            <p:nvPr/>
          </p:nvSpPr>
          <p:spPr bwMode="auto">
            <a:xfrm>
              <a:off x="1846748" y="11430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53" name="Rectangle 152"/>
            <p:cNvSpPr>
              <a:spLocks noChangeAspect="1"/>
            </p:cNvSpPr>
            <p:nvPr/>
          </p:nvSpPr>
          <p:spPr bwMode="auto">
            <a:xfrm>
              <a:off x="1389548" y="1600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154" name="Rectangle 153"/>
            <p:cNvSpPr>
              <a:spLocks noChangeAspect="1"/>
            </p:cNvSpPr>
            <p:nvPr/>
          </p:nvSpPr>
          <p:spPr bwMode="auto">
            <a:xfrm>
              <a:off x="1846748" y="16002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155" name="Rectangle 154"/>
            <p:cNvSpPr>
              <a:spLocks noChangeAspect="1"/>
            </p:cNvSpPr>
            <p:nvPr/>
          </p:nvSpPr>
          <p:spPr bwMode="auto">
            <a:xfrm>
              <a:off x="1389548" y="20574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8</a:t>
              </a:r>
            </a:p>
          </p:txBody>
        </p:sp>
        <p:sp>
          <p:nvSpPr>
            <p:cNvPr id="156" name="Rectangle 155"/>
            <p:cNvSpPr>
              <a:spLocks noChangeAspect="1"/>
            </p:cNvSpPr>
            <p:nvPr/>
          </p:nvSpPr>
          <p:spPr bwMode="auto">
            <a:xfrm>
              <a:off x="1846748" y="2057400"/>
              <a:ext cx="228600" cy="228600"/>
            </a:xfrm>
            <a:prstGeom prst="rect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57" name="Rectangle 156"/>
            <p:cNvSpPr>
              <a:spLocks noChangeAspect="1"/>
            </p:cNvSpPr>
            <p:nvPr/>
          </p:nvSpPr>
          <p:spPr bwMode="auto">
            <a:xfrm>
              <a:off x="1389548" y="2514600"/>
              <a:ext cx="228600" cy="2286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9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58" name="Rectangle 157"/>
            <p:cNvSpPr>
              <a:spLocks noChangeAspect="1"/>
            </p:cNvSpPr>
            <p:nvPr/>
          </p:nvSpPr>
          <p:spPr bwMode="auto">
            <a:xfrm>
              <a:off x="1846748" y="2514600"/>
              <a:ext cx="228600" cy="2286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9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59" name="Rectangle 158"/>
            <p:cNvSpPr>
              <a:spLocks noChangeAspect="1"/>
            </p:cNvSpPr>
            <p:nvPr/>
          </p:nvSpPr>
          <p:spPr bwMode="auto">
            <a:xfrm>
              <a:off x="2303948" y="11430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60" name="Rectangle 159"/>
            <p:cNvSpPr>
              <a:spLocks noChangeAspect="1"/>
            </p:cNvSpPr>
            <p:nvPr/>
          </p:nvSpPr>
          <p:spPr bwMode="auto">
            <a:xfrm>
              <a:off x="2761148" y="1143000"/>
              <a:ext cx="228600" cy="2286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61" name="Rectangle 160"/>
            <p:cNvSpPr>
              <a:spLocks noChangeAspect="1"/>
            </p:cNvSpPr>
            <p:nvPr/>
          </p:nvSpPr>
          <p:spPr bwMode="auto">
            <a:xfrm>
              <a:off x="2303948" y="1600200"/>
              <a:ext cx="228600" cy="228600"/>
            </a:xfrm>
            <a:prstGeom prst="rect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6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62" name="Rectangle 161"/>
            <p:cNvSpPr>
              <a:spLocks noChangeAspect="1"/>
            </p:cNvSpPr>
            <p:nvPr/>
          </p:nvSpPr>
          <p:spPr bwMode="auto">
            <a:xfrm>
              <a:off x="2761148" y="1600200"/>
              <a:ext cx="228600" cy="2286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63" name="Rectangle 162"/>
            <p:cNvSpPr>
              <a:spLocks noChangeAspect="1"/>
            </p:cNvSpPr>
            <p:nvPr/>
          </p:nvSpPr>
          <p:spPr bwMode="auto">
            <a:xfrm>
              <a:off x="2303948" y="2057400"/>
              <a:ext cx="228600" cy="228600"/>
            </a:xfrm>
            <a:prstGeom prst="rect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64" name="Rectangle 163"/>
            <p:cNvSpPr>
              <a:spLocks noChangeAspect="1"/>
            </p:cNvSpPr>
            <p:nvPr/>
          </p:nvSpPr>
          <p:spPr bwMode="auto">
            <a:xfrm>
              <a:off x="2761148" y="2057400"/>
              <a:ext cx="228600" cy="228600"/>
            </a:xfrm>
            <a:prstGeom prst="rect">
              <a:avLst/>
            </a:prstGeom>
            <a:solidFill>
              <a:srgbClr val="99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65" name="Rectangle 164"/>
            <p:cNvSpPr>
              <a:spLocks noChangeAspect="1"/>
            </p:cNvSpPr>
            <p:nvPr/>
          </p:nvSpPr>
          <p:spPr bwMode="auto">
            <a:xfrm>
              <a:off x="2303948" y="2514600"/>
              <a:ext cx="228600" cy="228600"/>
            </a:xfrm>
            <a:prstGeom prst="rect">
              <a:avLst/>
            </a:prstGeom>
            <a:solidFill>
              <a:srgbClr val="99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66" name="Rectangle 165"/>
            <p:cNvSpPr>
              <a:spLocks noChangeAspect="1"/>
            </p:cNvSpPr>
            <p:nvPr/>
          </p:nvSpPr>
          <p:spPr bwMode="auto">
            <a:xfrm>
              <a:off x="2761148" y="2514600"/>
              <a:ext cx="228600" cy="228600"/>
            </a:xfrm>
            <a:prstGeom prst="rect">
              <a:avLst/>
            </a:prstGeom>
            <a:solidFill>
              <a:srgbClr val="99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67" name="Rectangle 166"/>
            <p:cNvSpPr>
              <a:spLocks noChangeAspect="1"/>
            </p:cNvSpPr>
            <p:nvPr/>
          </p:nvSpPr>
          <p:spPr bwMode="auto">
            <a:xfrm>
              <a:off x="1160948" y="13716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68" name="Rectangle 167"/>
            <p:cNvSpPr>
              <a:spLocks noChangeAspect="1"/>
            </p:cNvSpPr>
            <p:nvPr/>
          </p:nvSpPr>
          <p:spPr bwMode="auto">
            <a:xfrm>
              <a:off x="1618148" y="13716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69" name="Rectangle 168"/>
            <p:cNvSpPr>
              <a:spLocks noChangeAspect="1"/>
            </p:cNvSpPr>
            <p:nvPr/>
          </p:nvSpPr>
          <p:spPr bwMode="auto">
            <a:xfrm>
              <a:off x="1160948" y="1828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170" name="Rectangle 169"/>
            <p:cNvSpPr>
              <a:spLocks noChangeAspect="1"/>
            </p:cNvSpPr>
            <p:nvPr/>
          </p:nvSpPr>
          <p:spPr bwMode="auto">
            <a:xfrm>
              <a:off x="1618148" y="1828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171" name="Rectangle 170"/>
            <p:cNvSpPr>
              <a:spLocks noChangeAspect="1"/>
            </p:cNvSpPr>
            <p:nvPr/>
          </p:nvSpPr>
          <p:spPr bwMode="auto">
            <a:xfrm>
              <a:off x="1160948" y="22860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8</a:t>
              </a:r>
            </a:p>
          </p:txBody>
        </p:sp>
        <p:sp>
          <p:nvSpPr>
            <p:cNvPr id="172" name="Rectangle 171"/>
            <p:cNvSpPr>
              <a:spLocks noChangeAspect="1"/>
            </p:cNvSpPr>
            <p:nvPr/>
          </p:nvSpPr>
          <p:spPr bwMode="auto">
            <a:xfrm>
              <a:off x="1618148" y="2286000"/>
              <a:ext cx="228600" cy="228600"/>
            </a:xfrm>
            <a:prstGeom prst="rect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73" name="Rectangle 172"/>
            <p:cNvSpPr>
              <a:spLocks noChangeAspect="1"/>
            </p:cNvSpPr>
            <p:nvPr/>
          </p:nvSpPr>
          <p:spPr bwMode="auto">
            <a:xfrm>
              <a:off x="1160948" y="2743200"/>
              <a:ext cx="228600" cy="2286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9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74" name="Rectangle 173"/>
            <p:cNvSpPr>
              <a:spLocks noChangeAspect="1"/>
            </p:cNvSpPr>
            <p:nvPr/>
          </p:nvSpPr>
          <p:spPr bwMode="auto">
            <a:xfrm>
              <a:off x="1618148" y="2743200"/>
              <a:ext cx="228600" cy="2286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9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75" name="Rectangle 174"/>
            <p:cNvSpPr>
              <a:spLocks noChangeAspect="1"/>
            </p:cNvSpPr>
            <p:nvPr/>
          </p:nvSpPr>
          <p:spPr bwMode="auto">
            <a:xfrm>
              <a:off x="2075348" y="13716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76" name="Rectangle 175"/>
            <p:cNvSpPr>
              <a:spLocks noChangeAspect="1"/>
            </p:cNvSpPr>
            <p:nvPr/>
          </p:nvSpPr>
          <p:spPr bwMode="auto">
            <a:xfrm>
              <a:off x="2532548" y="1371600"/>
              <a:ext cx="228600" cy="2286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77" name="Rectangle 176"/>
            <p:cNvSpPr>
              <a:spLocks noChangeAspect="1"/>
            </p:cNvSpPr>
            <p:nvPr/>
          </p:nvSpPr>
          <p:spPr bwMode="auto">
            <a:xfrm>
              <a:off x="2075348" y="1828800"/>
              <a:ext cx="228600" cy="228600"/>
            </a:xfrm>
            <a:prstGeom prst="rect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78" name="Rectangle 177"/>
            <p:cNvSpPr>
              <a:spLocks noChangeAspect="1"/>
            </p:cNvSpPr>
            <p:nvPr/>
          </p:nvSpPr>
          <p:spPr bwMode="auto">
            <a:xfrm>
              <a:off x="2532548" y="1828800"/>
              <a:ext cx="228600" cy="2286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79" name="Rectangle 178"/>
            <p:cNvSpPr>
              <a:spLocks noChangeAspect="1"/>
            </p:cNvSpPr>
            <p:nvPr/>
          </p:nvSpPr>
          <p:spPr bwMode="auto">
            <a:xfrm>
              <a:off x="2075348" y="2286000"/>
              <a:ext cx="228600" cy="228600"/>
            </a:xfrm>
            <a:prstGeom prst="rect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80" name="Rectangle 179"/>
            <p:cNvSpPr>
              <a:spLocks noChangeAspect="1"/>
            </p:cNvSpPr>
            <p:nvPr/>
          </p:nvSpPr>
          <p:spPr bwMode="auto">
            <a:xfrm>
              <a:off x="2532548" y="2286000"/>
              <a:ext cx="228600" cy="228600"/>
            </a:xfrm>
            <a:prstGeom prst="rect">
              <a:avLst/>
            </a:prstGeom>
            <a:solidFill>
              <a:srgbClr val="99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81" name="Rectangle 180"/>
            <p:cNvSpPr>
              <a:spLocks noChangeAspect="1"/>
            </p:cNvSpPr>
            <p:nvPr/>
          </p:nvSpPr>
          <p:spPr bwMode="auto">
            <a:xfrm>
              <a:off x="2075348" y="2743200"/>
              <a:ext cx="228600" cy="228600"/>
            </a:xfrm>
            <a:prstGeom prst="rect">
              <a:avLst/>
            </a:prstGeom>
            <a:solidFill>
              <a:srgbClr val="99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82" name="Rectangle 181"/>
            <p:cNvSpPr>
              <a:spLocks noChangeAspect="1"/>
            </p:cNvSpPr>
            <p:nvPr/>
          </p:nvSpPr>
          <p:spPr bwMode="auto">
            <a:xfrm>
              <a:off x="2532548" y="2743200"/>
              <a:ext cx="228600" cy="228600"/>
            </a:xfrm>
            <a:prstGeom prst="rect">
              <a:avLst/>
            </a:prstGeom>
            <a:solidFill>
              <a:srgbClr val="99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83" name="Rectangle 182"/>
            <p:cNvSpPr>
              <a:spLocks noChangeAspect="1"/>
            </p:cNvSpPr>
            <p:nvPr/>
          </p:nvSpPr>
          <p:spPr bwMode="auto">
            <a:xfrm>
              <a:off x="1389548" y="13716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84" name="Rectangle 183"/>
            <p:cNvSpPr>
              <a:spLocks noChangeAspect="1"/>
            </p:cNvSpPr>
            <p:nvPr/>
          </p:nvSpPr>
          <p:spPr bwMode="auto">
            <a:xfrm>
              <a:off x="1846748" y="13716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85" name="Rectangle 184"/>
            <p:cNvSpPr>
              <a:spLocks noChangeAspect="1"/>
            </p:cNvSpPr>
            <p:nvPr/>
          </p:nvSpPr>
          <p:spPr bwMode="auto">
            <a:xfrm>
              <a:off x="1389548" y="1828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186" name="Rectangle 185"/>
            <p:cNvSpPr>
              <a:spLocks noChangeAspect="1"/>
            </p:cNvSpPr>
            <p:nvPr/>
          </p:nvSpPr>
          <p:spPr bwMode="auto">
            <a:xfrm>
              <a:off x="1846748" y="18288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187" name="Rectangle 186"/>
            <p:cNvSpPr>
              <a:spLocks noChangeAspect="1"/>
            </p:cNvSpPr>
            <p:nvPr/>
          </p:nvSpPr>
          <p:spPr bwMode="auto">
            <a:xfrm>
              <a:off x="1389548" y="22860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8</a:t>
              </a:r>
            </a:p>
          </p:txBody>
        </p:sp>
        <p:sp>
          <p:nvSpPr>
            <p:cNvPr id="188" name="Rectangle 187"/>
            <p:cNvSpPr>
              <a:spLocks noChangeAspect="1"/>
            </p:cNvSpPr>
            <p:nvPr/>
          </p:nvSpPr>
          <p:spPr bwMode="auto">
            <a:xfrm>
              <a:off x="1846748" y="2286000"/>
              <a:ext cx="228600" cy="228600"/>
            </a:xfrm>
            <a:prstGeom prst="rect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89" name="Rectangle 188"/>
            <p:cNvSpPr>
              <a:spLocks noChangeAspect="1"/>
            </p:cNvSpPr>
            <p:nvPr/>
          </p:nvSpPr>
          <p:spPr bwMode="auto">
            <a:xfrm>
              <a:off x="1389548" y="2743200"/>
              <a:ext cx="228600" cy="2286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9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90" name="Rectangle 189"/>
            <p:cNvSpPr>
              <a:spLocks noChangeAspect="1"/>
            </p:cNvSpPr>
            <p:nvPr/>
          </p:nvSpPr>
          <p:spPr bwMode="auto">
            <a:xfrm>
              <a:off x="1846748" y="2743200"/>
              <a:ext cx="228600" cy="2286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9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91" name="Rectangle 190"/>
            <p:cNvSpPr>
              <a:spLocks noChangeAspect="1"/>
            </p:cNvSpPr>
            <p:nvPr/>
          </p:nvSpPr>
          <p:spPr bwMode="auto">
            <a:xfrm>
              <a:off x="2303948" y="1371600"/>
              <a:ext cx="2286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92" name="Rectangle 191"/>
            <p:cNvSpPr>
              <a:spLocks noChangeAspect="1"/>
            </p:cNvSpPr>
            <p:nvPr/>
          </p:nvSpPr>
          <p:spPr bwMode="auto">
            <a:xfrm>
              <a:off x="2761148" y="1371600"/>
              <a:ext cx="228600" cy="2286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93" name="Rectangle 192"/>
            <p:cNvSpPr>
              <a:spLocks noChangeAspect="1"/>
            </p:cNvSpPr>
            <p:nvPr/>
          </p:nvSpPr>
          <p:spPr bwMode="auto">
            <a:xfrm>
              <a:off x="2303948" y="1828800"/>
              <a:ext cx="228600" cy="228600"/>
            </a:xfrm>
            <a:prstGeom prst="rect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6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94" name="Rectangle 193"/>
            <p:cNvSpPr>
              <a:spLocks noChangeAspect="1"/>
            </p:cNvSpPr>
            <p:nvPr/>
          </p:nvSpPr>
          <p:spPr bwMode="auto">
            <a:xfrm>
              <a:off x="2761148" y="1828800"/>
              <a:ext cx="228600" cy="228600"/>
            </a:xfrm>
            <a:prstGeom prst="rect">
              <a:avLst/>
            </a:prstGeom>
            <a:solidFill>
              <a:srgbClr val="99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95" name="Rectangle 194"/>
            <p:cNvSpPr>
              <a:spLocks noChangeAspect="1"/>
            </p:cNvSpPr>
            <p:nvPr/>
          </p:nvSpPr>
          <p:spPr bwMode="auto">
            <a:xfrm>
              <a:off x="2303948" y="2286000"/>
              <a:ext cx="228600" cy="228600"/>
            </a:xfrm>
            <a:prstGeom prst="rect">
              <a:avLst/>
            </a:prstGeom>
            <a:solidFill>
              <a:srgbClr val="CC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96" name="Rectangle 195"/>
            <p:cNvSpPr>
              <a:spLocks noChangeAspect="1"/>
            </p:cNvSpPr>
            <p:nvPr/>
          </p:nvSpPr>
          <p:spPr bwMode="auto">
            <a:xfrm>
              <a:off x="2761148" y="2286000"/>
              <a:ext cx="228600" cy="228600"/>
            </a:xfrm>
            <a:prstGeom prst="rect">
              <a:avLst/>
            </a:prstGeom>
            <a:solidFill>
              <a:srgbClr val="99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25" name="Rectangle 324"/>
            <p:cNvSpPr>
              <a:spLocks noChangeAspect="1"/>
            </p:cNvSpPr>
            <p:nvPr/>
          </p:nvSpPr>
          <p:spPr bwMode="auto">
            <a:xfrm>
              <a:off x="2303948" y="2743200"/>
              <a:ext cx="228600" cy="228600"/>
            </a:xfrm>
            <a:prstGeom prst="rect">
              <a:avLst/>
            </a:prstGeom>
            <a:solidFill>
              <a:srgbClr val="99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7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26" name="Rectangle 325"/>
            <p:cNvSpPr>
              <a:spLocks noChangeAspect="1"/>
            </p:cNvSpPr>
            <p:nvPr/>
          </p:nvSpPr>
          <p:spPr bwMode="auto">
            <a:xfrm>
              <a:off x="2761148" y="2743200"/>
              <a:ext cx="228600" cy="2286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3543300" y="1143000"/>
            <a:ext cx="1828800" cy="1828800"/>
            <a:chOff x="1160948" y="1143000"/>
            <a:chExt cx="1828800" cy="1828800"/>
          </a:xfrm>
          <a:solidFill>
            <a:schemeClr val="accent1"/>
          </a:solidFill>
        </p:grpSpPr>
        <p:sp>
          <p:nvSpPr>
            <p:cNvPr id="73" name="Rectangle 72"/>
            <p:cNvSpPr>
              <a:spLocks noChangeAspect="1"/>
            </p:cNvSpPr>
            <p:nvPr/>
          </p:nvSpPr>
          <p:spPr bwMode="auto">
            <a:xfrm>
              <a:off x="1160948" y="1143000"/>
              <a:ext cx="228600" cy="22860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4" name="Rectangle 73"/>
            <p:cNvSpPr>
              <a:spLocks noChangeAspect="1"/>
            </p:cNvSpPr>
            <p:nvPr/>
          </p:nvSpPr>
          <p:spPr bwMode="auto">
            <a:xfrm>
              <a:off x="1618148" y="1143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5" name="Rectangle 74"/>
            <p:cNvSpPr>
              <a:spLocks noChangeAspect="1"/>
            </p:cNvSpPr>
            <p:nvPr/>
          </p:nvSpPr>
          <p:spPr bwMode="auto">
            <a:xfrm>
              <a:off x="1160948" y="1600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6" name="Rectangle 75"/>
            <p:cNvSpPr>
              <a:spLocks noChangeAspect="1"/>
            </p:cNvSpPr>
            <p:nvPr/>
          </p:nvSpPr>
          <p:spPr bwMode="auto">
            <a:xfrm>
              <a:off x="1618148" y="1600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7" name="Rectangle 76"/>
            <p:cNvSpPr>
              <a:spLocks noChangeAspect="1"/>
            </p:cNvSpPr>
            <p:nvPr/>
          </p:nvSpPr>
          <p:spPr bwMode="auto">
            <a:xfrm>
              <a:off x="1160948" y="20574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8" name="Rectangle 77"/>
            <p:cNvSpPr>
              <a:spLocks noChangeAspect="1"/>
            </p:cNvSpPr>
            <p:nvPr/>
          </p:nvSpPr>
          <p:spPr bwMode="auto">
            <a:xfrm>
              <a:off x="1618148" y="20574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9" name="Rectangle 78"/>
            <p:cNvSpPr>
              <a:spLocks noChangeAspect="1"/>
            </p:cNvSpPr>
            <p:nvPr/>
          </p:nvSpPr>
          <p:spPr bwMode="auto">
            <a:xfrm>
              <a:off x="1160948" y="2514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0" name="Rectangle 79"/>
            <p:cNvSpPr>
              <a:spLocks noChangeAspect="1"/>
            </p:cNvSpPr>
            <p:nvPr/>
          </p:nvSpPr>
          <p:spPr bwMode="auto">
            <a:xfrm>
              <a:off x="1618148" y="2514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1" name="Rectangle 80"/>
            <p:cNvSpPr>
              <a:spLocks noChangeAspect="1"/>
            </p:cNvSpPr>
            <p:nvPr/>
          </p:nvSpPr>
          <p:spPr bwMode="auto">
            <a:xfrm>
              <a:off x="2075348" y="1143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2" name="Rectangle 81"/>
            <p:cNvSpPr>
              <a:spLocks noChangeAspect="1"/>
            </p:cNvSpPr>
            <p:nvPr/>
          </p:nvSpPr>
          <p:spPr bwMode="auto">
            <a:xfrm>
              <a:off x="2532548" y="1143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3" name="Rectangle 82"/>
            <p:cNvSpPr>
              <a:spLocks noChangeAspect="1"/>
            </p:cNvSpPr>
            <p:nvPr/>
          </p:nvSpPr>
          <p:spPr bwMode="auto">
            <a:xfrm>
              <a:off x="2075348" y="1600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4" name="Rectangle 83"/>
            <p:cNvSpPr>
              <a:spLocks noChangeAspect="1"/>
            </p:cNvSpPr>
            <p:nvPr/>
          </p:nvSpPr>
          <p:spPr bwMode="auto">
            <a:xfrm>
              <a:off x="2532548" y="1600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5" name="Rectangle 84"/>
            <p:cNvSpPr>
              <a:spLocks noChangeAspect="1"/>
            </p:cNvSpPr>
            <p:nvPr/>
          </p:nvSpPr>
          <p:spPr bwMode="auto">
            <a:xfrm>
              <a:off x="2075348" y="2057400"/>
              <a:ext cx="228600" cy="2286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6" name="Rectangle 85"/>
            <p:cNvSpPr>
              <a:spLocks noChangeAspect="1"/>
            </p:cNvSpPr>
            <p:nvPr/>
          </p:nvSpPr>
          <p:spPr bwMode="auto">
            <a:xfrm>
              <a:off x="2532548" y="2057400"/>
              <a:ext cx="228600" cy="228600"/>
            </a:xfrm>
            <a:prstGeom prst="rect">
              <a:avLst/>
            </a:prstGeom>
            <a:solidFill>
              <a:srgbClr val="FF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7" name="Rectangle 86"/>
            <p:cNvSpPr>
              <a:spLocks noChangeAspect="1"/>
            </p:cNvSpPr>
            <p:nvPr/>
          </p:nvSpPr>
          <p:spPr bwMode="auto">
            <a:xfrm>
              <a:off x="2075348" y="2514600"/>
              <a:ext cx="228600" cy="228600"/>
            </a:xfrm>
            <a:prstGeom prst="rect">
              <a:avLst/>
            </a:prstGeom>
            <a:solidFill>
              <a:srgbClr val="FF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8" name="Rectangle 87"/>
            <p:cNvSpPr>
              <a:spLocks noChangeAspect="1"/>
            </p:cNvSpPr>
            <p:nvPr/>
          </p:nvSpPr>
          <p:spPr bwMode="auto">
            <a:xfrm>
              <a:off x="2532548" y="2514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9" name="Rectangle 88"/>
            <p:cNvSpPr>
              <a:spLocks noChangeAspect="1"/>
            </p:cNvSpPr>
            <p:nvPr/>
          </p:nvSpPr>
          <p:spPr bwMode="auto">
            <a:xfrm>
              <a:off x="1389548" y="1143000"/>
              <a:ext cx="228600" cy="228600"/>
            </a:xfrm>
            <a:prstGeom prst="rect">
              <a:avLst/>
            </a:prstGeom>
            <a:solidFill>
              <a:srgbClr val="99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0" name="Rectangle 89"/>
            <p:cNvSpPr>
              <a:spLocks noChangeAspect="1"/>
            </p:cNvSpPr>
            <p:nvPr/>
          </p:nvSpPr>
          <p:spPr bwMode="auto">
            <a:xfrm>
              <a:off x="1846748" y="1143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1" name="Rectangle 90"/>
            <p:cNvSpPr>
              <a:spLocks noChangeAspect="1"/>
            </p:cNvSpPr>
            <p:nvPr/>
          </p:nvSpPr>
          <p:spPr bwMode="auto">
            <a:xfrm>
              <a:off x="1389548" y="1600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2" name="Rectangle 91"/>
            <p:cNvSpPr>
              <a:spLocks noChangeAspect="1"/>
            </p:cNvSpPr>
            <p:nvPr/>
          </p:nvSpPr>
          <p:spPr bwMode="auto">
            <a:xfrm>
              <a:off x="1846748" y="1600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3" name="Rectangle 92"/>
            <p:cNvSpPr>
              <a:spLocks noChangeAspect="1"/>
            </p:cNvSpPr>
            <p:nvPr/>
          </p:nvSpPr>
          <p:spPr bwMode="auto">
            <a:xfrm>
              <a:off x="1389548" y="20574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4" name="Rectangle 93"/>
            <p:cNvSpPr>
              <a:spLocks noChangeAspect="1"/>
            </p:cNvSpPr>
            <p:nvPr/>
          </p:nvSpPr>
          <p:spPr bwMode="auto">
            <a:xfrm>
              <a:off x="1846748" y="20574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5" name="Rectangle 94"/>
            <p:cNvSpPr>
              <a:spLocks noChangeAspect="1"/>
            </p:cNvSpPr>
            <p:nvPr/>
          </p:nvSpPr>
          <p:spPr bwMode="auto">
            <a:xfrm>
              <a:off x="1389548" y="2514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6" name="Rectangle 95"/>
            <p:cNvSpPr>
              <a:spLocks noChangeAspect="1"/>
            </p:cNvSpPr>
            <p:nvPr/>
          </p:nvSpPr>
          <p:spPr bwMode="auto">
            <a:xfrm>
              <a:off x="1846748" y="2514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7" name="Rectangle 96"/>
            <p:cNvSpPr>
              <a:spLocks noChangeAspect="1"/>
            </p:cNvSpPr>
            <p:nvPr/>
          </p:nvSpPr>
          <p:spPr bwMode="auto">
            <a:xfrm>
              <a:off x="2303948" y="1143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8" name="Rectangle 97"/>
            <p:cNvSpPr>
              <a:spLocks noChangeAspect="1"/>
            </p:cNvSpPr>
            <p:nvPr/>
          </p:nvSpPr>
          <p:spPr bwMode="auto">
            <a:xfrm>
              <a:off x="2761148" y="1143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9" name="Rectangle 98"/>
            <p:cNvSpPr>
              <a:spLocks noChangeAspect="1"/>
            </p:cNvSpPr>
            <p:nvPr/>
          </p:nvSpPr>
          <p:spPr bwMode="auto">
            <a:xfrm>
              <a:off x="2303948" y="1600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0" name="Rectangle 99"/>
            <p:cNvSpPr>
              <a:spLocks noChangeAspect="1"/>
            </p:cNvSpPr>
            <p:nvPr/>
          </p:nvSpPr>
          <p:spPr bwMode="auto">
            <a:xfrm>
              <a:off x="2761148" y="1600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1" name="Rectangle 100"/>
            <p:cNvSpPr>
              <a:spLocks noChangeAspect="1"/>
            </p:cNvSpPr>
            <p:nvPr/>
          </p:nvSpPr>
          <p:spPr bwMode="auto">
            <a:xfrm>
              <a:off x="2303948" y="2057400"/>
              <a:ext cx="228600" cy="228600"/>
            </a:xfrm>
            <a:prstGeom prst="rect">
              <a:avLst/>
            </a:prstGeom>
            <a:solidFill>
              <a:srgbClr val="FF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2" name="Rectangle 101"/>
            <p:cNvSpPr>
              <a:spLocks noChangeAspect="1"/>
            </p:cNvSpPr>
            <p:nvPr/>
          </p:nvSpPr>
          <p:spPr bwMode="auto">
            <a:xfrm>
              <a:off x="2761148" y="20574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3" name="Rectangle 102"/>
            <p:cNvSpPr>
              <a:spLocks noChangeAspect="1"/>
            </p:cNvSpPr>
            <p:nvPr/>
          </p:nvSpPr>
          <p:spPr bwMode="auto">
            <a:xfrm>
              <a:off x="2303948" y="2514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4" name="Rectangle 103"/>
            <p:cNvSpPr>
              <a:spLocks noChangeAspect="1"/>
            </p:cNvSpPr>
            <p:nvPr/>
          </p:nvSpPr>
          <p:spPr bwMode="auto">
            <a:xfrm>
              <a:off x="2761148" y="2514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5" name="Rectangle 104"/>
            <p:cNvSpPr>
              <a:spLocks noChangeAspect="1"/>
            </p:cNvSpPr>
            <p:nvPr/>
          </p:nvSpPr>
          <p:spPr bwMode="auto">
            <a:xfrm>
              <a:off x="1160948" y="1371600"/>
              <a:ext cx="228600" cy="228600"/>
            </a:xfrm>
            <a:prstGeom prst="rect">
              <a:avLst/>
            </a:prstGeom>
            <a:solidFill>
              <a:srgbClr val="99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6" name="Rectangle 105"/>
            <p:cNvSpPr>
              <a:spLocks noChangeAspect="1"/>
            </p:cNvSpPr>
            <p:nvPr/>
          </p:nvSpPr>
          <p:spPr bwMode="auto">
            <a:xfrm>
              <a:off x="1618148" y="1371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7" name="Rectangle 106"/>
            <p:cNvSpPr>
              <a:spLocks noChangeAspect="1"/>
            </p:cNvSpPr>
            <p:nvPr/>
          </p:nvSpPr>
          <p:spPr bwMode="auto">
            <a:xfrm>
              <a:off x="1160948" y="18288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8" name="Rectangle 107"/>
            <p:cNvSpPr>
              <a:spLocks noChangeAspect="1"/>
            </p:cNvSpPr>
            <p:nvPr/>
          </p:nvSpPr>
          <p:spPr bwMode="auto">
            <a:xfrm>
              <a:off x="1618148" y="18288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9" name="Rectangle 108"/>
            <p:cNvSpPr>
              <a:spLocks noChangeAspect="1"/>
            </p:cNvSpPr>
            <p:nvPr/>
          </p:nvSpPr>
          <p:spPr bwMode="auto">
            <a:xfrm>
              <a:off x="1160948" y="2286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0" name="Rectangle 109"/>
            <p:cNvSpPr>
              <a:spLocks noChangeAspect="1"/>
            </p:cNvSpPr>
            <p:nvPr/>
          </p:nvSpPr>
          <p:spPr bwMode="auto">
            <a:xfrm>
              <a:off x="1618148" y="2286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1" name="Rectangle 110"/>
            <p:cNvSpPr>
              <a:spLocks noChangeAspect="1"/>
            </p:cNvSpPr>
            <p:nvPr/>
          </p:nvSpPr>
          <p:spPr bwMode="auto">
            <a:xfrm>
              <a:off x="1160948" y="2743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2" name="Rectangle 111"/>
            <p:cNvSpPr>
              <a:spLocks noChangeAspect="1"/>
            </p:cNvSpPr>
            <p:nvPr/>
          </p:nvSpPr>
          <p:spPr bwMode="auto">
            <a:xfrm>
              <a:off x="1618148" y="2743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3" name="Rectangle 112"/>
            <p:cNvSpPr>
              <a:spLocks noChangeAspect="1"/>
            </p:cNvSpPr>
            <p:nvPr/>
          </p:nvSpPr>
          <p:spPr bwMode="auto">
            <a:xfrm>
              <a:off x="2075348" y="1371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4" name="Rectangle 113"/>
            <p:cNvSpPr>
              <a:spLocks noChangeAspect="1"/>
            </p:cNvSpPr>
            <p:nvPr/>
          </p:nvSpPr>
          <p:spPr bwMode="auto">
            <a:xfrm>
              <a:off x="2532548" y="1371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5" name="Rectangle 114"/>
            <p:cNvSpPr>
              <a:spLocks noChangeAspect="1"/>
            </p:cNvSpPr>
            <p:nvPr/>
          </p:nvSpPr>
          <p:spPr bwMode="auto">
            <a:xfrm>
              <a:off x="2075348" y="18288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6" name="Rectangle 115"/>
            <p:cNvSpPr>
              <a:spLocks noChangeAspect="1"/>
            </p:cNvSpPr>
            <p:nvPr/>
          </p:nvSpPr>
          <p:spPr bwMode="auto">
            <a:xfrm>
              <a:off x="2532548" y="18288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7" name="Rectangle 116"/>
            <p:cNvSpPr>
              <a:spLocks noChangeAspect="1"/>
            </p:cNvSpPr>
            <p:nvPr/>
          </p:nvSpPr>
          <p:spPr bwMode="auto">
            <a:xfrm>
              <a:off x="2075348" y="2286000"/>
              <a:ext cx="228600" cy="228600"/>
            </a:xfrm>
            <a:prstGeom prst="rect">
              <a:avLst/>
            </a:prstGeom>
            <a:solidFill>
              <a:srgbClr val="FF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8" name="Rectangle 117"/>
            <p:cNvSpPr>
              <a:spLocks noChangeAspect="1"/>
            </p:cNvSpPr>
            <p:nvPr/>
          </p:nvSpPr>
          <p:spPr bwMode="auto">
            <a:xfrm>
              <a:off x="2532548" y="2286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9" name="Rectangle 118"/>
            <p:cNvSpPr>
              <a:spLocks noChangeAspect="1"/>
            </p:cNvSpPr>
            <p:nvPr/>
          </p:nvSpPr>
          <p:spPr bwMode="auto">
            <a:xfrm>
              <a:off x="2075348" y="2743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20" name="Rectangle 119"/>
            <p:cNvSpPr>
              <a:spLocks noChangeAspect="1"/>
            </p:cNvSpPr>
            <p:nvPr/>
          </p:nvSpPr>
          <p:spPr bwMode="auto">
            <a:xfrm>
              <a:off x="2532548" y="2743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21" name="Rectangle 120"/>
            <p:cNvSpPr>
              <a:spLocks noChangeAspect="1"/>
            </p:cNvSpPr>
            <p:nvPr/>
          </p:nvSpPr>
          <p:spPr bwMode="auto">
            <a:xfrm>
              <a:off x="1389548" y="1371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22" name="Rectangle 121"/>
            <p:cNvSpPr>
              <a:spLocks noChangeAspect="1"/>
            </p:cNvSpPr>
            <p:nvPr/>
          </p:nvSpPr>
          <p:spPr bwMode="auto">
            <a:xfrm>
              <a:off x="1846748" y="1371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23" name="Rectangle 122"/>
            <p:cNvSpPr>
              <a:spLocks noChangeAspect="1"/>
            </p:cNvSpPr>
            <p:nvPr/>
          </p:nvSpPr>
          <p:spPr bwMode="auto">
            <a:xfrm>
              <a:off x="1389548" y="18288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24" name="Rectangle 123"/>
            <p:cNvSpPr>
              <a:spLocks noChangeAspect="1"/>
            </p:cNvSpPr>
            <p:nvPr/>
          </p:nvSpPr>
          <p:spPr bwMode="auto">
            <a:xfrm>
              <a:off x="1846748" y="18288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25" name="Rectangle 124"/>
            <p:cNvSpPr>
              <a:spLocks noChangeAspect="1"/>
            </p:cNvSpPr>
            <p:nvPr/>
          </p:nvSpPr>
          <p:spPr bwMode="auto">
            <a:xfrm>
              <a:off x="1389548" y="2286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26" name="Rectangle 125"/>
            <p:cNvSpPr>
              <a:spLocks noChangeAspect="1"/>
            </p:cNvSpPr>
            <p:nvPr/>
          </p:nvSpPr>
          <p:spPr bwMode="auto">
            <a:xfrm>
              <a:off x="1846748" y="2286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27" name="Rectangle 126"/>
            <p:cNvSpPr>
              <a:spLocks noChangeAspect="1"/>
            </p:cNvSpPr>
            <p:nvPr/>
          </p:nvSpPr>
          <p:spPr bwMode="auto">
            <a:xfrm>
              <a:off x="1389548" y="2743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28" name="Rectangle 127"/>
            <p:cNvSpPr>
              <a:spLocks noChangeAspect="1"/>
            </p:cNvSpPr>
            <p:nvPr/>
          </p:nvSpPr>
          <p:spPr bwMode="auto">
            <a:xfrm>
              <a:off x="1846748" y="2743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29" name="Rectangle 128"/>
            <p:cNvSpPr>
              <a:spLocks noChangeAspect="1"/>
            </p:cNvSpPr>
            <p:nvPr/>
          </p:nvSpPr>
          <p:spPr bwMode="auto">
            <a:xfrm>
              <a:off x="2303948" y="1371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30" name="Rectangle 129"/>
            <p:cNvSpPr>
              <a:spLocks noChangeAspect="1"/>
            </p:cNvSpPr>
            <p:nvPr/>
          </p:nvSpPr>
          <p:spPr bwMode="auto">
            <a:xfrm>
              <a:off x="2761148" y="1371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31" name="Rectangle 130"/>
            <p:cNvSpPr>
              <a:spLocks noChangeAspect="1"/>
            </p:cNvSpPr>
            <p:nvPr/>
          </p:nvSpPr>
          <p:spPr bwMode="auto">
            <a:xfrm>
              <a:off x="2303948" y="18288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32" name="Rectangle 131"/>
            <p:cNvSpPr>
              <a:spLocks noChangeAspect="1"/>
            </p:cNvSpPr>
            <p:nvPr/>
          </p:nvSpPr>
          <p:spPr bwMode="auto">
            <a:xfrm>
              <a:off x="2761148" y="18288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33" name="Rectangle 132"/>
            <p:cNvSpPr>
              <a:spLocks noChangeAspect="1"/>
            </p:cNvSpPr>
            <p:nvPr/>
          </p:nvSpPr>
          <p:spPr bwMode="auto">
            <a:xfrm>
              <a:off x="2303948" y="2286000"/>
              <a:ext cx="228600" cy="228600"/>
            </a:xfrm>
            <a:prstGeom prst="rect">
              <a:avLst/>
            </a:prstGeom>
            <a:solidFill>
              <a:srgbClr val="FF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34" name="Rectangle 133"/>
            <p:cNvSpPr>
              <a:spLocks noChangeAspect="1"/>
            </p:cNvSpPr>
            <p:nvPr/>
          </p:nvSpPr>
          <p:spPr bwMode="auto">
            <a:xfrm>
              <a:off x="2761148" y="2286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97" name="Rectangle 196"/>
            <p:cNvSpPr>
              <a:spLocks noChangeAspect="1"/>
            </p:cNvSpPr>
            <p:nvPr/>
          </p:nvSpPr>
          <p:spPr bwMode="auto">
            <a:xfrm>
              <a:off x="2303948" y="2743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98" name="Rectangle 197"/>
            <p:cNvSpPr>
              <a:spLocks noChangeAspect="1"/>
            </p:cNvSpPr>
            <p:nvPr/>
          </p:nvSpPr>
          <p:spPr bwMode="auto">
            <a:xfrm>
              <a:off x="2761148" y="2743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</p:grpSp>
      <p:grpSp>
        <p:nvGrpSpPr>
          <p:cNvPr id="264" name="Group 263"/>
          <p:cNvGrpSpPr/>
          <p:nvPr/>
        </p:nvGrpSpPr>
        <p:grpSpPr>
          <a:xfrm>
            <a:off x="5829300" y="1143000"/>
            <a:ext cx="1828800" cy="1828800"/>
            <a:chOff x="1160948" y="1143000"/>
            <a:chExt cx="1828800" cy="1828800"/>
          </a:xfrm>
          <a:solidFill>
            <a:schemeClr val="accent1"/>
          </a:solidFill>
        </p:grpSpPr>
        <p:sp>
          <p:nvSpPr>
            <p:cNvPr id="265" name="Rectangle 264"/>
            <p:cNvSpPr>
              <a:spLocks noChangeAspect="1"/>
            </p:cNvSpPr>
            <p:nvPr/>
          </p:nvSpPr>
          <p:spPr bwMode="auto">
            <a:xfrm>
              <a:off x="1160948" y="1143000"/>
              <a:ext cx="228600" cy="22860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66" name="Rectangle 265"/>
            <p:cNvSpPr>
              <a:spLocks noChangeAspect="1"/>
            </p:cNvSpPr>
            <p:nvPr/>
          </p:nvSpPr>
          <p:spPr bwMode="auto">
            <a:xfrm>
              <a:off x="1618148" y="1143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67" name="Rectangle 266"/>
            <p:cNvSpPr>
              <a:spLocks noChangeAspect="1"/>
            </p:cNvSpPr>
            <p:nvPr/>
          </p:nvSpPr>
          <p:spPr bwMode="auto">
            <a:xfrm>
              <a:off x="1160948" y="1600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68" name="Rectangle 267"/>
            <p:cNvSpPr>
              <a:spLocks noChangeAspect="1"/>
            </p:cNvSpPr>
            <p:nvPr/>
          </p:nvSpPr>
          <p:spPr bwMode="auto">
            <a:xfrm>
              <a:off x="1618148" y="1600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69" name="Rectangle 268"/>
            <p:cNvSpPr>
              <a:spLocks noChangeAspect="1"/>
            </p:cNvSpPr>
            <p:nvPr/>
          </p:nvSpPr>
          <p:spPr bwMode="auto">
            <a:xfrm>
              <a:off x="1160948" y="20574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70" name="Rectangle 269"/>
            <p:cNvSpPr>
              <a:spLocks noChangeAspect="1"/>
            </p:cNvSpPr>
            <p:nvPr/>
          </p:nvSpPr>
          <p:spPr bwMode="auto">
            <a:xfrm>
              <a:off x="1618148" y="20574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71" name="Rectangle 270"/>
            <p:cNvSpPr>
              <a:spLocks noChangeAspect="1"/>
            </p:cNvSpPr>
            <p:nvPr/>
          </p:nvSpPr>
          <p:spPr bwMode="auto">
            <a:xfrm>
              <a:off x="1160948" y="2514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72" name="Rectangle 271"/>
            <p:cNvSpPr>
              <a:spLocks noChangeAspect="1"/>
            </p:cNvSpPr>
            <p:nvPr/>
          </p:nvSpPr>
          <p:spPr bwMode="auto">
            <a:xfrm>
              <a:off x="1618148" y="2514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73" name="Rectangle 272"/>
            <p:cNvSpPr>
              <a:spLocks noChangeAspect="1"/>
            </p:cNvSpPr>
            <p:nvPr/>
          </p:nvSpPr>
          <p:spPr bwMode="auto">
            <a:xfrm>
              <a:off x="2075348" y="1143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74" name="Rectangle 273"/>
            <p:cNvSpPr>
              <a:spLocks noChangeAspect="1"/>
            </p:cNvSpPr>
            <p:nvPr/>
          </p:nvSpPr>
          <p:spPr bwMode="auto">
            <a:xfrm>
              <a:off x="2532548" y="1143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75" name="Rectangle 274"/>
            <p:cNvSpPr>
              <a:spLocks noChangeAspect="1"/>
            </p:cNvSpPr>
            <p:nvPr/>
          </p:nvSpPr>
          <p:spPr bwMode="auto">
            <a:xfrm>
              <a:off x="2075348" y="1600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76" name="Rectangle 275"/>
            <p:cNvSpPr>
              <a:spLocks noChangeAspect="1"/>
            </p:cNvSpPr>
            <p:nvPr/>
          </p:nvSpPr>
          <p:spPr bwMode="auto">
            <a:xfrm>
              <a:off x="2532548" y="1600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77" name="Rectangle 276"/>
            <p:cNvSpPr>
              <a:spLocks noChangeAspect="1"/>
            </p:cNvSpPr>
            <p:nvPr/>
          </p:nvSpPr>
          <p:spPr bwMode="auto">
            <a:xfrm>
              <a:off x="2075348" y="2057400"/>
              <a:ext cx="228600" cy="2286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78" name="Rectangle 277"/>
            <p:cNvSpPr>
              <a:spLocks noChangeAspect="1"/>
            </p:cNvSpPr>
            <p:nvPr/>
          </p:nvSpPr>
          <p:spPr bwMode="auto">
            <a:xfrm>
              <a:off x="2532548" y="2057400"/>
              <a:ext cx="228600" cy="228600"/>
            </a:xfrm>
            <a:prstGeom prst="rect">
              <a:avLst/>
            </a:prstGeom>
            <a:solidFill>
              <a:srgbClr val="FF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79" name="Rectangle 278"/>
            <p:cNvSpPr>
              <a:spLocks noChangeAspect="1"/>
            </p:cNvSpPr>
            <p:nvPr/>
          </p:nvSpPr>
          <p:spPr bwMode="auto">
            <a:xfrm>
              <a:off x="2075348" y="2514600"/>
              <a:ext cx="228600" cy="228600"/>
            </a:xfrm>
            <a:prstGeom prst="rect">
              <a:avLst/>
            </a:prstGeom>
            <a:solidFill>
              <a:srgbClr val="FF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80" name="Rectangle 279"/>
            <p:cNvSpPr>
              <a:spLocks noChangeAspect="1"/>
            </p:cNvSpPr>
            <p:nvPr/>
          </p:nvSpPr>
          <p:spPr bwMode="auto">
            <a:xfrm>
              <a:off x="2532548" y="2514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81" name="Rectangle 280"/>
            <p:cNvSpPr>
              <a:spLocks noChangeAspect="1"/>
            </p:cNvSpPr>
            <p:nvPr/>
          </p:nvSpPr>
          <p:spPr bwMode="auto">
            <a:xfrm>
              <a:off x="1389548" y="1143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82" name="Rectangle 281"/>
            <p:cNvSpPr>
              <a:spLocks noChangeAspect="1"/>
            </p:cNvSpPr>
            <p:nvPr/>
          </p:nvSpPr>
          <p:spPr bwMode="auto">
            <a:xfrm>
              <a:off x="1846748" y="1143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83" name="Rectangle 282"/>
            <p:cNvSpPr>
              <a:spLocks noChangeAspect="1"/>
            </p:cNvSpPr>
            <p:nvPr/>
          </p:nvSpPr>
          <p:spPr bwMode="auto">
            <a:xfrm>
              <a:off x="1389548" y="1600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84" name="Rectangle 283"/>
            <p:cNvSpPr>
              <a:spLocks noChangeAspect="1"/>
            </p:cNvSpPr>
            <p:nvPr/>
          </p:nvSpPr>
          <p:spPr bwMode="auto">
            <a:xfrm>
              <a:off x="1846748" y="1600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85" name="Rectangle 284"/>
            <p:cNvSpPr>
              <a:spLocks noChangeAspect="1"/>
            </p:cNvSpPr>
            <p:nvPr/>
          </p:nvSpPr>
          <p:spPr bwMode="auto">
            <a:xfrm>
              <a:off x="1389548" y="20574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86" name="Rectangle 285"/>
            <p:cNvSpPr>
              <a:spLocks noChangeAspect="1"/>
            </p:cNvSpPr>
            <p:nvPr/>
          </p:nvSpPr>
          <p:spPr bwMode="auto">
            <a:xfrm>
              <a:off x="1846748" y="20574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87" name="Rectangle 286"/>
            <p:cNvSpPr>
              <a:spLocks noChangeAspect="1"/>
            </p:cNvSpPr>
            <p:nvPr/>
          </p:nvSpPr>
          <p:spPr bwMode="auto">
            <a:xfrm>
              <a:off x="1389548" y="2514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88" name="Rectangle 287"/>
            <p:cNvSpPr>
              <a:spLocks noChangeAspect="1"/>
            </p:cNvSpPr>
            <p:nvPr/>
          </p:nvSpPr>
          <p:spPr bwMode="auto">
            <a:xfrm>
              <a:off x="1846748" y="2514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89" name="Rectangle 288"/>
            <p:cNvSpPr>
              <a:spLocks noChangeAspect="1"/>
            </p:cNvSpPr>
            <p:nvPr/>
          </p:nvSpPr>
          <p:spPr bwMode="auto">
            <a:xfrm>
              <a:off x="2303948" y="1143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90" name="Rectangle 289"/>
            <p:cNvSpPr>
              <a:spLocks noChangeAspect="1"/>
            </p:cNvSpPr>
            <p:nvPr/>
          </p:nvSpPr>
          <p:spPr bwMode="auto">
            <a:xfrm>
              <a:off x="2761148" y="1143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91" name="Rectangle 290"/>
            <p:cNvSpPr>
              <a:spLocks noChangeAspect="1"/>
            </p:cNvSpPr>
            <p:nvPr/>
          </p:nvSpPr>
          <p:spPr bwMode="auto">
            <a:xfrm>
              <a:off x="2303948" y="1600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92" name="Rectangle 291"/>
            <p:cNvSpPr>
              <a:spLocks noChangeAspect="1"/>
            </p:cNvSpPr>
            <p:nvPr/>
          </p:nvSpPr>
          <p:spPr bwMode="auto">
            <a:xfrm>
              <a:off x="2761148" y="1600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93" name="Rectangle 292"/>
            <p:cNvSpPr>
              <a:spLocks noChangeAspect="1"/>
            </p:cNvSpPr>
            <p:nvPr/>
          </p:nvSpPr>
          <p:spPr bwMode="auto">
            <a:xfrm>
              <a:off x="2303948" y="2057400"/>
              <a:ext cx="228600" cy="228600"/>
            </a:xfrm>
            <a:prstGeom prst="rect">
              <a:avLst/>
            </a:prstGeom>
            <a:solidFill>
              <a:srgbClr val="FF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94" name="Rectangle 293"/>
            <p:cNvSpPr>
              <a:spLocks noChangeAspect="1"/>
            </p:cNvSpPr>
            <p:nvPr/>
          </p:nvSpPr>
          <p:spPr bwMode="auto">
            <a:xfrm>
              <a:off x="2761148" y="20574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95" name="Rectangle 294"/>
            <p:cNvSpPr>
              <a:spLocks noChangeAspect="1"/>
            </p:cNvSpPr>
            <p:nvPr/>
          </p:nvSpPr>
          <p:spPr bwMode="auto">
            <a:xfrm>
              <a:off x="2303948" y="2514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96" name="Rectangle 295"/>
            <p:cNvSpPr>
              <a:spLocks noChangeAspect="1"/>
            </p:cNvSpPr>
            <p:nvPr/>
          </p:nvSpPr>
          <p:spPr bwMode="auto">
            <a:xfrm>
              <a:off x="2761148" y="2514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97" name="Rectangle 296"/>
            <p:cNvSpPr>
              <a:spLocks noChangeAspect="1"/>
            </p:cNvSpPr>
            <p:nvPr/>
          </p:nvSpPr>
          <p:spPr bwMode="auto">
            <a:xfrm>
              <a:off x="1160948" y="1371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98" name="Rectangle 297"/>
            <p:cNvSpPr>
              <a:spLocks noChangeAspect="1"/>
            </p:cNvSpPr>
            <p:nvPr/>
          </p:nvSpPr>
          <p:spPr bwMode="auto">
            <a:xfrm>
              <a:off x="1618148" y="1371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99" name="Rectangle 298"/>
            <p:cNvSpPr>
              <a:spLocks noChangeAspect="1"/>
            </p:cNvSpPr>
            <p:nvPr/>
          </p:nvSpPr>
          <p:spPr bwMode="auto">
            <a:xfrm>
              <a:off x="1160948" y="18288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00" name="Rectangle 299"/>
            <p:cNvSpPr>
              <a:spLocks noChangeAspect="1"/>
            </p:cNvSpPr>
            <p:nvPr/>
          </p:nvSpPr>
          <p:spPr bwMode="auto">
            <a:xfrm>
              <a:off x="1618148" y="18288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01" name="Rectangle 300"/>
            <p:cNvSpPr>
              <a:spLocks noChangeAspect="1"/>
            </p:cNvSpPr>
            <p:nvPr/>
          </p:nvSpPr>
          <p:spPr bwMode="auto">
            <a:xfrm>
              <a:off x="1160948" y="2286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02" name="Rectangle 301"/>
            <p:cNvSpPr>
              <a:spLocks noChangeAspect="1"/>
            </p:cNvSpPr>
            <p:nvPr/>
          </p:nvSpPr>
          <p:spPr bwMode="auto">
            <a:xfrm>
              <a:off x="1618148" y="2286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03" name="Rectangle 302"/>
            <p:cNvSpPr>
              <a:spLocks noChangeAspect="1"/>
            </p:cNvSpPr>
            <p:nvPr/>
          </p:nvSpPr>
          <p:spPr bwMode="auto">
            <a:xfrm>
              <a:off x="1160948" y="2743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04" name="Rectangle 303"/>
            <p:cNvSpPr>
              <a:spLocks noChangeAspect="1"/>
            </p:cNvSpPr>
            <p:nvPr/>
          </p:nvSpPr>
          <p:spPr bwMode="auto">
            <a:xfrm>
              <a:off x="1618148" y="2743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05" name="Rectangle 304"/>
            <p:cNvSpPr>
              <a:spLocks noChangeAspect="1"/>
            </p:cNvSpPr>
            <p:nvPr/>
          </p:nvSpPr>
          <p:spPr bwMode="auto">
            <a:xfrm>
              <a:off x="2075348" y="1371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06" name="Rectangle 305"/>
            <p:cNvSpPr>
              <a:spLocks noChangeAspect="1"/>
            </p:cNvSpPr>
            <p:nvPr/>
          </p:nvSpPr>
          <p:spPr bwMode="auto">
            <a:xfrm>
              <a:off x="2532548" y="1371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07" name="Rectangle 306"/>
            <p:cNvSpPr>
              <a:spLocks noChangeAspect="1"/>
            </p:cNvSpPr>
            <p:nvPr/>
          </p:nvSpPr>
          <p:spPr bwMode="auto">
            <a:xfrm>
              <a:off x="2075348" y="18288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08" name="Rectangle 307"/>
            <p:cNvSpPr>
              <a:spLocks noChangeAspect="1"/>
            </p:cNvSpPr>
            <p:nvPr/>
          </p:nvSpPr>
          <p:spPr bwMode="auto">
            <a:xfrm>
              <a:off x="2532548" y="18288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09" name="Rectangle 308"/>
            <p:cNvSpPr>
              <a:spLocks noChangeAspect="1"/>
            </p:cNvSpPr>
            <p:nvPr/>
          </p:nvSpPr>
          <p:spPr bwMode="auto">
            <a:xfrm>
              <a:off x="2075348" y="2286000"/>
              <a:ext cx="228600" cy="228600"/>
            </a:xfrm>
            <a:prstGeom prst="rect">
              <a:avLst/>
            </a:prstGeom>
            <a:solidFill>
              <a:srgbClr val="FFCCFF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10" name="Rectangle 309"/>
            <p:cNvSpPr>
              <a:spLocks noChangeAspect="1"/>
            </p:cNvSpPr>
            <p:nvPr/>
          </p:nvSpPr>
          <p:spPr bwMode="auto">
            <a:xfrm>
              <a:off x="2532548" y="2286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11" name="Rectangle 310"/>
            <p:cNvSpPr>
              <a:spLocks noChangeAspect="1"/>
            </p:cNvSpPr>
            <p:nvPr/>
          </p:nvSpPr>
          <p:spPr bwMode="auto">
            <a:xfrm>
              <a:off x="2075348" y="2743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12" name="Rectangle 311"/>
            <p:cNvSpPr>
              <a:spLocks noChangeAspect="1"/>
            </p:cNvSpPr>
            <p:nvPr/>
          </p:nvSpPr>
          <p:spPr bwMode="auto">
            <a:xfrm>
              <a:off x="2532548" y="2743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13" name="Rectangle 312"/>
            <p:cNvSpPr>
              <a:spLocks noChangeAspect="1"/>
            </p:cNvSpPr>
            <p:nvPr/>
          </p:nvSpPr>
          <p:spPr bwMode="auto">
            <a:xfrm>
              <a:off x="1389548" y="1371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14" name="Rectangle 313"/>
            <p:cNvSpPr>
              <a:spLocks noChangeAspect="1"/>
            </p:cNvSpPr>
            <p:nvPr/>
          </p:nvSpPr>
          <p:spPr bwMode="auto">
            <a:xfrm>
              <a:off x="1846748" y="1371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15" name="Rectangle 314"/>
            <p:cNvSpPr>
              <a:spLocks noChangeAspect="1"/>
            </p:cNvSpPr>
            <p:nvPr/>
          </p:nvSpPr>
          <p:spPr bwMode="auto">
            <a:xfrm>
              <a:off x="1389548" y="18288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16" name="Rectangle 315"/>
            <p:cNvSpPr>
              <a:spLocks noChangeAspect="1"/>
            </p:cNvSpPr>
            <p:nvPr/>
          </p:nvSpPr>
          <p:spPr bwMode="auto">
            <a:xfrm>
              <a:off x="1846748" y="18288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17" name="Rectangle 316"/>
            <p:cNvSpPr>
              <a:spLocks noChangeAspect="1"/>
            </p:cNvSpPr>
            <p:nvPr/>
          </p:nvSpPr>
          <p:spPr bwMode="auto">
            <a:xfrm>
              <a:off x="1389548" y="2286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18" name="Rectangle 317"/>
            <p:cNvSpPr>
              <a:spLocks noChangeAspect="1"/>
            </p:cNvSpPr>
            <p:nvPr/>
          </p:nvSpPr>
          <p:spPr bwMode="auto">
            <a:xfrm>
              <a:off x="1846748" y="2286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19" name="Rectangle 318"/>
            <p:cNvSpPr>
              <a:spLocks noChangeAspect="1"/>
            </p:cNvSpPr>
            <p:nvPr/>
          </p:nvSpPr>
          <p:spPr bwMode="auto">
            <a:xfrm>
              <a:off x="1389548" y="2743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20" name="Rectangle 319"/>
            <p:cNvSpPr>
              <a:spLocks noChangeAspect="1"/>
            </p:cNvSpPr>
            <p:nvPr/>
          </p:nvSpPr>
          <p:spPr bwMode="auto">
            <a:xfrm>
              <a:off x="1846748" y="2743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21" name="Rectangle 320"/>
            <p:cNvSpPr>
              <a:spLocks noChangeAspect="1"/>
            </p:cNvSpPr>
            <p:nvPr/>
          </p:nvSpPr>
          <p:spPr bwMode="auto">
            <a:xfrm>
              <a:off x="2303948" y="1371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22" name="Rectangle 321"/>
            <p:cNvSpPr>
              <a:spLocks noChangeAspect="1"/>
            </p:cNvSpPr>
            <p:nvPr/>
          </p:nvSpPr>
          <p:spPr bwMode="auto">
            <a:xfrm>
              <a:off x="2761148" y="13716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23" name="Rectangle 322"/>
            <p:cNvSpPr>
              <a:spLocks noChangeAspect="1"/>
            </p:cNvSpPr>
            <p:nvPr/>
          </p:nvSpPr>
          <p:spPr bwMode="auto">
            <a:xfrm>
              <a:off x="2303948" y="18288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24" name="Rectangle 323"/>
            <p:cNvSpPr>
              <a:spLocks noChangeAspect="1"/>
            </p:cNvSpPr>
            <p:nvPr/>
          </p:nvSpPr>
          <p:spPr bwMode="auto">
            <a:xfrm>
              <a:off x="2761148" y="18288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27" name="Rectangle 326"/>
            <p:cNvSpPr>
              <a:spLocks noChangeAspect="1"/>
            </p:cNvSpPr>
            <p:nvPr/>
          </p:nvSpPr>
          <p:spPr bwMode="auto">
            <a:xfrm>
              <a:off x="2303948" y="2286000"/>
              <a:ext cx="228600" cy="228600"/>
            </a:xfrm>
            <a:prstGeom prst="rect">
              <a:avLst/>
            </a:prstGeom>
            <a:solidFill>
              <a:srgbClr val="FF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28" name="Rectangle 327"/>
            <p:cNvSpPr>
              <a:spLocks noChangeAspect="1"/>
            </p:cNvSpPr>
            <p:nvPr/>
          </p:nvSpPr>
          <p:spPr bwMode="auto">
            <a:xfrm>
              <a:off x="2761148" y="22860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29" name="Rectangle 328"/>
            <p:cNvSpPr>
              <a:spLocks noChangeAspect="1"/>
            </p:cNvSpPr>
            <p:nvPr/>
          </p:nvSpPr>
          <p:spPr bwMode="auto">
            <a:xfrm>
              <a:off x="2303948" y="2743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30" name="Rectangle 329"/>
            <p:cNvSpPr>
              <a:spLocks noChangeAspect="1"/>
            </p:cNvSpPr>
            <p:nvPr/>
          </p:nvSpPr>
          <p:spPr bwMode="auto">
            <a:xfrm>
              <a:off x="2761148" y="2743200"/>
              <a:ext cx="228600" cy="22860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</p:grpSp>
      <p:sp>
        <p:nvSpPr>
          <p:cNvPr id="5" name="Right Arrow 4"/>
          <p:cNvSpPr/>
          <p:nvPr/>
        </p:nvSpPr>
        <p:spPr bwMode="auto">
          <a:xfrm>
            <a:off x="2971800" y="1789960"/>
            <a:ext cx="457200" cy="4572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886700" y="1485900"/>
            <a:ext cx="2286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31" name="Rectangle 330"/>
          <p:cNvSpPr/>
          <p:nvPr/>
        </p:nvSpPr>
        <p:spPr bwMode="auto">
          <a:xfrm>
            <a:off x="7886700" y="1828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32" name="Rectangle 331"/>
          <p:cNvSpPr/>
          <p:nvPr/>
        </p:nvSpPr>
        <p:spPr bwMode="auto">
          <a:xfrm>
            <a:off x="7886700" y="1143000"/>
            <a:ext cx="228600" cy="228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33" name="Rectangle 332"/>
          <p:cNvSpPr/>
          <p:nvPr/>
        </p:nvSpPr>
        <p:spPr bwMode="auto">
          <a:xfrm>
            <a:off x="7886700" y="2171700"/>
            <a:ext cx="228600" cy="228600"/>
          </a:xfrm>
          <a:prstGeom prst="rect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15300" y="1143000"/>
            <a:ext cx="781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Region 0</a:t>
            </a:r>
            <a:endParaRPr lang="en-US" dirty="0"/>
          </a:p>
        </p:txBody>
      </p:sp>
      <p:sp>
        <p:nvSpPr>
          <p:cNvPr id="334" name="TextBox 333"/>
          <p:cNvSpPr txBox="1"/>
          <p:nvPr/>
        </p:nvSpPr>
        <p:spPr>
          <a:xfrm>
            <a:off x="8115300" y="1437501"/>
            <a:ext cx="781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Region 1</a:t>
            </a:r>
            <a:endParaRPr lang="en-US" dirty="0"/>
          </a:p>
        </p:txBody>
      </p:sp>
      <p:sp>
        <p:nvSpPr>
          <p:cNvPr id="335" name="TextBox 334"/>
          <p:cNvSpPr txBox="1"/>
          <p:nvPr/>
        </p:nvSpPr>
        <p:spPr>
          <a:xfrm>
            <a:off x="8115300" y="1780401"/>
            <a:ext cx="781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Region 2</a:t>
            </a:r>
            <a:endParaRPr lang="en-US" dirty="0"/>
          </a:p>
        </p:txBody>
      </p:sp>
      <p:sp>
        <p:nvSpPr>
          <p:cNvPr id="336" name="TextBox 335"/>
          <p:cNvSpPr txBox="1"/>
          <p:nvPr/>
        </p:nvSpPr>
        <p:spPr>
          <a:xfrm>
            <a:off x="8115300" y="2123301"/>
            <a:ext cx="529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Mask</a:t>
            </a:r>
            <a:endParaRPr lang="en-US" dirty="0"/>
          </a:p>
        </p:txBody>
      </p:sp>
      <p:sp>
        <p:nvSpPr>
          <p:cNvPr id="337" name="TextBox 336"/>
          <p:cNvSpPr txBox="1"/>
          <p:nvPr/>
        </p:nvSpPr>
        <p:spPr>
          <a:xfrm>
            <a:off x="3771900" y="29718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/>
              <a:t>Luma</a:t>
            </a:r>
            <a:endParaRPr lang="en-US" sz="1800" dirty="0" smtClean="0"/>
          </a:p>
        </p:txBody>
      </p:sp>
      <p:sp>
        <p:nvSpPr>
          <p:cNvPr id="338" name="TextBox 337"/>
          <p:cNvSpPr txBox="1"/>
          <p:nvPr/>
        </p:nvSpPr>
        <p:spPr>
          <a:xfrm>
            <a:off x="6172200" y="29718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Chroma</a:t>
            </a:r>
            <a:endParaRPr lang="en-US" sz="1800" dirty="0" smtClean="0"/>
          </a:p>
        </p:txBody>
      </p:sp>
      <p:sp>
        <p:nvSpPr>
          <p:cNvPr id="339" name="TextBox 338"/>
          <p:cNvSpPr txBox="1"/>
          <p:nvPr/>
        </p:nvSpPr>
        <p:spPr>
          <a:xfrm>
            <a:off x="3200400" y="3288268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Proposed to use the HM5 mask based method from 16x16/32x32 for 8x8 context assignment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47515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043"/>
            <a:ext cx="9029700" cy="707886"/>
          </a:xfrm>
        </p:spPr>
        <p:txBody>
          <a:bodyPr/>
          <a:lstStyle/>
          <a:p>
            <a:r>
              <a:rPr lang="en-US" dirty="0" smtClean="0"/>
              <a:t>Parallel Friendly Scans and Masks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5" name="AutoShape 1"/>
          <p:cNvSpPr>
            <a:spLocks noChangeAspect="1" noChangeArrowheads="1"/>
          </p:cNvSpPr>
          <p:nvPr/>
        </p:nvSpPr>
        <p:spPr bwMode="auto">
          <a:xfrm>
            <a:off x="0" y="457200"/>
            <a:ext cx="5943600" cy="356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2"/>
          <p:cNvGrpSpPr>
            <a:grpSpLocks noChangeAspect="1"/>
          </p:cNvGrpSpPr>
          <p:nvPr/>
        </p:nvGrpSpPr>
        <p:grpSpPr bwMode="auto">
          <a:xfrm>
            <a:off x="194151" y="630299"/>
            <a:ext cx="8958283" cy="5374012"/>
            <a:chOff x="1472" y="1078"/>
            <a:chExt cx="9360" cy="5616"/>
          </a:xfrm>
        </p:grpSpPr>
        <p:sp>
          <p:nvSpPr>
            <p:cNvPr id="7" name="AutoShape 379"/>
            <p:cNvSpPr>
              <a:spLocks noChangeAspect="1" noChangeArrowheads="1" noTextEdit="1"/>
            </p:cNvSpPr>
            <p:nvPr/>
          </p:nvSpPr>
          <p:spPr bwMode="auto">
            <a:xfrm>
              <a:off x="1472" y="1078"/>
              <a:ext cx="9360" cy="5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314"/>
            <p:cNvGrpSpPr>
              <a:grpSpLocks/>
            </p:cNvGrpSpPr>
            <p:nvPr/>
          </p:nvGrpSpPr>
          <p:grpSpPr bwMode="auto">
            <a:xfrm>
              <a:off x="2471" y="1826"/>
              <a:ext cx="1843" cy="1840"/>
              <a:chOff x="2475" y="1826"/>
              <a:chExt cx="1842" cy="1840"/>
            </a:xfrm>
          </p:grpSpPr>
          <p:sp>
            <p:nvSpPr>
              <p:cNvPr id="320" name="Rectangle 378"/>
              <p:cNvSpPr>
                <a:spLocks noChangeArrowheads="1"/>
              </p:cNvSpPr>
              <p:nvPr/>
            </p:nvSpPr>
            <p:spPr bwMode="auto">
              <a:xfrm>
                <a:off x="2475" y="1826"/>
                <a:ext cx="230" cy="23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Rectangle 377"/>
              <p:cNvSpPr>
                <a:spLocks noChangeArrowheads="1"/>
              </p:cNvSpPr>
              <p:nvPr/>
            </p:nvSpPr>
            <p:spPr bwMode="auto">
              <a:xfrm>
                <a:off x="2705" y="182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Rectangle 376"/>
              <p:cNvSpPr>
                <a:spLocks noChangeArrowheads="1"/>
              </p:cNvSpPr>
              <p:nvPr/>
            </p:nvSpPr>
            <p:spPr bwMode="auto">
              <a:xfrm>
                <a:off x="2935" y="182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Rectangle 375"/>
              <p:cNvSpPr>
                <a:spLocks noChangeArrowheads="1"/>
              </p:cNvSpPr>
              <p:nvPr/>
            </p:nvSpPr>
            <p:spPr bwMode="auto">
              <a:xfrm>
                <a:off x="3165" y="1826"/>
                <a:ext cx="232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Rectangle 374"/>
              <p:cNvSpPr>
                <a:spLocks noChangeArrowheads="1"/>
              </p:cNvSpPr>
              <p:nvPr/>
            </p:nvSpPr>
            <p:spPr bwMode="auto">
              <a:xfrm>
                <a:off x="3395" y="182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Rectangle 373"/>
              <p:cNvSpPr>
                <a:spLocks noChangeArrowheads="1"/>
              </p:cNvSpPr>
              <p:nvPr/>
            </p:nvSpPr>
            <p:spPr bwMode="auto">
              <a:xfrm>
                <a:off x="3625" y="182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Rectangle 372"/>
              <p:cNvSpPr>
                <a:spLocks noChangeArrowheads="1"/>
              </p:cNvSpPr>
              <p:nvPr/>
            </p:nvSpPr>
            <p:spPr bwMode="auto">
              <a:xfrm>
                <a:off x="3856" y="182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Rectangle 371"/>
              <p:cNvSpPr>
                <a:spLocks noChangeArrowheads="1"/>
              </p:cNvSpPr>
              <p:nvPr/>
            </p:nvSpPr>
            <p:spPr bwMode="auto">
              <a:xfrm>
                <a:off x="4086" y="182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Rectangle 370"/>
              <p:cNvSpPr>
                <a:spLocks noChangeArrowheads="1"/>
              </p:cNvSpPr>
              <p:nvPr/>
            </p:nvSpPr>
            <p:spPr bwMode="auto">
              <a:xfrm>
                <a:off x="2475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Rectangle 369"/>
              <p:cNvSpPr>
                <a:spLocks noChangeArrowheads="1"/>
              </p:cNvSpPr>
              <p:nvPr/>
            </p:nvSpPr>
            <p:spPr bwMode="auto">
              <a:xfrm>
                <a:off x="2705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Rectangle 368"/>
              <p:cNvSpPr>
                <a:spLocks noChangeArrowheads="1"/>
              </p:cNvSpPr>
              <p:nvPr/>
            </p:nvSpPr>
            <p:spPr bwMode="auto">
              <a:xfrm>
                <a:off x="2935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Rectangle 367"/>
              <p:cNvSpPr>
                <a:spLocks noChangeArrowheads="1"/>
              </p:cNvSpPr>
              <p:nvPr/>
            </p:nvSpPr>
            <p:spPr bwMode="auto">
              <a:xfrm>
                <a:off x="3165" y="2056"/>
                <a:ext cx="232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Rectangle 366"/>
              <p:cNvSpPr>
                <a:spLocks noChangeArrowheads="1"/>
              </p:cNvSpPr>
              <p:nvPr/>
            </p:nvSpPr>
            <p:spPr bwMode="auto">
              <a:xfrm>
                <a:off x="3395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Rectangle 365"/>
              <p:cNvSpPr>
                <a:spLocks noChangeArrowheads="1"/>
              </p:cNvSpPr>
              <p:nvPr/>
            </p:nvSpPr>
            <p:spPr bwMode="auto">
              <a:xfrm>
                <a:off x="3625" y="205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Rectangle 364"/>
              <p:cNvSpPr>
                <a:spLocks noChangeArrowheads="1"/>
              </p:cNvSpPr>
              <p:nvPr/>
            </p:nvSpPr>
            <p:spPr bwMode="auto">
              <a:xfrm>
                <a:off x="3856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Rectangle 363"/>
              <p:cNvSpPr>
                <a:spLocks noChangeArrowheads="1"/>
              </p:cNvSpPr>
              <p:nvPr/>
            </p:nvSpPr>
            <p:spPr bwMode="auto">
              <a:xfrm>
                <a:off x="4086" y="205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Rectangle 362"/>
              <p:cNvSpPr>
                <a:spLocks noChangeArrowheads="1"/>
              </p:cNvSpPr>
              <p:nvPr/>
            </p:nvSpPr>
            <p:spPr bwMode="auto">
              <a:xfrm>
                <a:off x="2475" y="228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Rectangle 361"/>
              <p:cNvSpPr>
                <a:spLocks noChangeArrowheads="1"/>
              </p:cNvSpPr>
              <p:nvPr/>
            </p:nvSpPr>
            <p:spPr bwMode="auto">
              <a:xfrm>
                <a:off x="2705" y="228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Rectangle 360"/>
              <p:cNvSpPr>
                <a:spLocks noChangeArrowheads="1"/>
              </p:cNvSpPr>
              <p:nvPr/>
            </p:nvSpPr>
            <p:spPr bwMode="auto">
              <a:xfrm>
                <a:off x="2935" y="228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Rectangle 359"/>
              <p:cNvSpPr>
                <a:spLocks noChangeArrowheads="1"/>
              </p:cNvSpPr>
              <p:nvPr/>
            </p:nvSpPr>
            <p:spPr bwMode="auto">
              <a:xfrm>
                <a:off x="3165" y="2286"/>
                <a:ext cx="232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Rectangle 358"/>
              <p:cNvSpPr>
                <a:spLocks noChangeArrowheads="1"/>
              </p:cNvSpPr>
              <p:nvPr/>
            </p:nvSpPr>
            <p:spPr bwMode="auto">
              <a:xfrm>
                <a:off x="3395" y="228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Rectangle 357"/>
              <p:cNvSpPr>
                <a:spLocks noChangeArrowheads="1"/>
              </p:cNvSpPr>
              <p:nvPr/>
            </p:nvSpPr>
            <p:spPr bwMode="auto">
              <a:xfrm>
                <a:off x="3625" y="228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Rectangle 356"/>
              <p:cNvSpPr>
                <a:spLocks noChangeArrowheads="1"/>
              </p:cNvSpPr>
              <p:nvPr/>
            </p:nvSpPr>
            <p:spPr bwMode="auto">
              <a:xfrm>
                <a:off x="3856" y="228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Rectangle 355"/>
              <p:cNvSpPr>
                <a:spLocks noChangeArrowheads="1"/>
              </p:cNvSpPr>
              <p:nvPr/>
            </p:nvSpPr>
            <p:spPr bwMode="auto">
              <a:xfrm>
                <a:off x="4086" y="228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Rectangle 354"/>
              <p:cNvSpPr>
                <a:spLocks noChangeArrowheads="1"/>
              </p:cNvSpPr>
              <p:nvPr/>
            </p:nvSpPr>
            <p:spPr bwMode="auto">
              <a:xfrm>
                <a:off x="2475" y="251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Rectangle 353"/>
              <p:cNvSpPr>
                <a:spLocks noChangeArrowheads="1"/>
              </p:cNvSpPr>
              <p:nvPr/>
            </p:nvSpPr>
            <p:spPr bwMode="auto">
              <a:xfrm>
                <a:off x="2705" y="251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Rectangle 352"/>
              <p:cNvSpPr>
                <a:spLocks noChangeArrowheads="1"/>
              </p:cNvSpPr>
              <p:nvPr/>
            </p:nvSpPr>
            <p:spPr bwMode="auto">
              <a:xfrm>
                <a:off x="2935" y="251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Rectangle 351"/>
              <p:cNvSpPr>
                <a:spLocks noChangeArrowheads="1"/>
              </p:cNvSpPr>
              <p:nvPr/>
            </p:nvSpPr>
            <p:spPr bwMode="auto">
              <a:xfrm>
                <a:off x="3165" y="2516"/>
                <a:ext cx="232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Rectangle 350"/>
              <p:cNvSpPr>
                <a:spLocks noChangeArrowheads="1"/>
              </p:cNvSpPr>
              <p:nvPr/>
            </p:nvSpPr>
            <p:spPr bwMode="auto">
              <a:xfrm>
                <a:off x="3395" y="251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Rectangle 349"/>
              <p:cNvSpPr>
                <a:spLocks noChangeArrowheads="1"/>
              </p:cNvSpPr>
              <p:nvPr/>
            </p:nvSpPr>
            <p:spPr bwMode="auto">
              <a:xfrm>
                <a:off x="3625" y="251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Rectangle 348"/>
              <p:cNvSpPr>
                <a:spLocks noChangeArrowheads="1"/>
              </p:cNvSpPr>
              <p:nvPr/>
            </p:nvSpPr>
            <p:spPr bwMode="auto">
              <a:xfrm>
                <a:off x="3856" y="251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Rectangle 347"/>
              <p:cNvSpPr>
                <a:spLocks noChangeArrowheads="1"/>
              </p:cNvSpPr>
              <p:nvPr/>
            </p:nvSpPr>
            <p:spPr bwMode="auto">
              <a:xfrm>
                <a:off x="4086" y="251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Rectangle 346"/>
              <p:cNvSpPr>
                <a:spLocks noChangeArrowheads="1"/>
              </p:cNvSpPr>
              <p:nvPr/>
            </p:nvSpPr>
            <p:spPr bwMode="auto">
              <a:xfrm>
                <a:off x="2475" y="274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Rectangle 345"/>
              <p:cNvSpPr>
                <a:spLocks noChangeArrowheads="1"/>
              </p:cNvSpPr>
              <p:nvPr/>
            </p:nvSpPr>
            <p:spPr bwMode="auto">
              <a:xfrm>
                <a:off x="2705" y="274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Rectangle 344"/>
              <p:cNvSpPr>
                <a:spLocks noChangeArrowheads="1"/>
              </p:cNvSpPr>
              <p:nvPr/>
            </p:nvSpPr>
            <p:spPr bwMode="auto">
              <a:xfrm>
                <a:off x="2935" y="274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Rectangle 343"/>
              <p:cNvSpPr>
                <a:spLocks noChangeArrowheads="1"/>
              </p:cNvSpPr>
              <p:nvPr/>
            </p:nvSpPr>
            <p:spPr bwMode="auto">
              <a:xfrm>
                <a:off x="3165" y="2746"/>
                <a:ext cx="232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Rectangle 342"/>
              <p:cNvSpPr>
                <a:spLocks noChangeArrowheads="1"/>
              </p:cNvSpPr>
              <p:nvPr/>
            </p:nvSpPr>
            <p:spPr bwMode="auto">
              <a:xfrm>
                <a:off x="3395" y="274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Rectangle 341"/>
              <p:cNvSpPr>
                <a:spLocks noChangeArrowheads="1"/>
              </p:cNvSpPr>
              <p:nvPr/>
            </p:nvSpPr>
            <p:spPr bwMode="auto">
              <a:xfrm>
                <a:off x="3625" y="274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Rectangle 340"/>
              <p:cNvSpPr>
                <a:spLocks noChangeArrowheads="1"/>
              </p:cNvSpPr>
              <p:nvPr/>
            </p:nvSpPr>
            <p:spPr bwMode="auto">
              <a:xfrm>
                <a:off x="3856" y="274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Rectangle 339"/>
              <p:cNvSpPr>
                <a:spLocks noChangeArrowheads="1"/>
              </p:cNvSpPr>
              <p:nvPr/>
            </p:nvSpPr>
            <p:spPr bwMode="auto">
              <a:xfrm>
                <a:off x="4086" y="274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Rectangle 338"/>
              <p:cNvSpPr>
                <a:spLocks noChangeArrowheads="1"/>
              </p:cNvSpPr>
              <p:nvPr/>
            </p:nvSpPr>
            <p:spPr bwMode="auto">
              <a:xfrm>
                <a:off x="2475" y="297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Rectangle 337"/>
              <p:cNvSpPr>
                <a:spLocks noChangeArrowheads="1"/>
              </p:cNvSpPr>
              <p:nvPr/>
            </p:nvSpPr>
            <p:spPr bwMode="auto">
              <a:xfrm>
                <a:off x="2705" y="297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Rectangle 336"/>
              <p:cNvSpPr>
                <a:spLocks noChangeArrowheads="1"/>
              </p:cNvSpPr>
              <p:nvPr/>
            </p:nvSpPr>
            <p:spPr bwMode="auto">
              <a:xfrm>
                <a:off x="2935" y="297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Rectangle 335"/>
              <p:cNvSpPr>
                <a:spLocks noChangeArrowheads="1"/>
              </p:cNvSpPr>
              <p:nvPr/>
            </p:nvSpPr>
            <p:spPr bwMode="auto">
              <a:xfrm>
                <a:off x="3165" y="2976"/>
                <a:ext cx="232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Rectangle 334"/>
              <p:cNvSpPr>
                <a:spLocks noChangeArrowheads="1"/>
              </p:cNvSpPr>
              <p:nvPr/>
            </p:nvSpPr>
            <p:spPr bwMode="auto">
              <a:xfrm>
                <a:off x="3395" y="297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Rectangle 333"/>
              <p:cNvSpPr>
                <a:spLocks noChangeArrowheads="1"/>
              </p:cNvSpPr>
              <p:nvPr/>
            </p:nvSpPr>
            <p:spPr bwMode="auto">
              <a:xfrm>
                <a:off x="3625" y="297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Rectangle 332"/>
              <p:cNvSpPr>
                <a:spLocks noChangeArrowheads="1"/>
              </p:cNvSpPr>
              <p:nvPr/>
            </p:nvSpPr>
            <p:spPr bwMode="auto">
              <a:xfrm>
                <a:off x="3856" y="297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Rectangle 331"/>
              <p:cNvSpPr>
                <a:spLocks noChangeArrowheads="1"/>
              </p:cNvSpPr>
              <p:nvPr/>
            </p:nvSpPr>
            <p:spPr bwMode="auto">
              <a:xfrm>
                <a:off x="4086" y="297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Rectangle 330"/>
              <p:cNvSpPr>
                <a:spLocks noChangeArrowheads="1"/>
              </p:cNvSpPr>
              <p:nvPr/>
            </p:nvSpPr>
            <p:spPr bwMode="auto">
              <a:xfrm>
                <a:off x="2475" y="320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Rectangle 329"/>
              <p:cNvSpPr>
                <a:spLocks noChangeArrowheads="1"/>
              </p:cNvSpPr>
              <p:nvPr/>
            </p:nvSpPr>
            <p:spPr bwMode="auto">
              <a:xfrm>
                <a:off x="2705" y="320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Rectangle 328"/>
              <p:cNvSpPr>
                <a:spLocks noChangeArrowheads="1"/>
              </p:cNvSpPr>
              <p:nvPr/>
            </p:nvSpPr>
            <p:spPr bwMode="auto">
              <a:xfrm>
                <a:off x="2935" y="320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Rectangle 327"/>
              <p:cNvSpPr>
                <a:spLocks noChangeArrowheads="1"/>
              </p:cNvSpPr>
              <p:nvPr/>
            </p:nvSpPr>
            <p:spPr bwMode="auto">
              <a:xfrm>
                <a:off x="3165" y="3206"/>
                <a:ext cx="232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Rectangle 326"/>
              <p:cNvSpPr>
                <a:spLocks noChangeArrowheads="1"/>
              </p:cNvSpPr>
              <p:nvPr/>
            </p:nvSpPr>
            <p:spPr bwMode="auto">
              <a:xfrm>
                <a:off x="3395" y="320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Rectangle 325"/>
              <p:cNvSpPr>
                <a:spLocks noChangeArrowheads="1"/>
              </p:cNvSpPr>
              <p:nvPr/>
            </p:nvSpPr>
            <p:spPr bwMode="auto">
              <a:xfrm>
                <a:off x="3625" y="320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Rectangle 324"/>
              <p:cNvSpPr>
                <a:spLocks noChangeArrowheads="1"/>
              </p:cNvSpPr>
              <p:nvPr/>
            </p:nvSpPr>
            <p:spPr bwMode="auto">
              <a:xfrm>
                <a:off x="3856" y="320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Rectangle 323"/>
              <p:cNvSpPr>
                <a:spLocks noChangeArrowheads="1"/>
              </p:cNvSpPr>
              <p:nvPr/>
            </p:nvSpPr>
            <p:spPr bwMode="auto">
              <a:xfrm>
                <a:off x="4086" y="320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Rectangle 322"/>
              <p:cNvSpPr>
                <a:spLocks noChangeArrowheads="1"/>
              </p:cNvSpPr>
              <p:nvPr/>
            </p:nvSpPr>
            <p:spPr bwMode="auto">
              <a:xfrm>
                <a:off x="2475" y="343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Rectangle 321"/>
              <p:cNvSpPr>
                <a:spLocks noChangeArrowheads="1"/>
              </p:cNvSpPr>
              <p:nvPr/>
            </p:nvSpPr>
            <p:spPr bwMode="auto">
              <a:xfrm>
                <a:off x="2705" y="343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Rectangle 320"/>
              <p:cNvSpPr>
                <a:spLocks noChangeArrowheads="1"/>
              </p:cNvSpPr>
              <p:nvPr/>
            </p:nvSpPr>
            <p:spPr bwMode="auto">
              <a:xfrm>
                <a:off x="2935" y="343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Rectangle 319"/>
              <p:cNvSpPr>
                <a:spLocks noChangeArrowheads="1"/>
              </p:cNvSpPr>
              <p:nvPr/>
            </p:nvSpPr>
            <p:spPr bwMode="auto">
              <a:xfrm>
                <a:off x="3165" y="3436"/>
                <a:ext cx="232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Rectangle 318"/>
              <p:cNvSpPr>
                <a:spLocks noChangeArrowheads="1"/>
              </p:cNvSpPr>
              <p:nvPr/>
            </p:nvSpPr>
            <p:spPr bwMode="auto">
              <a:xfrm>
                <a:off x="3395" y="343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Rectangle 317"/>
              <p:cNvSpPr>
                <a:spLocks noChangeArrowheads="1"/>
              </p:cNvSpPr>
              <p:nvPr/>
            </p:nvSpPr>
            <p:spPr bwMode="auto">
              <a:xfrm>
                <a:off x="3625" y="343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Rectangle 316"/>
              <p:cNvSpPr>
                <a:spLocks noChangeArrowheads="1"/>
              </p:cNvSpPr>
              <p:nvPr/>
            </p:nvSpPr>
            <p:spPr bwMode="auto">
              <a:xfrm>
                <a:off x="3856" y="343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Rectangle 315"/>
              <p:cNvSpPr>
                <a:spLocks noChangeArrowheads="1"/>
              </p:cNvSpPr>
              <p:nvPr/>
            </p:nvSpPr>
            <p:spPr bwMode="auto">
              <a:xfrm>
                <a:off x="4086" y="3436"/>
                <a:ext cx="231" cy="23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AutoShape 313"/>
            <p:cNvSpPr>
              <a:spLocks noChangeShapeType="1"/>
            </p:cNvSpPr>
            <p:nvPr/>
          </p:nvSpPr>
          <p:spPr bwMode="auto">
            <a:xfrm flipV="1">
              <a:off x="4199" y="3321"/>
              <a:ext cx="1" cy="2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312"/>
            <p:cNvSpPr>
              <a:spLocks noChangeShapeType="1"/>
            </p:cNvSpPr>
            <p:nvPr/>
          </p:nvSpPr>
          <p:spPr bwMode="auto">
            <a:xfrm flipH="1">
              <a:off x="3966" y="3321"/>
              <a:ext cx="231" cy="2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AutoShape 311"/>
            <p:cNvSpPr>
              <a:spLocks noChangeShapeType="1"/>
            </p:cNvSpPr>
            <p:nvPr/>
          </p:nvSpPr>
          <p:spPr bwMode="auto">
            <a:xfrm flipH="1">
              <a:off x="3738" y="3091"/>
              <a:ext cx="461" cy="4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310"/>
            <p:cNvSpPr>
              <a:spLocks noChangeShapeType="1"/>
            </p:cNvSpPr>
            <p:nvPr/>
          </p:nvSpPr>
          <p:spPr bwMode="auto">
            <a:xfrm flipH="1">
              <a:off x="3508" y="2861"/>
              <a:ext cx="691" cy="6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309"/>
            <p:cNvSpPr>
              <a:spLocks noChangeShapeType="1"/>
            </p:cNvSpPr>
            <p:nvPr/>
          </p:nvSpPr>
          <p:spPr bwMode="auto">
            <a:xfrm flipH="1">
              <a:off x="3277" y="2631"/>
              <a:ext cx="933" cy="9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308"/>
            <p:cNvSpPr>
              <a:spLocks noChangeShapeType="1"/>
            </p:cNvSpPr>
            <p:nvPr/>
          </p:nvSpPr>
          <p:spPr bwMode="auto">
            <a:xfrm flipH="1">
              <a:off x="3047" y="2401"/>
              <a:ext cx="1163" cy="11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AutoShape 307"/>
            <p:cNvSpPr>
              <a:spLocks noChangeShapeType="1"/>
            </p:cNvSpPr>
            <p:nvPr/>
          </p:nvSpPr>
          <p:spPr bwMode="auto">
            <a:xfrm flipH="1">
              <a:off x="2817" y="2171"/>
              <a:ext cx="1402" cy="13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AutoShape 306"/>
            <p:cNvSpPr>
              <a:spLocks noChangeShapeType="1"/>
            </p:cNvSpPr>
            <p:nvPr/>
          </p:nvSpPr>
          <p:spPr bwMode="auto">
            <a:xfrm flipH="1">
              <a:off x="2555" y="1941"/>
              <a:ext cx="1642" cy="16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AutoShape 305"/>
            <p:cNvSpPr>
              <a:spLocks noChangeShapeType="1"/>
            </p:cNvSpPr>
            <p:nvPr/>
          </p:nvSpPr>
          <p:spPr bwMode="auto">
            <a:xfrm flipH="1">
              <a:off x="2565" y="1941"/>
              <a:ext cx="1401" cy="13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AutoShape 304"/>
            <p:cNvSpPr>
              <a:spLocks noChangeShapeType="1"/>
            </p:cNvSpPr>
            <p:nvPr/>
          </p:nvSpPr>
          <p:spPr bwMode="auto">
            <a:xfrm flipH="1">
              <a:off x="2575" y="1941"/>
              <a:ext cx="1163" cy="11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AutoShape 303"/>
            <p:cNvSpPr>
              <a:spLocks noChangeShapeType="1"/>
            </p:cNvSpPr>
            <p:nvPr/>
          </p:nvSpPr>
          <p:spPr bwMode="auto">
            <a:xfrm flipH="1">
              <a:off x="2575" y="1941"/>
              <a:ext cx="933" cy="9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AutoShape 302"/>
            <p:cNvSpPr>
              <a:spLocks noChangeShapeType="1"/>
            </p:cNvSpPr>
            <p:nvPr/>
          </p:nvSpPr>
          <p:spPr bwMode="auto">
            <a:xfrm flipH="1">
              <a:off x="2587" y="1941"/>
              <a:ext cx="692" cy="6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AutoShape 301"/>
            <p:cNvSpPr>
              <a:spLocks noChangeShapeType="1"/>
            </p:cNvSpPr>
            <p:nvPr/>
          </p:nvSpPr>
          <p:spPr bwMode="auto">
            <a:xfrm flipH="1">
              <a:off x="2585" y="1941"/>
              <a:ext cx="462" cy="4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AutoShape 300"/>
            <p:cNvSpPr>
              <a:spLocks noChangeShapeType="1"/>
            </p:cNvSpPr>
            <p:nvPr/>
          </p:nvSpPr>
          <p:spPr bwMode="auto">
            <a:xfrm flipH="1">
              <a:off x="2587" y="1941"/>
              <a:ext cx="230" cy="2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AutoShape 299"/>
            <p:cNvSpPr>
              <a:spLocks noChangeShapeType="1"/>
            </p:cNvSpPr>
            <p:nvPr/>
          </p:nvSpPr>
          <p:spPr bwMode="auto">
            <a:xfrm flipV="1">
              <a:off x="2587" y="1941"/>
              <a:ext cx="1" cy="2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AutoShape 298"/>
            <p:cNvSpPr>
              <a:spLocks noChangeShapeType="1"/>
            </p:cNvSpPr>
            <p:nvPr/>
          </p:nvSpPr>
          <p:spPr bwMode="auto">
            <a:xfrm flipH="1">
              <a:off x="3966" y="3091"/>
              <a:ext cx="233" cy="4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AutoShape 297"/>
            <p:cNvSpPr>
              <a:spLocks noChangeShapeType="1"/>
            </p:cNvSpPr>
            <p:nvPr/>
          </p:nvSpPr>
          <p:spPr bwMode="auto">
            <a:xfrm flipH="1">
              <a:off x="3738" y="2861"/>
              <a:ext cx="460" cy="6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296"/>
            <p:cNvSpPr>
              <a:spLocks noChangeShapeType="1"/>
            </p:cNvSpPr>
            <p:nvPr/>
          </p:nvSpPr>
          <p:spPr bwMode="auto">
            <a:xfrm flipH="1">
              <a:off x="3508" y="2631"/>
              <a:ext cx="690" cy="9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AutoShape 295"/>
            <p:cNvSpPr>
              <a:spLocks noChangeShapeType="1"/>
            </p:cNvSpPr>
            <p:nvPr/>
          </p:nvSpPr>
          <p:spPr bwMode="auto">
            <a:xfrm flipH="1">
              <a:off x="3277" y="2401"/>
              <a:ext cx="921" cy="11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AutoShape 294"/>
            <p:cNvSpPr>
              <a:spLocks noChangeShapeType="1"/>
            </p:cNvSpPr>
            <p:nvPr/>
          </p:nvSpPr>
          <p:spPr bwMode="auto">
            <a:xfrm flipH="1">
              <a:off x="3047" y="2171"/>
              <a:ext cx="1151" cy="13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AutoShape 293"/>
            <p:cNvSpPr>
              <a:spLocks noChangeShapeType="1"/>
            </p:cNvSpPr>
            <p:nvPr/>
          </p:nvSpPr>
          <p:spPr bwMode="auto">
            <a:xfrm flipH="1">
              <a:off x="2817" y="1941"/>
              <a:ext cx="1381" cy="16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AutoShape 292"/>
            <p:cNvSpPr>
              <a:spLocks noChangeShapeType="1"/>
            </p:cNvSpPr>
            <p:nvPr/>
          </p:nvSpPr>
          <p:spPr bwMode="auto">
            <a:xfrm flipH="1">
              <a:off x="2587" y="1941"/>
              <a:ext cx="1381" cy="16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AutoShape 291"/>
            <p:cNvSpPr>
              <a:spLocks noChangeShapeType="1"/>
            </p:cNvSpPr>
            <p:nvPr/>
          </p:nvSpPr>
          <p:spPr bwMode="auto">
            <a:xfrm flipH="1">
              <a:off x="2587" y="1941"/>
              <a:ext cx="1151" cy="13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AutoShape 290"/>
            <p:cNvSpPr>
              <a:spLocks noChangeShapeType="1"/>
            </p:cNvSpPr>
            <p:nvPr/>
          </p:nvSpPr>
          <p:spPr bwMode="auto">
            <a:xfrm flipH="1">
              <a:off x="2587" y="1941"/>
              <a:ext cx="921" cy="11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AutoShape 289"/>
            <p:cNvSpPr>
              <a:spLocks noChangeShapeType="1"/>
            </p:cNvSpPr>
            <p:nvPr/>
          </p:nvSpPr>
          <p:spPr bwMode="auto">
            <a:xfrm flipH="1">
              <a:off x="2587" y="1941"/>
              <a:ext cx="690" cy="9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AutoShape 288"/>
            <p:cNvSpPr>
              <a:spLocks noChangeShapeType="1"/>
            </p:cNvSpPr>
            <p:nvPr/>
          </p:nvSpPr>
          <p:spPr bwMode="auto">
            <a:xfrm flipH="1">
              <a:off x="2587" y="1941"/>
              <a:ext cx="460" cy="6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AutoShape 287"/>
            <p:cNvSpPr>
              <a:spLocks noChangeShapeType="1"/>
            </p:cNvSpPr>
            <p:nvPr/>
          </p:nvSpPr>
          <p:spPr bwMode="auto">
            <a:xfrm flipH="1">
              <a:off x="2587" y="1941"/>
              <a:ext cx="230" cy="4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Text Box 286"/>
            <p:cNvSpPr txBox="1">
              <a:spLocks noChangeArrowheads="1"/>
            </p:cNvSpPr>
            <p:nvPr/>
          </p:nvSpPr>
          <p:spPr bwMode="auto">
            <a:xfrm>
              <a:off x="2588" y="3693"/>
              <a:ext cx="1513" cy="3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diagonal scan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 Box 285"/>
            <p:cNvSpPr txBox="1">
              <a:spLocks noChangeArrowheads="1"/>
            </p:cNvSpPr>
            <p:nvPr/>
          </p:nvSpPr>
          <p:spPr bwMode="auto">
            <a:xfrm>
              <a:off x="4966" y="3693"/>
              <a:ext cx="2513" cy="86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lang="en-US" sz="1600" dirty="0">
                  <a:ea typeface="Times New Roman" pitchFamily="18" charset="0"/>
                </a:rPr>
                <a:t>h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itchFamily="18" charset="0"/>
                </a:rPr>
                <a:t>orizontal scan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itchFamily="18" charset="0"/>
                </a:rPr>
                <a:t>replaced by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itchFamily="18" charset="0"/>
                </a:rPr>
                <a:t>horizontal-diagonal scan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 Box 284"/>
            <p:cNvSpPr txBox="1">
              <a:spLocks noChangeArrowheads="1"/>
            </p:cNvSpPr>
            <p:nvPr/>
          </p:nvSpPr>
          <p:spPr bwMode="auto">
            <a:xfrm>
              <a:off x="7834" y="3693"/>
              <a:ext cx="2323" cy="13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lang="en-US" sz="1600" dirty="0">
                  <a:ea typeface="Times New Roman" pitchFamily="18" charset="0"/>
                </a:rPr>
                <a:t>v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ertical scan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replaced by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vertical-diagonal scan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9" name="Group 252"/>
            <p:cNvGrpSpPr>
              <a:grpSpLocks/>
            </p:cNvGrpSpPr>
            <p:nvPr/>
          </p:nvGrpSpPr>
          <p:grpSpPr bwMode="auto">
            <a:xfrm>
              <a:off x="5233" y="1826"/>
              <a:ext cx="1840" cy="460"/>
              <a:chOff x="5233" y="1826"/>
              <a:chExt cx="1840" cy="460"/>
            </a:xfrm>
          </p:grpSpPr>
          <p:sp>
            <p:nvSpPr>
              <p:cNvPr id="289" name="Rectangle 283"/>
              <p:cNvSpPr>
                <a:spLocks noChangeArrowheads="1"/>
              </p:cNvSpPr>
              <p:nvPr/>
            </p:nvSpPr>
            <p:spPr bwMode="auto">
              <a:xfrm>
                <a:off x="5233" y="1826"/>
                <a:ext cx="230" cy="23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Rectangle 282"/>
              <p:cNvSpPr>
                <a:spLocks noChangeArrowheads="1"/>
              </p:cNvSpPr>
              <p:nvPr/>
            </p:nvSpPr>
            <p:spPr bwMode="auto">
              <a:xfrm>
                <a:off x="5463" y="182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Rectangle 281"/>
              <p:cNvSpPr>
                <a:spLocks noChangeArrowheads="1"/>
              </p:cNvSpPr>
              <p:nvPr/>
            </p:nvSpPr>
            <p:spPr bwMode="auto">
              <a:xfrm>
                <a:off x="5693" y="1826"/>
                <a:ext cx="229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Rectangle 280"/>
              <p:cNvSpPr>
                <a:spLocks noChangeArrowheads="1"/>
              </p:cNvSpPr>
              <p:nvPr/>
            </p:nvSpPr>
            <p:spPr bwMode="auto">
              <a:xfrm>
                <a:off x="5922" y="1826"/>
                <a:ext cx="232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Rectangle 279"/>
              <p:cNvSpPr>
                <a:spLocks noChangeArrowheads="1"/>
              </p:cNvSpPr>
              <p:nvPr/>
            </p:nvSpPr>
            <p:spPr bwMode="auto">
              <a:xfrm>
                <a:off x="6152" y="182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Rectangle 278"/>
              <p:cNvSpPr>
                <a:spLocks noChangeArrowheads="1"/>
              </p:cNvSpPr>
              <p:nvPr/>
            </p:nvSpPr>
            <p:spPr bwMode="auto">
              <a:xfrm>
                <a:off x="6382" y="182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Rectangle 277"/>
              <p:cNvSpPr>
                <a:spLocks noChangeArrowheads="1"/>
              </p:cNvSpPr>
              <p:nvPr/>
            </p:nvSpPr>
            <p:spPr bwMode="auto">
              <a:xfrm>
                <a:off x="6613" y="1826"/>
                <a:ext cx="229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Rectangle 276"/>
              <p:cNvSpPr>
                <a:spLocks noChangeArrowheads="1"/>
              </p:cNvSpPr>
              <p:nvPr/>
            </p:nvSpPr>
            <p:spPr bwMode="auto">
              <a:xfrm>
                <a:off x="6842" y="182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Rectangle 275"/>
              <p:cNvSpPr>
                <a:spLocks noChangeArrowheads="1"/>
              </p:cNvSpPr>
              <p:nvPr/>
            </p:nvSpPr>
            <p:spPr bwMode="auto">
              <a:xfrm>
                <a:off x="5233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Rectangle 274"/>
              <p:cNvSpPr>
                <a:spLocks noChangeArrowheads="1"/>
              </p:cNvSpPr>
              <p:nvPr/>
            </p:nvSpPr>
            <p:spPr bwMode="auto">
              <a:xfrm>
                <a:off x="5463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Rectangle 273"/>
              <p:cNvSpPr>
                <a:spLocks noChangeArrowheads="1"/>
              </p:cNvSpPr>
              <p:nvPr/>
            </p:nvSpPr>
            <p:spPr bwMode="auto">
              <a:xfrm>
                <a:off x="5693" y="2056"/>
                <a:ext cx="229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Rectangle 272"/>
              <p:cNvSpPr>
                <a:spLocks noChangeArrowheads="1"/>
              </p:cNvSpPr>
              <p:nvPr/>
            </p:nvSpPr>
            <p:spPr bwMode="auto">
              <a:xfrm>
                <a:off x="5922" y="2056"/>
                <a:ext cx="232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Rectangle 271"/>
              <p:cNvSpPr>
                <a:spLocks noChangeArrowheads="1"/>
              </p:cNvSpPr>
              <p:nvPr/>
            </p:nvSpPr>
            <p:spPr bwMode="auto">
              <a:xfrm>
                <a:off x="6152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Rectangle 270"/>
              <p:cNvSpPr>
                <a:spLocks noChangeArrowheads="1"/>
              </p:cNvSpPr>
              <p:nvPr/>
            </p:nvSpPr>
            <p:spPr bwMode="auto">
              <a:xfrm>
                <a:off x="6382" y="205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Rectangle 269"/>
              <p:cNvSpPr>
                <a:spLocks noChangeArrowheads="1"/>
              </p:cNvSpPr>
              <p:nvPr/>
            </p:nvSpPr>
            <p:spPr bwMode="auto">
              <a:xfrm>
                <a:off x="6613" y="2056"/>
                <a:ext cx="229" cy="23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Rectangle 268"/>
              <p:cNvSpPr>
                <a:spLocks noChangeArrowheads="1"/>
              </p:cNvSpPr>
              <p:nvPr/>
            </p:nvSpPr>
            <p:spPr bwMode="auto">
              <a:xfrm>
                <a:off x="6842" y="205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AutoShape 267"/>
              <p:cNvSpPr>
                <a:spLocks noChangeShapeType="1"/>
              </p:cNvSpPr>
              <p:nvPr/>
            </p:nvSpPr>
            <p:spPr bwMode="auto">
              <a:xfrm>
                <a:off x="5350" y="1941"/>
                <a:ext cx="230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AutoShape 266"/>
              <p:cNvSpPr>
                <a:spLocks noChangeShapeType="1"/>
              </p:cNvSpPr>
              <p:nvPr/>
            </p:nvSpPr>
            <p:spPr bwMode="auto">
              <a:xfrm flipH="1">
                <a:off x="534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AutoShape 265"/>
              <p:cNvSpPr>
                <a:spLocks noChangeShapeType="1"/>
              </p:cNvSpPr>
              <p:nvPr/>
            </p:nvSpPr>
            <p:spPr bwMode="auto">
              <a:xfrm flipH="1">
                <a:off x="558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AutoShape 264"/>
              <p:cNvSpPr>
                <a:spLocks noChangeShapeType="1"/>
              </p:cNvSpPr>
              <p:nvPr/>
            </p:nvSpPr>
            <p:spPr bwMode="auto">
              <a:xfrm flipH="1">
                <a:off x="580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AutoShape 263"/>
              <p:cNvSpPr>
                <a:spLocks noChangeShapeType="1"/>
              </p:cNvSpPr>
              <p:nvPr/>
            </p:nvSpPr>
            <p:spPr bwMode="auto">
              <a:xfrm flipH="1">
                <a:off x="603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AutoShape 262"/>
              <p:cNvSpPr>
                <a:spLocks noChangeShapeType="1"/>
              </p:cNvSpPr>
              <p:nvPr/>
            </p:nvSpPr>
            <p:spPr bwMode="auto">
              <a:xfrm flipH="1">
                <a:off x="626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AutoShape 261"/>
              <p:cNvSpPr>
                <a:spLocks noChangeShapeType="1"/>
              </p:cNvSpPr>
              <p:nvPr/>
            </p:nvSpPr>
            <p:spPr bwMode="auto">
              <a:xfrm flipH="1">
                <a:off x="649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AutoShape 260"/>
              <p:cNvSpPr>
                <a:spLocks noChangeShapeType="1"/>
              </p:cNvSpPr>
              <p:nvPr/>
            </p:nvSpPr>
            <p:spPr bwMode="auto">
              <a:xfrm flipH="1">
                <a:off x="672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AutoShape 259"/>
              <p:cNvSpPr>
                <a:spLocks noChangeShapeType="1"/>
              </p:cNvSpPr>
              <p:nvPr/>
            </p:nvSpPr>
            <p:spPr bwMode="auto">
              <a:xfrm>
                <a:off x="6730" y="2181"/>
                <a:ext cx="230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AutoShape 258"/>
              <p:cNvSpPr>
                <a:spLocks noChangeShapeType="1"/>
              </p:cNvSpPr>
              <p:nvPr/>
            </p:nvSpPr>
            <p:spPr bwMode="auto">
              <a:xfrm flipH="1">
                <a:off x="6498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AutoShape 257"/>
              <p:cNvSpPr>
                <a:spLocks noChangeShapeType="1"/>
              </p:cNvSpPr>
              <p:nvPr/>
            </p:nvSpPr>
            <p:spPr bwMode="auto">
              <a:xfrm flipH="1">
                <a:off x="627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AutoShape 256"/>
              <p:cNvSpPr>
                <a:spLocks noChangeShapeType="1"/>
              </p:cNvSpPr>
              <p:nvPr/>
            </p:nvSpPr>
            <p:spPr bwMode="auto">
              <a:xfrm flipH="1">
                <a:off x="604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AutoShape 255"/>
              <p:cNvSpPr>
                <a:spLocks noChangeShapeType="1"/>
              </p:cNvSpPr>
              <p:nvPr/>
            </p:nvSpPr>
            <p:spPr bwMode="auto">
              <a:xfrm flipH="1">
                <a:off x="581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AutoShape 254"/>
              <p:cNvSpPr>
                <a:spLocks noChangeShapeType="1"/>
              </p:cNvSpPr>
              <p:nvPr/>
            </p:nvSpPr>
            <p:spPr bwMode="auto">
              <a:xfrm flipH="1">
                <a:off x="558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AutoShape 253"/>
              <p:cNvSpPr>
                <a:spLocks noChangeShapeType="1"/>
              </p:cNvSpPr>
              <p:nvPr/>
            </p:nvSpPr>
            <p:spPr bwMode="auto">
              <a:xfrm flipH="1">
                <a:off x="535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0" name="Group 220"/>
            <p:cNvGrpSpPr>
              <a:grpSpLocks/>
            </p:cNvGrpSpPr>
            <p:nvPr/>
          </p:nvGrpSpPr>
          <p:grpSpPr bwMode="auto">
            <a:xfrm>
              <a:off x="5235" y="2286"/>
              <a:ext cx="1840" cy="460"/>
              <a:chOff x="5233" y="1826"/>
              <a:chExt cx="1840" cy="460"/>
            </a:xfrm>
          </p:grpSpPr>
          <p:sp>
            <p:nvSpPr>
              <p:cNvPr id="258" name="Rectangle 251"/>
              <p:cNvSpPr>
                <a:spLocks noChangeArrowheads="1"/>
              </p:cNvSpPr>
              <p:nvPr/>
            </p:nvSpPr>
            <p:spPr bwMode="auto">
              <a:xfrm>
                <a:off x="5233" y="1826"/>
                <a:ext cx="230" cy="23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Rectangle 250"/>
              <p:cNvSpPr>
                <a:spLocks noChangeArrowheads="1"/>
              </p:cNvSpPr>
              <p:nvPr/>
            </p:nvSpPr>
            <p:spPr bwMode="auto">
              <a:xfrm>
                <a:off x="5463" y="182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Rectangle 249"/>
              <p:cNvSpPr>
                <a:spLocks noChangeArrowheads="1"/>
              </p:cNvSpPr>
              <p:nvPr/>
            </p:nvSpPr>
            <p:spPr bwMode="auto">
              <a:xfrm>
                <a:off x="5693" y="1826"/>
                <a:ext cx="229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Rectangle 248"/>
              <p:cNvSpPr>
                <a:spLocks noChangeArrowheads="1"/>
              </p:cNvSpPr>
              <p:nvPr/>
            </p:nvSpPr>
            <p:spPr bwMode="auto">
              <a:xfrm>
                <a:off x="5922" y="1826"/>
                <a:ext cx="232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Rectangle 247"/>
              <p:cNvSpPr>
                <a:spLocks noChangeArrowheads="1"/>
              </p:cNvSpPr>
              <p:nvPr/>
            </p:nvSpPr>
            <p:spPr bwMode="auto">
              <a:xfrm>
                <a:off x="6152" y="182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Rectangle 246"/>
              <p:cNvSpPr>
                <a:spLocks noChangeArrowheads="1"/>
              </p:cNvSpPr>
              <p:nvPr/>
            </p:nvSpPr>
            <p:spPr bwMode="auto">
              <a:xfrm>
                <a:off x="6382" y="182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Rectangle 245"/>
              <p:cNvSpPr>
                <a:spLocks noChangeArrowheads="1"/>
              </p:cNvSpPr>
              <p:nvPr/>
            </p:nvSpPr>
            <p:spPr bwMode="auto">
              <a:xfrm>
                <a:off x="6613" y="1826"/>
                <a:ext cx="229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Rectangle 244"/>
              <p:cNvSpPr>
                <a:spLocks noChangeArrowheads="1"/>
              </p:cNvSpPr>
              <p:nvPr/>
            </p:nvSpPr>
            <p:spPr bwMode="auto">
              <a:xfrm>
                <a:off x="6842" y="182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Rectangle 243"/>
              <p:cNvSpPr>
                <a:spLocks noChangeArrowheads="1"/>
              </p:cNvSpPr>
              <p:nvPr/>
            </p:nvSpPr>
            <p:spPr bwMode="auto">
              <a:xfrm>
                <a:off x="5233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Rectangle 242"/>
              <p:cNvSpPr>
                <a:spLocks noChangeArrowheads="1"/>
              </p:cNvSpPr>
              <p:nvPr/>
            </p:nvSpPr>
            <p:spPr bwMode="auto">
              <a:xfrm>
                <a:off x="5463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Rectangle 241"/>
              <p:cNvSpPr>
                <a:spLocks noChangeArrowheads="1"/>
              </p:cNvSpPr>
              <p:nvPr/>
            </p:nvSpPr>
            <p:spPr bwMode="auto">
              <a:xfrm>
                <a:off x="5693" y="2056"/>
                <a:ext cx="229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Rectangle 240"/>
              <p:cNvSpPr>
                <a:spLocks noChangeArrowheads="1"/>
              </p:cNvSpPr>
              <p:nvPr/>
            </p:nvSpPr>
            <p:spPr bwMode="auto">
              <a:xfrm>
                <a:off x="5922" y="2056"/>
                <a:ext cx="232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Rectangle 239"/>
              <p:cNvSpPr>
                <a:spLocks noChangeArrowheads="1"/>
              </p:cNvSpPr>
              <p:nvPr/>
            </p:nvSpPr>
            <p:spPr bwMode="auto">
              <a:xfrm>
                <a:off x="6152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Rectangle 238"/>
              <p:cNvSpPr>
                <a:spLocks noChangeArrowheads="1"/>
              </p:cNvSpPr>
              <p:nvPr/>
            </p:nvSpPr>
            <p:spPr bwMode="auto">
              <a:xfrm>
                <a:off x="6382" y="205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Rectangle 237"/>
              <p:cNvSpPr>
                <a:spLocks noChangeArrowheads="1"/>
              </p:cNvSpPr>
              <p:nvPr/>
            </p:nvSpPr>
            <p:spPr bwMode="auto">
              <a:xfrm>
                <a:off x="6613" y="2056"/>
                <a:ext cx="229" cy="23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Rectangle 236"/>
              <p:cNvSpPr>
                <a:spLocks noChangeArrowheads="1"/>
              </p:cNvSpPr>
              <p:nvPr/>
            </p:nvSpPr>
            <p:spPr bwMode="auto">
              <a:xfrm>
                <a:off x="6842" y="205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AutoShape 235"/>
              <p:cNvSpPr>
                <a:spLocks noChangeShapeType="1"/>
              </p:cNvSpPr>
              <p:nvPr/>
            </p:nvSpPr>
            <p:spPr bwMode="auto">
              <a:xfrm>
                <a:off x="5350" y="1941"/>
                <a:ext cx="230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AutoShape 234"/>
              <p:cNvSpPr>
                <a:spLocks noChangeShapeType="1"/>
              </p:cNvSpPr>
              <p:nvPr/>
            </p:nvSpPr>
            <p:spPr bwMode="auto">
              <a:xfrm flipH="1">
                <a:off x="534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AutoShape 233"/>
              <p:cNvSpPr>
                <a:spLocks noChangeShapeType="1"/>
              </p:cNvSpPr>
              <p:nvPr/>
            </p:nvSpPr>
            <p:spPr bwMode="auto">
              <a:xfrm flipH="1">
                <a:off x="558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AutoShape 232"/>
              <p:cNvSpPr>
                <a:spLocks noChangeShapeType="1"/>
              </p:cNvSpPr>
              <p:nvPr/>
            </p:nvSpPr>
            <p:spPr bwMode="auto">
              <a:xfrm flipH="1">
                <a:off x="580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AutoShape 231"/>
              <p:cNvSpPr>
                <a:spLocks noChangeShapeType="1"/>
              </p:cNvSpPr>
              <p:nvPr/>
            </p:nvSpPr>
            <p:spPr bwMode="auto">
              <a:xfrm flipH="1">
                <a:off x="603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AutoShape 230"/>
              <p:cNvSpPr>
                <a:spLocks noChangeShapeType="1"/>
              </p:cNvSpPr>
              <p:nvPr/>
            </p:nvSpPr>
            <p:spPr bwMode="auto">
              <a:xfrm flipH="1">
                <a:off x="626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AutoShape 229"/>
              <p:cNvSpPr>
                <a:spLocks noChangeShapeType="1"/>
              </p:cNvSpPr>
              <p:nvPr/>
            </p:nvSpPr>
            <p:spPr bwMode="auto">
              <a:xfrm flipH="1">
                <a:off x="649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AutoShape 228"/>
              <p:cNvSpPr>
                <a:spLocks noChangeShapeType="1"/>
              </p:cNvSpPr>
              <p:nvPr/>
            </p:nvSpPr>
            <p:spPr bwMode="auto">
              <a:xfrm flipH="1">
                <a:off x="672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AutoShape 227"/>
              <p:cNvSpPr>
                <a:spLocks noChangeShapeType="1"/>
              </p:cNvSpPr>
              <p:nvPr/>
            </p:nvSpPr>
            <p:spPr bwMode="auto">
              <a:xfrm>
                <a:off x="6730" y="2181"/>
                <a:ext cx="230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AutoShape 226"/>
              <p:cNvSpPr>
                <a:spLocks noChangeShapeType="1"/>
              </p:cNvSpPr>
              <p:nvPr/>
            </p:nvSpPr>
            <p:spPr bwMode="auto">
              <a:xfrm flipH="1">
                <a:off x="6498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AutoShape 225"/>
              <p:cNvSpPr>
                <a:spLocks noChangeShapeType="1"/>
              </p:cNvSpPr>
              <p:nvPr/>
            </p:nvSpPr>
            <p:spPr bwMode="auto">
              <a:xfrm flipH="1">
                <a:off x="627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AutoShape 224"/>
              <p:cNvSpPr>
                <a:spLocks noChangeShapeType="1"/>
              </p:cNvSpPr>
              <p:nvPr/>
            </p:nvSpPr>
            <p:spPr bwMode="auto">
              <a:xfrm flipH="1">
                <a:off x="604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AutoShape 223"/>
              <p:cNvSpPr>
                <a:spLocks noChangeShapeType="1"/>
              </p:cNvSpPr>
              <p:nvPr/>
            </p:nvSpPr>
            <p:spPr bwMode="auto">
              <a:xfrm flipH="1">
                <a:off x="581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AutoShape 222"/>
              <p:cNvSpPr>
                <a:spLocks noChangeShapeType="1"/>
              </p:cNvSpPr>
              <p:nvPr/>
            </p:nvSpPr>
            <p:spPr bwMode="auto">
              <a:xfrm flipH="1">
                <a:off x="558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AutoShape 221"/>
              <p:cNvSpPr>
                <a:spLocks noChangeShapeType="1"/>
              </p:cNvSpPr>
              <p:nvPr/>
            </p:nvSpPr>
            <p:spPr bwMode="auto">
              <a:xfrm flipH="1">
                <a:off x="535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1" name="Group 188"/>
            <p:cNvGrpSpPr>
              <a:grpSpLocks/>
            </p:cNvGrpSpPr>
            <p:nvPr/>
          </p:nvGrpSpPr>
          <p:grpSpPr bwMode="auto">
            <a:xfrm>
              <a:off x="5235" y="2746"/>
              <a:ext cx="1840" cy="460"/>
              <a:chOff x="5233" y="1826"/>
              <a:chExt cx="1840" cy="460"/>
            </a:xfrm>
          </p:grpSpPr>
          <p:sp>
            <p:nvSpPr>
              <p:cNvPr id="227" name="Rectangle 219"/>
              <p:cNvSpPr>
                <a:spLocks noChangeArrowheads="1"/>
              </p:cNvSpPr>
              <p:nvPr/>
            </p:nvSpPr>
            <p:spPr bwMode="auto">
              <a:xfrm>
                <a:off x="5233" y="1826"/>
                <a:ext cx="230" cy="23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Rectangle 218"/>
              <p:cNvSpPr>
                <a:spLocks noChangeArrowheads="1"/>
              </p:cNvSpPr>
              <p:nvPr/>
            </p:nvSpPr>
            <p:spPr bwMode="auto">
              <a:xfrm>
                <a:off x="5463" y="182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Rectangle 217"/>
              <p:cNvSpPr>
                <a:spLocks noChangeArrowheads="1"/>
              </p:cNvSpPr>
              <p:nvPr/>
            </p:nvSpPr>
            <p:spPr bwMode="auto">
              <a:xfrm>
                <a:off x="5693" y="1826"/>
                <a:ext cx="229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Rectangle 216"/>
              <p:cNvSpPr>
                <a:spLocks noChangeArrowheads="1"/>
              </p:cNvSpPr>
              <p:nvPr/>
            </p:nvSpPr>
            <p:spPr bwMode="auto">
              <a:xfrm>
                <a:off x="5922" y="1826"/>
                <a:ext cx="232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Rectangle 215"/>
              <p:cNvSpPr>
                <a:spLocks noChangeArrowheads="1"/>
              </p:cNvSpPr>
              <p:nvPr/>
            </p:nvSpPr>
            <p:spPr bwMode="auto">
              <a:xfrm>
                <a:off x="6152" y="182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Rectangle 214"/>
              <p:cNvSpPr>
                <a:spLocks noChangeArrowheads="1"/>
              </p:cNvSpPr>
              <p:nvPr/>
            </p:nvSpPr>
            <p:spPr bwMode="auto">
              <a:xfrm>
                <a:off x="6382" y="182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Rectangle 213"/>
              <p:cNvSpPr>
                <a:spLocks noChangeArrowheads="1"/>
              </p:cNvSpPr>
              <p:nvPr/>
            </p:nvSpPr>
            <p:spPr bwMode="auto">
              <a:xfrm>
                <a:off x="6613" y="1826"/>
                <a:ext cx="229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Rectangle 212"/>
              <p:cNvSpPr>
                <a:spLocks noChangeArrowheads="1"/>
              </p:cNvSpPr>
              <p:nvPr/>
            </p:nvSpPr>
            <p:spPr bwMode="auto">
              <a:xfrm>
                <a:off x="6842" y="182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Rectangle 211"/>
              <p:cNvSpPr>
                <a:spLocks noChangeArrowheads="1"/>
              </p:cNvSpPr>
              <p:nvPr/>
            </p:nvSpPr>
            <p:spPr bwMode="auto">
              <a:xfrm>
                <a:off x="5233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Rectangle 210"/>
              <p:cNvSpPr>
                <a:spLocks noChangeArrowheads="1"/>
              </p:cNvSpPr>
              <p:nvPr/>
            </p:nvSpPr>
            <p:spPr bwMode="auto">
              <a:xfrm>
                <a:off x="5463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Rectangle 209"/>
              <p:cNvSpPr>
                <a:spLocks noChangeArrowheads="1"/>
              </p:cNvSpPr>
              <p:nvPr/>
            </p:nvSpPr>
            <p:spPr bwMode="auto">
              <a:xfrm>
                <a:off x="5693" y="2056"/>
                <a:ext cx="229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Rectangle 208"/>
              <p:cNvSpPr>
                <a:spLocks noChangeArrowheads="1"/>
              </p:cNvSpPr>
              <p:nvPr/>
            </p:nvSpPr>
            <p:spPr bwMode="auto">
              <a:xfrm>
                <a:off x="5922" y="2056"/>
                <a:ext cx="232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Rectangle 207"/>
              <p:cNvSpPr>
                <a:spLocks noChangeArrowheads="1"/>
              </p:cNvSpPr>
              <p:nvPr/>
            </p:nvSpPr>
            <p:spPr bwMode="auto">
              <a:xfrm>
                <a:off x="6152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Rectangle 206"/>
              <p:cNvSpPr>
                <a:spLocks noChangeArrowheads="1"/>
              </p:cNvSpPr>
              <p:nvPr/>
            </p:nvSpPr>
            <p:spPr bwMode="auto">
              <a:xfrm>
                <a:off x="6382" y="205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Rectangle 205"/>
              <p:cNvSpPr>
                <a:spLocks noChangeArrowheads="1"/>
              </p:cNvSpPr>
              <p:nvPr/>
            </p:nvSpPr>
            <p:spPr bwMode="auto">
              <a:xfrm>
                <a:off x="6613" y="2056"/>
                <a:ext cx="229" cy="23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Rectangle 204"/>
              <p:cNvSpPr>
                <a:spLocks noChangeArrowheads="1"/>
              </p:cNvSpPr>
              <p:nvPr/>
            </p:nvSpPr>
            <p:spPr bwMode="auto">
              <a:xfrm>
                <a:off x="6842" y="205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AutoShape 203"/>
              <p:cNvSpPr>
                <a:spLocks noChangeShapeType="1"/>
              </p:cNvSpPr>
              <p:nvPr/>
            </p:nvSpPr>
            <p:spPr bwMode="auto">
              <a:xfrm>
                <a:off x="5350" y="1941"/>
                <a:ext cx="230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AutoShape 202"/>
              <p:cNvSpPr>
                <a:spLocks noChangeShapeType="1"/>
              </p:cNvSpPr>
              <p:nvPr/>
            </p:nvSpPr>
            <p:spPr bwMode="auto">
              <a:xfrm flipH="1">
                <a:off x="534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AutoShape 201"/>
              <p:cNvSpPr>
                <a:spLocks noChangeShapeType="1"/>
              </p:cNvSpPr>
              <p:nvPr/>
            </p:nvSpPr>
            <p:spPr bwMode="auto">
              <a:xfrm flipH="1">
                <a:off x="558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AutoShape 200"/>
              <p:cNvSpPr>
                <a:spLocks noChangeShapeType="1"/>
              </p:cNvSpPr>
              <p:nvPr/>
            </p:nvSpPr>
            <p:spPr bwMode="auto">
              <a:xfrm flipH="1">
                <a:off x="580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AutoShape 199"/>
              <p:cNvSpPr>
                <a:spLocks noChangeShapeType="1"/>
              </p:cNvSpPr>
              <p:nvPr/>
            </p:nvSpPr>
            <p:spPr bwMode="auto">
              <a:xfrm flipH="1">
                <a:off x="603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AutoShape 198"/>
              <p:cNvSpPr>
                <a:spLocks noChangeShapeType="1"/>
              </p:cNvSpPr>
              <p:nvPr/>
            </p:nvSpPr>
            <p:spPr bwMode="auto">
              <a:xfrm flipH="1">
                <a:off x="626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AutoShape 197"/>
              <p:cNvSpPr>
                <a:spLocks noChangeShapeType="1"/>
              </p:cNvSpPr>
              <p:nvPr/>
            </p:nvSpPr>
            <p:spPr bwMode="auto">
              <a:xfrm flipH="1">
                <a:off x="649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AutoShape 196"/>
              <p:cNvSpPr>
                <a:spLocks noChangeShapeType="1"/>
              </p:cNvSpPr>
              <p:nvPr/>
            </p:nvSpPr>
            <p:spPr bwMode="auto">
              <a:xfrm flipH="1">
                <a:off x="672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AutoShape 195"/>
              <p:cNvSpPr>
                <a:spLocks noChangeShapeType="1"/>
              </p:cNvSpPr>
              <p:nvPr/>
            </p:nvSpPr>
            <p:spPr bwMode="auto">
              <a:xfrm>
                <a:off x="6730" y="2181"/>
                <a:ext cx="230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AutoShape 194"/>
              <p:cNvSpPr>
                <a:spLocks noChangeShapeType="1"/>
              </p:cNvSpPr>
              <p:nvPr/>
            </p:nvSpPr>
            <p:spPr bwMode="auto">
              <a:xfrm flipH="1">
                <a:off x="6498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AutoShape 193"/>
              <p:cNvSpPr>
                <a:spLocks noChangeShapeType="1"/>
              </p:cNvSpPr>
              <p:nvPr/>
            </p:nvSpPr>
            <p:spPr bwMode="auto">
              <a:xfrm flipH="1">
                <a:off x="627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AutoShape 192"/>
              <p:cNvSpPr>
                <a:spLocks noChangeShapeType="1"/>
              </p:cNvSpPr>
              <p:nvPr/>
            </p:nvSpPr>
            <p:spPr bwMode="auto">
              <a:xfrm flipH="1">
                <a:off x="604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AutoShape 191"/>
              <p:cNvSpPr>
                <a:spLocks noChangeShapeType="1"/>
              </p:cNvSpPr>
              <p:nvPr/>
            </p:nvSpPr>
            <p:spPr bwMode="auto">
              <a:xfrm flipH="1">
                <a:off x="581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AutoShape 190"/>
              <p:cNvSpPr>
                <a:spLocks noChangeShapeType="1"/>
              </p:cNvSpPr>
              <p:nvPr/>
            </p:nvSpPr>
            <p:spPr bwMode="auto">
              <a:xfrm flipH="1">
                <a:off x="558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AutoShape 189"/>
              <p:cNvSpPr>
                <a:spLocks noChangeShapeType="1"/>
              </p:cNvSpPr>
              <p:nvPr/>
            </p:nvSpPr>
            <p:spPr bwMode="auto">
              <a:xfrm flipH="1">
                <a:off x="535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2" name="Group 156"/>
            <p:cNvGrpSpPr>
              <a:grpSpLocks/>
            </p:cNvGrpSpPr>
            <p:nvPr/>
          </p:nvGrpSpPr>
          <p:grpSpPr bwMode="auto">
            <a:xfrm>
              <a:off x="5235" y="3206"/>
              <a:ext cx="1840" cy="460"/>
              <a:chOff x="5233" y="1826"/>
              <a:chExt cx="1840" cy="460"/>
            </a:xfrm>
          </p:grpSpPr>
          <p:sp>
            <p:nvSpPr>
              <p:cNvPr id="196" name="Rectangle 187"/>
              <p:cNvSpPr>
                <a:spLocks noChangeArrowheads="1"/>
              </p:cNvSpPr>
              <p:nvPr/>
            </p:nvSpPr>
            <p:spPr bwMode="auto">
              <a:xfrm>
                <a:off x="5233" y="1826"/>
                <a:ext cx="230" cy="23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Rectangle 186"/>
              <p:cNvSpPr>
                <a:spLocks noChangeArrowheads="1"/>
              </p:cNvSpPr>
              <p:nvPr/>
            </p:nvSpPr>
            <p:spPr bwMode="auto">
              <a:xfrm>
                <a:off x="5463" y="182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Rectangle 185"/>
              <p:cNvSpPr>
                <a:spLocks noChangeArrowheads="1"/>
              </p:cNvSpPr>
              <p:nvPr/>
            </p:nvSpPr>
            <p:spPr bwMode="auto">
              <a:xfrm>
                <a:off x="5693" y="1826"/>
                <a:ext cx="229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Rectangle 184"/>
              <p:cNvSpPr>
                <a:spLocks noChangeArrowheads="1"/>
              </p:cNvSpPr>
              <p:nvPr/>
            </p:nvSpPr>
            <p:spPr bwMode="auto">
              <a:xfrm>
                <a:off x="5922" y="1826"/>
                <a:ext cx="232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Rectangle 183"/>
              <p:cNvSpPr>
                <a:spLocks noChangeArrowheads="1"/>
              </p:cNvSpPr>
              <p:nvPr/>
            </p:nvSpPr>
            <p:spPr bwMode="auto">
              <a:xfrm>
                <a:off x="6152" y="182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Rectangle 182"/>
              <p:cNvSpPr>
                <a:spLocks noChangeArrowheads="1"/>
              </p:cNvSpPr>
              <p:nvPr/>
            </p:nvSpPr>
            <p:spPr bwMode="auto">
              <a:xfrm>
                <a:off x="6382" y="182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Rectangle 181"/>
              <p:cNvSpPr>
                <a:spLocks noChangeArrowheads="1"/>
              </p:cNvSpPr>
              <p:nvPr/>
            </p:nvSpPr>
            <p:spPr bwMode="auto">
              <a:xfrm>
                <a:off x="6613" y="1826"/>
                <a:ext cx="229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Rectangle 180"/>
              <p:cNvSpPr>
                <a:spLocks noChangeArrowheads="1"/>
              </p:cNvSpPr>
              <p:nvPr/>
            </p:nvSpPr>
            <p:spPr bwMode="auto">
              <a:xfrm>
                <a:off x="6842" y="182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Rectangle 179"/>
              <p:cNvSpPr>
                <a:spLocks noChangeArrowheads="1"/>
              </p:cNvSpPr>
              <p:nvPr/>
            </p:nvSpPr>
            <p:spPr bwMode="auto">
              <a:xfrm>
                <a:off x="5233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Rectangle 178"/>
              <p:cNvSpPr>
                <a:spLocks noChangeArrowheads="1"/>
              </p:cNvSpPr>
              <p:nvPr/>
            </p:nvSpPr>
            <p:spPr bwMode="auto">
              <a:xfrm>
                <a:off x="5463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Rectangle 177"/>
              <p:cNvSpPr>
                <a:spLocks noChangeArrowheads="1"/>
              </p:cNvSpPr>
              <p:nvPr/>
            </p:nvSpPr>
            <p:spPr bwMode="auto">
              <a:xfrm>
                <a:off x="5693" y="2056"/>
                <a:ext cx="229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Rectangle 176"/>
              <p:cNvSpPr>
                <a:spLocks noChangeArrowheads="1"/>
              </p:cNvSpPr>
              <p:nvPr/>
            </p:nvSpPr>
            <p:spPr bwMode="auto">
              <a:xfrm>
                <a:off x="5922" y="2056"/>
                <a:ext cx="232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Rectangle 175"/>
              <p:cNvSpPr>
                <a:spLocks noChangeArrowheads="1"/>
              </p:cNvSpPr>
              <p:nvPr/>
            </p:nvSpPr>
            <p:spPr bwMode="auto">
              <a:xfrm>
                <a:off x="6152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Rectangle 174"/>
              <p:cNvSpPr>
                <a:spLocks noChangeArrowheads="1"/>
              </p:cNvSpPr>
              <p:nvPr/>
            </p:nvSpPr>
            <p:spPr bwMode="auto">
              <a:xfrm>
                <a:off x="6382" y="205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Rectangle 173"/>
              <p:cNvSpPr>
                <a:spLocks noChangeArrowheads="1"/>
              </p:cNvSpPr>
              <p:nvPr/>
            </p:nvSpPr>
            <p:spPr bwMode="auto">
              <a:xfrm>
                <a:off x="6613" y="2056"/>
                <a:ext cx="229" cy="230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Rectangle 172"/>
              <p:cNvSpPr>
                <a:spLocks noChangeArrowheads="1"/>
              </p:cNvSpPr>
              <p:nvPr/>
            </p:nvSpPr>
            <p:spPr bwMode="auto">
              <a:xfrm>
                <a:off x="6842" y="2056"/>
                <a:ext cx="231" cy="23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AutoShape 171"/>
              <p:cNvSpPr>
                <a:spLocks noChangeShapeType="1"/>
              </p:cNvSpPr>
              <p:nvPr/>
            </p:nvSpPr>
            <p:spPr bwMode="auto">
              <a:xfrm>
                <a:off x="5350" y="1941"/>
                <a:ext cx="230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AutoShape 170"/>
              <p:cNvSpPr>
                <a:spLocks noChangeShapeType="1"/>
              </p:cNvSpPr>
              <p:nvPr/>
            </p:nvSpPr>
            <p:spPr bwMode="auto">
              <a:xfrm flipH="1">
                <a:off x="534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AutoShape 169"/>
              <p:cNvSpPr>
                <a:spLocks noChangeShapeType="1"/>
              </p:cNvSpPr>
              <p:nvPr/>
            </p:nvSpPr>
            <p:spPr bwMode="auto">
              <a:xfrm flipH="1">
                <a:off x="558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AutoShape 168"/>
              <p:cNvSpPr>
                <a:spLocks noChangeShapeType="1"/>
              </p:cNvSpPr>
              <p:nvPr/>
            </p:nvSpPr>
            <p:spPr bwMode="auto">
              <a:xfrm flipH="1">
                <a:off x="580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AutoShape 167"/>
              <p:cNvSpPr>
                <a:spLocks noChangeShapeType="1"/>
              </p:cNvSpPr>
              <p:nvPr/>
            </p:nvSpPr>
            <p:spPr bwMode="auto">
              <a:xfrm flipH="1">
                <a:off x="603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AutoShape 166"/>
              <p:cNvSpPr>
                <a:spLocks noChangeShapeType="1"/>
              </p:cNvSpPr>
              <p:nvPr/>
            </p:nvSpPr>
            <p:spPr bwMode="auto">
              <a:xfrm flipH="1">
                <a:off x="626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AutoShape 165"/>
              <p:cNvSpPr>
                <a:spLocks noChangeShapeType="1"/>
              </p:cNvSpPr>
              <p:nvPr/>
            </p:nvSpPr>
            <p:spPr bwMode="auto">
              <a:xfrm flipH="1">
                <a:off x="649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AutoShape 164"/>
              <p:cNvSpPr>
                <a:spLocks noChangeShapeType="1"/>
              </p:cNvSpPr>
              <p:nvPr/>
            </p:nvSpPr>
            <p:spPr bwMode="auto">
              <a:xfrm flipH="1">
                <a:off x="6728" y="1941"/>
                <a:ext cx="232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AutoShape 163"/>
              <p:cNvSpPr>
                <a:spLocks noChangeShapeType="1"/>
              </p:cNvSpPr>
              <p:nvPr/>
            </p:nvSpPr>
            <p:spPr bwMode="auto">
              <a:xfrm>
                <a:off x="6730" y="2181"/>
                <a:ext cx="230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AutoShape 162"/>
              <p:cNvSpPr>
                <a:spLocks noChangeShapeType="1"/>
              </p:cNvSpPr>
              <p:nvPr/>
            </p:nvSpPr>
            <p:spPr bwMode="auto">
              <a:xfrm flipH="1">
                <a:off x="6498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AutoShape 161"/>
              <p:cNvSpPr>
                <a:spLocks noChangeShapeType="1"/>
              </p:cNvSpPr>
              <p:nvPr/>
            </p:nvSpPr>
            <p:spPr bwMode="auto">
              <a:xfrm flipH="1">
                <a:off x="627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AutoShape 160"/>
              <p:cNvSpPr>
                <a:spLocks noChangeShapeType="1"/>
              </p:cNvSpPr>
              <p:nvPr/>
            </p:nvSpPr>
            <p:spPr bwMode="auto">
              <a:xfrm flipH="1">
                <a:off x="604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AutoShape 159"/>
              <p:cNvSpPr>
                <a:spLocks noChangeShapeType="1"/>
              </p:cNvSpPr>
              <p:nvPr/>
            </p:nvSpPr>
            <p:spPr bwMode="auto">
              <a:xfrm flipH="1">
                <a:off x="581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AutoShape 158"/>
              <p:cNvSpPr>
                <a:spLocks noChangeShapeType="1"/>
              </p:cNvSpPr>
              <p:nvPr/>
            </p:nvSpPr>
            <p:spPr bwMode="auto">
              <a:xfrm flipH="1">
                <a:off x="558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AutoShape 157"/>
              <p:cNvSpPr>
                <a:spLocks noChangeShapeType="1"/>
              </p:cNvSpPr>
              <p:nvPr/>
            </p:nvSpPr>
            <p:spPr bwMode="auto">
              <a:xfrm flipH="1">
                <a:off x="5350" y="1941"/>
                <a:ext cx="460" cy="2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" name="Group 124"/>
            <p:cNvGrpSpPr>
              <a:grpSpLocks/>
            </p:cNvGrpSpPr>
            <p:nvPr/>
          </p:nvGrpSpPr>
          <p:grpSpPr bwMode="auto">
            <a:xfrm>
              <a:off x="9376" y="1826"/>
              <a:ext cx="461" cy="1840"/>
              <a:chOff x="9376" y="1826"/>
              <a:chExt cx="461" cy="1840"/>
            </a:xfrm>
          </p:grpSpPr>
          <p:sp>
            <p:nvSpPr>
              <p:cNvPr id="165" name="Rectangle 155"/>
              <p:cNvSpPr>
                <a:spLocks noChangeArrowheads="1"/>
              </p:cNvSpPr>
              <p:nvPr/>
            </p:nvSpPr>
            <p:spPr bwMode="auto">
              <a:xfrm>
                <a:off x="9376" y="1826"/>
                <a:ext cx="230" cy="23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Rectangle 154"/>
              <p:cNvSpPr>
                <a:spLocks noChangeArrowheads="1"/>
              </p:cNvSpPr>
              <p:nvPr/>
            </p:nvSpPr>
            <p:spPr bwMode="auto">
              <a:xfrm>
                <a:off x="9606" y="182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Rectangle 153"/>
              <p:cNvSpPr>
                <a:spLocks noChangeArrowheads="1"/>
              </p:cNvSpPr>
              <p:nvPr/>
            </p:nvSpPr>
            <p:spPr bwMode="auto">
              <a:xfrm>
                <a:off x="9376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Rectangle 152"/>
              <p:cNvSpPr>
                <a:spLocks noChangeArrowheads="1"/>
              </p:cNvSpPr>
              <p:nvPr/>
            </p:nvSpPr>
            <p:spPr bwMode="auto">
              <a:xfrm>
                <a:off x="9606" y="205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Rectangle 151"/>
              <p:cNvSpPr>
                <a:spLocks noChangeArrowheads="1"/>
              </p:cNvSpPr>
              <p:nvPr/>
            </p:nvSpPr>
            <p:spPr bwMode="auto">
              <a:xfrm>
                <a:off x="9376" y="228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Rectangle 150"/>
              <p:cNvSpPr>
                <a:spLocks noChangeArrowheads="1"/>
              </p:cNvSpPr>
              <p:nvPr/>
            </p:nvSpPr>
            <p:spPr bwMode="auto">
              <a:xfrm>
                <a:off x="9606" y="228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Rectangle 149"/>
              <p:cNvSpPr>
                <a:spLocks noChangeArrowheads="1"/>
              </p:cNvSpPr>
              <p:nvPr/>
            </p:nvSpPr>
            <p:spPr bwMode="auto">
              <a:xfrm>
                <a:off x="9376" y="251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Rectangle 148"/>
              <p:cNvSpPr>
                <a:spLocks noChangeArrowheads="1"/>
              </p:cNvSpPr>
              <p:nvPr/>
            </p:nvSpPr>
            <p:spPr bwMode="auto">
              <a:xfrm>
                <a:off x="9606" y="251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Rectangle 147"/>
              <p:cNvSpPr>
                <a:spLocks noChangeArrowheads="1"/>
              </p:cNvSpPr>
              <p:nvPr/>
            </p:nvSpPr>
            <p:spPr bwMode="auto">
              <a:xfrm>
                <a:off x="9376" y="274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Rectangle 146"/>
              <p:cNvSpPr>
                <a:spLocks noChangeArrowheads="1"/>
              </p:cNvSpPr>
              <p:nvPr/>
            </p:nvSpPr>
            <p:spPr bwMode="auto">
              <a:xfrm>
                <a:off x="9606" y="274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Rectangle 145"/>
              <p:cNvSpPr>
                <a:spLocks noChangeArrowheads="1"/>
              </p:cNvSpPr>
              <p:nvPr/>
            </p:nvSpPr>
            <p:spPr bwMode="auto">
              <a:xfrm>
                <a:off x="9376" y="297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Rectangle 144"/>
              <p:cNvSpPr>
                <a:spLocks noChangeArrowheads="1"/>
              </p:cNvSpPr>
              <p:nvPr/>
            </p:nvSpPr>
            <p:spPr bwMode="auto">
              <a:xfrm>
                <a:off x="9606" y="297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Rectangle 143"/>
              <p:cNvSpPr>
                <a:spLocks noChangeArrowheads="1"/>
              </p:cNvSpPr>
              <p:nvPr/>
            </p:nvSpPr>
            <p:spPr bwMode="auto">
              <a:xfrm>
                <a:off x="9376" y="320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Rectangle 142"/>
              <p:cNvSpPr>
                <a:spLocks noChangeArrowheads="1"/>
              </p:cNvSpPr>
              <p:nvPr/>
            </p:nvSpPr>
            <p:spPr bwMode="auto">
              <a:xfrm>
                <a:off x="9606" y="3206"/>
                <a:ext cx="231" cy="23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Rectangle 141"/>
              <p:cNvSpPr>
                <a:spLocks noChangeArrowheads="1"/>
              </p:cNvSpPr>
              <p:nvPr/>
            </p:nvSpPr>
            <p:spPr bwMode="auto">
              <a:xfrm>
                <a:off x="9376" y="343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Rectangle 140"/>
              <p:cNvSpPr>
                <a:spLocks noChangeArrowheads="1"/>
              </p:cNvSpPr>
              <p:nvPr/>
            </p:nvSpPr>
            <p:spPr bwMode="auto">
              <a:xfrm>
                <a:off x="9606" y="3436"/>
                <a:ext cx="231" cy="23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AutoShape 139"/>
              <p:cNvSpPr>
                <a:spLocks noChangeShapeType="1"/>
              </p:cNvSpPr>
              <p:nvPr/>
            </p:nvSpPr>
            <p:spPr bwMode="auto">
              <a:xfrm flipV="1">
                <a:off x="9720" y="3321"/>
                <a:ext cx="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AutoShape 138"/>
              <p:cNvSpPr>
                <a:spLocks noChangeShapeType="1"/>
              </p:cNvSpPr>
              <p:nvPr/>
            </p:nvSpPr>
            <p:spPr bwMode="auto">
              <a:xfrm flipH="1">
                <a:off x="9490" y="3322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AutoShape 137"/>
              <p:cNvSpPr>
                <a:spLocks noChangeShapeType="1"/>
              </p:cNvSpPr>
              <p:nvPr/>
            </p:nvSpPr>
            <p:spPr bwMode="auto">
              <a:xfrm flipH="1">
                <a:off x="9490" y="309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AutoShape 136"/>
              <p:cNvSpPr>
                <a:spLocks noChangeShapeType="1"/>
              </p:cNvSpPr>
              <p:nvPr/>
            </p:nvSpPr>
            <p:spPr bwMode="auto">
              <a:xfrm flipH="1">
                <a:off x="9490" y="2862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AutoShape 135"/>
              <p:cNvSpPr>
                <a:spLocks noChangeShapeType="1"/>
              </p:cNvSpPr>
              <p:nvPr/>
            </p:nvSpPr>
            <p:spPr bwMode="auto">
              <a:xfrm flipH="1">
                <a:off x="9490" y="263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AutoShape 134"/>
              <p:cNvSpPr>
                <a:spLocks noChangeShapeType="1"/>
              </p:cNvSpPr>
              <p:nvPr/>
            </p:nvSpPr>
            <p:spPr bwMode="auto">
              <a:xfrm flipH="1">
                <a:off x="9490" y="240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AutoShape 133"/>
              <p:cNvSpPr>
                <a:spLocks noChangeShapeType="1"/>
              </p:cNvSpPr>
              <p:nvPr/>
            </p:nvSpPr>
            <p:spPr bwMode="auto">
              <a:xfrm flipH="1">
                <a:off x="9490" y="217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AutoShape 132"/>
              <p:cNvSpPr>
                <a:spLocks noChangeShapeType="1"/>
              </p:cNvSpPr>
              <p:nvPr/>
            </p:nvSpPr>
            <p:spPr bwMode="auto">
              <a:xfrm flipH="1">
                <a:off x="9490" y="194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AutoShape 131"/>
              <p:cNvSpPr>
                <a:spLocks noChangeShapeType="1"/>
              </p:cNvSpPr>
              <p:nvPr/>
            </p:nvSpPr>
            <p:spPr bwMode="auto">
              <a:xfrm flipV="1">
                <a:off x="9490" y="1941"/>
                <a:ext cx="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AutoShape 130"/>
              <p:cNvSpPr>
                <a:spLocks noChangeShapeType="1"/>
              </p:cNvSpPr>
              <p:nvPr/>
            </p:nvSpPr>
            <p:spPr bwMode="auto">
              <a:xfrm flipH="1">
                <a:off x="9490" y="309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AutoShape 129"/>
              <p:cNvSpPr>
                <a:spLocks noChangeShapeType="1"/>
              </p:cNvSpPr>
              <p:nvPr/>
            </p:nvSpPr>
            <p:spPr bwMode="auto">
              <a:xfrm flipH="1">
                <a:off x="9489" y="286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AutoShape 128"/>
              <p:cNvSpPr>
                <a:spLocks noChangeShapeType="1"/>
              </p:cNvSpPr>
              <p:nvPr/>
            </p:nvSpPr>
            <p:spPr bwMode="auto">
              <a:xfrm flipH="1">
                <a:off x="9490" y="263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AutoShape 127"/>
              <p:cNvSpPr>
                <a:spLocks noChangeShapeType="1"/>
              </p:cNvSpPr>
              <p:nvPr/>
            </p:nvSpPr>
            <p:spPr bwMode="auto">
              <a:xfrm flipH="1">
                <a:off x="9490" y="240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AutoShape 126"/>
              <p:cNvSpPr>
                <a:spLocks noChangeShapeType="1"/>
              </p:cNvSpPr>
              <p:nvPr/>
            </p:nvSpPr>
            <p:spPr bwMode="auto">
              <a:xfrm flipH="1">
                <a:off x="9490" y="217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AutoShape 125"/>
              <p:cNvSpPr>
                <a:spLocks noChangeShapeType="1"/>
              </p:cNvSpPr>
              <p:nvPr/>
            </p:nvSpPr>
            <p:spPr bwMode="auto">
              <a:xfrm flipH="1">
                <a:off x="9490" y="194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92"/>
            <p:cNvGrpSpPr>
              <a:grpSpLocks/>
            </p:cNvGrpSpPr>
            <p:nvPr/>
          </p:nvGrpSpPr>
          <p:grpSpPr bwMode="auto">
            <a:xfrm>
              <a:off x="8914" y="1826"/>
              <a:ext cx="461" cy="1840"/>
              <a:chOff x="9376" y="1826"/>
              <a:chExt cx="461" cy="1840"/>
            </a:xfrm>
          </p:grpSpPr>
          <p:sp>
            <p:nvSpPr>
              <p:cNvPr id="134" name="Rectangle 123"/>
              <p:cNvSpPr>
                <a:spLocks noChangeArrowheads="1"/>
              </p:cNvSpPr>
              <p:nvPr/>
            </p:nvSpPr>
            <p:spPr bwMode="auto">
              <a:xfrm>
                <a:off x="9376" y="1826"/>
                <a:ext cx="230" cy="23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Rectangle 122"/>
              <p:cNvSpPr>
                <a:spLocks noChangeArrowheads="1"/>
              </p:cNvSpPr>
              <p:nvPr/>
            </p:nvSpPr>
            <p:spPr bwMode="auto">
              <a:xfrm>
                <a:off x="9606" y="182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Rectangle 121"/>
              <p:cNvSpPr>
                <a:spLocks noChangeArrowheads="1"/>
              </p:cNvSpPr>
              <p:nvPr/>
            </p:nvSpPr>
            <p:spPr bwMode="auto">
              <a:xfrm>
                <a:off x="9376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Rectangle 120"/>
              <p:cNvSpPr>
                <a:spLocks noChangeArrowheads="1"/>
              </p:cNvSpPr>
              <p:nvPr/>
            </p:nvSpPr>
            <p:spPr bwMode="auto">
              <a:xfrm>
                <a:off x="9606" y="205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Rectangle 119"/>
              <p:cNvSpPr>
                <a:spLocks noChangeArrowheads="1"/>
              </p:cNvSpPr>
              <p:nvPr/>
            </p:nvSpPr>
            <p:spPr bwMode="auto">
              <a:xfrm>
                <a:off x="9376" y="228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Rectangle 118"/>
              <p:cNvSpPr>
                <a:spLocks noChangeArrowheads="1"/>
              </p:cNvSpPr>
              <p:nvPr/>
            </p:nvSpPr>
            <p:spPr bwMode="auto">
              <a:xfrm>
                <a:off x="9606" y="228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Rectangle 117"/>
              <p:cNvSpPr>
                <a:spLocks noChangeArrowheads="1"/>
              </p:cNvSpPr>
              <p:nvPr/>
            </p:nvSpPr>
            <p:spPr bwMode="auto">
              <a:xfrm>
                <a:off x="9376" y="251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Rectangle 116"/>
              <p:cNvSpPr>
                <a:spLocks noChangeArrowheads="1"/>
              </p:cNvSpPr>
              <p:nvPr/>
            </p:nvSpPr>
            <p:spPr bwMode="auto">
              <a:xfrm>
                <a:off x="9606" y="251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Rectangle 115"/>
              <p:cNvSpPr>
                <a:spLocks noChangeArrowheads="1"/>
              </p:cNvSpPr>
              <p:nvPr/>
            </p:nvSpPr>
            <p:spPr bwMode="auto">
              <a:xfrm>
                <a:off x="9376" y="274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Rectangle 114"/>
              <p:cNvSpPr>
                <a:spLocks noChangeArrowheads="1"/>
              </p:cNvSpPr>
              <p:nvPr/>
            </p:nvSpPr>
            <p:spPr bwMode="auto">
              <a:xfrm>
                <a:off x="9606" y="274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Rectangle 113"/>
              <p:cNvSpPr>
                <a:spLocks noChangeArrowheads="1"/>
              </p:cNvSpPr>
              <p:nvPr/>
            </p:nvSpPr>
            <p:spPr bwMode="auto">
              <a:xfrm>
                <a:off x="9376" y="297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112"/>
              <p:cNvSpPr>
                <a:spLocks noChangeArrowheads="1"/>
              </p:cNvSpPr>
              <p:nvPr/>
            </p:nvSpPr>
            <p:spPr bwMode="auto">
              <a:xfrm>
                <a:off x="9606" y="297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Rectangle 111"/>
              <p:cNvSpPr>
                <a:spLocks noChangeArrowheads="1"/>
              </p:cNvSpPr>
              <p:nvPr/>
            </p:nvSpPr>
            <p:spPr bwMode="auto">
              <a:xfrm>
                <a:off x="9376" y="320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Rectangle 110"/>
              <p:cNvSpPr>
                <a:spLocks noChangeArrowheads="1"/>
              </p:cNvSpPr>
              <p:nvPr/>
            </p:nvSpPr>
            <p:spPr bwMode="auto">
              <a:xfrm>
                <a:off x="9606" y="3206"/>
                <a:ext cx="231" cy="23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Rectangle 109"/>
              <p:cNvSpPr>
                <a:spLocks noChangeArrowheads="1"/>
              </p:cNvSpPr>
              <p:nvPr/>
            </p:nvSpPr>
            <p:spPr bwMode="auto">
              <a:xfrm>
                <a:off x="9376" y="343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Rectangle 108"/>
              <p:cNvSpPr>
                <a:spLocks noChangeArrowheads="1"/>
              </p:cNvSpPr>
              <p:nvPr/>
            </p:nvSpPr>
            <p:spPr bwMode="auto">
              <a:xfrm>
                <a:off x="9606" y="343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AutoShape 107"/>
              <p:cNvSpPr>
                <a:spLocks noChangeShapeType="1"/>
              </p:cNvSpPr>
              <p:nvPr/>
            </p:nvSpPr>
            <p:spPr bwMode="auto">
              <a:xfrm flipV="1">
                <a:off x="9720" y="3321"/>
                <a:ext cx="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AutoShape 106"/>
              <p:cNvSpPr>
                <a:spLocks noChangeShapeType="1"/>
              </p:cNvSpPr>
              <p:nvPr/>
            </p:nvSpPr>
            <p:spPr bwMode="auto">
              <a:xfrm flipH="1">
                <a:off x="9490" y="3322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AutoShape 105"/>
              <p:cNvSpPr>
                <a:spLocks noChangeShapeType="1"/>
              </p:cNvSpPr>
              <p:nvPr/>
            </p:nvSpPr>
            <p:spPr bwMode="auto">
              <a:xfrm flipH="1">
                <a:off x="9490" y="309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AutoShape 104"/>
              <p:cNvSpPr>
                <a:spLocks noChangeShapeType="1"/>
              </p:cNvSpPr>
              <p:nvPr/>
            </p:nvSpPr>
            <p:spPr bwMode="auto">
              <a:xfrm flipH="1">
                <a:off x="9490" y="2862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AutoShape 103"/>
              <p:cNvSpPr>
                <a:spLocks noChangeShapeType="1"/>
              </p:cNvSpPr>
              <p:nvPr/>
            </p:nvSpPr>
            <p:spPr bwMode="auto">
              <a:xfrm flipH="1">
                <a:off x="9490" y="263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AutoShape 102"/>
              <p:cNvSpPr>
                <a:spLocks noChangeShapeType="1"/>
              </p:cNvSpPr>
              <p:nvPr/>
            </p:nvSpPr>
            <p:spPr bwMode="auto">
              <a:xfrm flipH="1">
                <a:off x="9490" y="240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AutoShape 101"/>
              <p:cNvSpPr>
                <a:spLocks noChangeShapeType="1"/>
              </p:cNvSpPr>
              <p:nvPr/>
            </p:nvSpPr>
            <p:spPr bwMode="auto">
              <a:xfrm flipH="1">
                <a:off x="9490" y="217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AutoShape 100"/>
              <p:cNvSpPr>
                <a:spLocks noChangeShapeType="1"/>
              </p:cNvSpPr>
              <p:nvPr/>
            </p:nvSpPr>
            <p:spPr bwMode="auto">
              <a:xfrm flipH="1">
                <a:off x="9490" y="194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AutoShape 99"/>
              <p:cNvSpPr>
                <a:spLocks noChangeShapeType="1"/>
              </p:cNvSpPr>
              <p:nvPr/>
            </p:nvSpPr>
            <p:spPr bwMode="auto">
              <a:xfrm flipV="1">
                <a:off x="9490" y="1941"/>
                <a:ext cx="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AutoShape 98"/>
              <p:cNvSpPr>
                <a:spLocks noChangeShapeType="1"/>
              </p:cNvSpPr>
              <p:nvPr/>
            </p:nvSpPr>
            <p:spPr bwMode="auto">
              <a:xfrm flipH="1">
                <a:off x="9490" y="309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AutoShape 97"/>
              <p:cNvSpPr>
                <a:spLocks noChangeShapeType="1"/>
              </p:cNvSpPr>
              <p:nvPr/>
            </p:nvSpPr>
            <p:spPr bwMode="auto">
              <a:xfrm flipH="1">
                <a:off x="9489" y="286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AutoShape 96"/>
              <p:cNvSpPr>
                <a:spLocks noChangeShapeType="1"/>
              </p:cNvSpPr>
              <p:nvPr/>
            </p:nvSpPr>
            <p:spPr bwMode="auto">
              <a:xfrm flipH="1">
                <a:off x="9490" y="263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AutoShape 95"/>
              <p:cNvSpPr>
                <a:spLocks noChangeShapeType="1"/>
              </p:cNvSpPr>
              <p:nvPr/>
            </p:nvSpPr>
            <p:spPr bwMode="auto">
              <a:xfrm flipH="1">
                <a:off x="9490" y="240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AutoShape 94"/>
              <p:cNvSpPr>
                <a:spLocks noChangeShapeType="1"/>
              </p:cNvSpPr>
              <p:nvPr/>
            </p:nvSpPr>
            <p:spPr bwMode="auto">
              <a:xfrm flipH="1">
                <a:off x="9490" y="217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AutoShape 93"/>
              <p:cNvSpPr>
                <a:spLocks noChangeShapeType="1"/>
              </p:cNvSpPr>
              <p:nvPr/>
            </p:nvSpPr>
            <p:spPr bwMode="auto">
              <a:xfrm flipH="1">
                <a:off x="9490" y="194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60"/>
            <p:cNvGrpSpPr>
              <a:grpSpLocks/>
            </p:cNvGrpSpPr>
            <p:nvPr/>
          </p:nvGrpSpPr>
          <p:grpSpPr bwMode="auto">
            <a:xfrm>
              <a:off x="8455" y="1826"/>
              <a:ext cx="461" cy="1840"/>
              <a:chOff x="9376" y="1826"/>
              <a:chExt cx="461" cy="1840"/>
            </a:xfrm>
          </p:grpSpPr>
          <p:sp>
            <p:nvSpPr>
              <p:cNvPr id="103" name="Rectangle 91"/>
              <p:cNvSpPr>
                <a:spLocks noChangeArrowheads="1"/>
              </p:cNvSpPr>
              <p:nvPr/>
            </p:nvSpPr>
            <p:spPr bwMode="auto">
              <a:xfrm>
                <a:off x="9376" y="1826"/>
                <a:ext cx="230" cy="23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Rectangle 90"/>
              <p:cNvSpPr>
                <a:spLocks noChangeArrowheads="1"/>
              </p:cNvSpPr>
              <p:nvPr/>
            </p:nvSpPr>
            <p:spPr bwMode="auto">
              <a:xfrm>
                <a:off x="9606" y="182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Rectangle 89"/>
              <p:cNvSpPr>
                <a:spLocks noChangeArrowheads="1"/>
              </p:cNvSpPr>
              <p:nvPr/>
            </p:nvSpPr>
            <p:spPr bwMode="auto">
              <a:xfrm>
                <a:off x="9376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Rectangle 88"/>
              <p:cNvSpPr>
                <a:spLocks noChangeArrowheads="1"/>
              </p:cNvSpPr>
              <p:nvPr/>
            </p:nvSpPr>
            <p:spPr bwMode="auto">
              <a:xfrm>
                <a:off x="9606" y="205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Rectangle 87"/>
              <p:cNvSpPr>
                <a:spLocks noChangeArrowheads="1"/>
              </p:cNvSpPr>
              <p:nvPr/>
            </p:nvSpPr>
            <p:spPr bwMode="auto">
              <a:xfrm>
                <a:off x="9376" y="228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Rectangle 86"/>
              <p:cNvSpPr>
                <a:spLocks noChangeArrowheads="1"/>
              </p:cNvSpPr>
              <p:nvPr/>
            </p:nvSpPr>
            <p:spPr bwMode="auto">
              <a:xfrm>
                <a:off x="9606" y="228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85"/>
              <p:cNvSpPr>
                <a:spLocks noChangeArrowheads="1"/>
              </p:cNvSpPr>
              <p:nvPr/>
            </p:nvSpPr>
            <p:spPr bwMode="auto">
              <a:xfrm>
                <a:off x="9376" y="251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Rectangle 84"/>
              <p:cNvSpPr>
                <a:spLocks noChangeArrowheads="1"/>
              </p:cNvSpPr>
              <p:nvPr/>
            </p:nvSpPr>
            <p:spPr bwMode="auto">
              <a:xfrm>
                <a:off x="9606" y="251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Rectangle 83"/>
              <p:cNvSpPr>
                <a:spLocks noChangeArrowheads="1"/>
              </p:cNvSpPr>
              <p:nvPr/>
            </p:nvSpPr>
            <p:spPr bwMode="auto">
              <a:xfrm>
                <a:off x="9376" y="274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82"/>
              <p:cNvSpPr>
                <a:spLocks noChangeArrowheads="1"/>
              </p:cNvSpPr>
              <p:nvPr/>
            </p:nvSpPr>
            <p:spPr bwMode="auto">
              <a:xfrm>
                <a:off x="9606" y="274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Rectangle 81"/>
              <p:cNvSpPr>
                <a:spLocks noChangeArrowheads="1"/>
              </p:cNvSpPr>
              <p:nvPr/>
            </p:nvSpPr>
            <p:spPr bwMode="auto">
              <a:xfrm>
                <a:off x="9376" y="297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Rectangle 80"/>
              <p:cNvSpPr>
                <a:spLocks noChangeArrowheads="1"/>
              </p:cNvSpPr>
              <p:nvPr/>
            </p:nvSpPr>
            <p:spPr bwMode="auto">
              <a:xfrm>
                <a:off x="9606" y="297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Rectangle 79"/>
              <p:cNvSpPr>
                <a:spLocks noChangeArrowheads="1"/>
              </p:cNvSpPr>
              <p:nvPr/>
            </p:nvSpPr>
            <p:spPr bwMode="auto">
              <a:xfrm>
                <a:off x="9376" y="320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Rectangle 78"/>
              <p:cNvSpPr>
                <a:spLocks noChangeArrowheads="1"/>
              </p:cNvSpPr>
              <p:nvPr/>
            </p:nvSpPr>
            <p:spPr bwMode="auto">
              <a:xfrm>
                <a:off x="9606" y="3206"/>
                <a:ext cx="231" cy="23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77"/>
              <p:cNvSpPr>
                <a:spLocks noChangeArrowheads="1"/>
              </p:cNvSpPr>
              <p:nvPr/>
            </p:nvSpPr>
            <p:spPr bwMode="auto">
              <a:xfrm>
                <a:off x="9376" y="343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Rectangle 76"/>
              <p:cNvSpPr>
                <a:spLocks noChangeArrowheads="1"/>
              </p:cNvSpPr>
              <p:nvPr/>
            </p:nvSpPr>
            <p:spPr bwMode="auto">
              <a:xfrm>
                <a:off x="9606" y="343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AutoShape 75"/>
              <p:cNvSpPr>
                <a:spLocks noChangeShapeType="1"/>
              </p:cNvSpPr>
              <p:nvPr/>
            </p:nvSpPr>
            <p:spPr bwMode="auto">
              <a:xfrm flipV="1">
                <a:off x="9720" y="3321"/>
                <a:ext cx="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AutoShape 74"/>
              <p:cNvSpPr>
                <a:spLocks noChangeShapeType="1"/>
              </p:cNvSpPr>
              <p:nvPr/>
            </p:nvSpPr>
            <p:spPr bwMode="auto">
              <a:xfrm flipH="1">
                <a:off x="9490" y="3322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AutoShape 73"/>
              <p:cNvSpPr>
                <a:spLocks noChangeShapeType="1"/>
              </p:cNvSpPr>
              <p:nvPr/>
            </p:nvSpPr>
            <p:spPr bwMode="auto">
              <a:xfrm flipH="1">
                <a:off x="9490" y="309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AutoShape 72"/>
              <p:cNvSpPr>
                <a:spLocks noChangeShapeType="1"/>
              </p:cNvSpPr>
              <p:nvPr/>
            </p:nvSpPr>
            <p:spPr bwMode="auto">
              <a:xfrm flipH="1">
                <a:off x="9490" y="2862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AutoShape 71"/>
              <p:cNvSpPr>
                <a:spLocks noChangeShapeType="1"/>
              </p:cNvSpPr>
              <p:nvPr/>
            </p:nvSpPr>
            <p:spPr bwMode="auto">
              <a:xfrm flipH="1">
                <a:off x="9490" y="263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AutoShape 70"/>
              <p:cNvSpPr>
                <a:spLocks noChangeShapeType="1"/>
              </p:cNvSpPr>
              <p:nvPr/>
            </p:nvSpPr>
            <p:spPr bwMode="auto">
              <a:xfrm flipH="1">
                <a:off x="9490" y="240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AutoShape 69"/>
              <p:cNvSpPr>
                <a:spLocks noChangeShapeType="1"/>
              </p:cNvSpPr>
              <p:nvPr/>
            </p:nvSpPr>
            <p:spPr bwMode="auto">
              <a:xfrm flipH="1">
                <a:off x="9490" y="217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AutoShape 68"/>
              <p:cNvSpPr>
                <a:spLocks noChangeShapeType="1"/>
              </p:cNvSpPr>
              <p:nvPr/>
            </p:nvSpPr>
            <p:spPr bwMode="auto">
              <a:xfrm flipH="1">
                <a:off x="9490" y="194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AutoShape 67"/>
              <p:cNvSpPr>
                <a:spLocks noChangeShapeType="1"/>
              </p:cNvSpPr>
              <p:nvPr/>
            </p:nvSpPr>
            <p:spPr bwMode="auto">
              <a:xfrm flipV="1">
                <a:off x="9490" y="1941"/>
                <a:ext cx="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AutoShape 66"/>
              <p:cNvSpPr>
                <a:spLocks noChangeShapeType="1"/>
              </p:cNvSpPr>
              <p:nvPr/>
            </p:nvSpPr>
            <p:spPr bwMode="auto">
              <a:xfrm flipH="1">
                <a:off x="9490" y="309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AutoShape 65"/>
              <p:cNvSpPr>
                <a:spLocks noChangeShapeType="1"/>
              </p:cNvSpPr>
              <p:nvPr/>
            </p:nvSpPr>
            <p:spPr bwMode="auto">
              <a:xfrm flipH="1">
                <a:off x="9489" y="286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AutoShape 64"/>
              <p:cNvSpPr>
                <a:spLocks noChangeShapeType="1"/>
              </p:cNvSpPr>
              <p:nvPr/>
            </p:nvSpPr>
            <p:spPr bwMode="auto">
              <a:xfrm flipH="1">
                <a:off x="9490" y="263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AutoShape 63"/>
              <p:cNvSpPr>
                <a:spLocks noChangeShapeType="1"/>
              </p:cNvSpPr>
              <p:nvPr/>
            </p:nvSpPr>
            <p:spPr bwMode="auto">
              <a:xfrm flipH="1">
                <a:off x="9490" y="240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AutoShape 62"/>
              <p:cNvSpPr>
                <a:spLocks noChangeShapeType="1"/>
              </p:cNvSpPr>
              <p:nvPr/>
            </p:nvSpPr>
            <p:spPr bwMode="auto">
              <a:xfrm flipH="1">
                <a:off x="9490" y="217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AutoShape 61"/>
              <p:cNvSpPr>
                <a:spLocks noChangeShapeType="1"/>
              </p:cNvSpPr>
              <p:nvPr/>
            </p:nvSpPr>
            <p:spPr bwMode="auto">
              <a:xfrm flipH="1">
                <a:off x="9490" y="194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6" name="Group 28"/>
            <p:cNvGrpSpPr>
              <a:grpSpLocks/>
            </p:cNvGrpSpPr>
            <p:nvPr/>
          </p:nvGrpSpPr>
          <p:grpSpPr bwMode="auto">
            <a:xfrm>
              <a:off x="7994" y="1826"/>
              <a:ext cx="461" cy="1840"/>
              <a:chOff x="9376" y="1826"/>
              <a:chExt cx="461" cy="1840"/>
            </a:xfrm>
          </p:grpSpPr>
          <p:sp>
            <p:nvSpPr>
              <p:cNvPr id="72" name="Rectangle 59"/>
              <p:cNvSpPr>
                <a:spLocks noChangeArrowheads="1"/>
              </p:cNvSpPr>
              <p:nvPr/>
            </p:nvSpPr>
            <p:spPr bwMode="auto">
              <a:xfrm>
                <a:off x="9376" y="1826"/>
                <a:ext cx="230" cy="23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Rectangle 58"/>
              <p:cNvSpPr>
                <a:spLocks noChangeArrowheads="1"/>
              </p:cNvSpPr>
              <p:nvPr/>
            </p:nvSpPr>
            <p:spPr bwMode="auto">
              <a:xfrm>
                <a:off x="9606" y="182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Rectangle 57"/>
              <p:cNvSpPr>
                <a:spLocks noChangeArrowheads="1"/>
              </p:cNvSpPr>
              <p:nvPr/>
            </p:nvSpPr>
            <p:spPr bwMode="auto">
              <a:xfrm>
                <a:off x="9376" y="205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Rectangle 56"/>
              <p:cNvSpPr>
                <a:spLocks noChangeArrowheads="1"/>
              </p:cNvSpPr>
              <p:nvPr/>
            </p:nvSpPr>
            <p:spPr bwMode="auto">
              <a:xfrm>
                <a:off x="9606" y="205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Rectangle 55"/>
              <p:cNvSpPr>
                <a:spLocks noChangeArrowheads="1"/>
              </p:cNvSpPr>
              <p:nvPr/>
            </p:nvSpPr>
            <p:spPr bwMode="auto">
              <a:xfrm>
                <a:off x="9376" y="228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Rectangle 54"/>
              <p:cNvSpPr>
                <a:spLocks noChangeArrowheads="1"/>
              </p:cNvSpPr>
              <p:nvPr/>
            </p:nvSpPr>
            <p:spPr bwMode="auto">
              <a:xfrm>
                <a:off x="9606" y="228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53"/>
              <p:cNvSpPr>
                <a:spLocks noChangeArrowheads="1"/>
              </p:cNvSpPr>
              <p:nvPr/>
            </p:nvSpPr>
            <p:spPr bwMode="auto">
              <a:xfrm>
                <a:off x="9376" y="251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Rectangle 52"/>
              <p:cNvSpPr>
                <a:spLocks noChangeArrowheads="1"/>
              </p:cNvSpPr>
              <p:nvPr/>
            </p:nvSpPr>
            <p:spPr bwMode="auto">
              <a:xfrm>
                <a:off x="9606" y="251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51"/>
              <p:cNvSpPr>
                <a:spLocks noChangeArrowheads="1"/>
              </p:cNvSpPr>
              <p:nvPr/>
            </p:nvSpPr>
            <p:spPr bwMode="auto">
              <a:xfrm>
                <a:off x="9376" y="274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Rectangle 50"/>
              <p:cNvSpPr>
                <a:spLocks noChangeArrowheads="1"/>
              </p:cNvSpPr>
              <p:nvPr/>
            </p:nvSpPr>
            <p:spPr bwMode="auto">
              <a:xfrm>
                <a:off x="9606" y="274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Rectangle 49"/>
              <p:cNvSpPr>
                <a:spLocks noChangeArrowheads="1"/>
              </p:cNvSpPr>
              <p:nvPr/>
            </p:nvSpPr>
            <p:spPr bwMode="auto">
              <a:xfrm>
                <a:off x="9376" y="297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Rectangle 48"/>
              <p:cNvSpPr>
                <a:spLocks noChangeArrowheads="1"/>
              </p:cNvSpPr>
              <p:nvPr/>
            </p:nvSpPr>
            <p:spPr bwMode="auto">
              <a:xfrm>
                <a:off x="9606" y="297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Rectangle 47"/>
              <p:cNvSpPr>
                <a:spLocks noChangeArrowheads="1"/>
              </p:cNvSpPr>
              <p:nvPr/>
            </p:nvSpPr>
            <p:spPr bwMode="auto">
              <a:xfrm>
                <a:off x="9376" y="320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46"/>
              <p:cNvSpPr>
                <a:spLocks noChangeArrowheads="1"/>
              </p:cNvSpPr>
              <p:nvPr/>
            </p:nvSpPr>
            <p:spPr bwMode="auto">
              <a:xfrm>
                <a:off x="9606" y="3206"/>
                <a:ext cx="231" cy="23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Rectangle 45"/>
              <p:cNvSpPr>
                <a:spLocks noChangeArrowheads="1"/>
              </p:cNvSpPr>
              <p:nvPr/>
            </p:nvSpPr>
            <p:spPr bwMode="auto">
              <a:xfrm>
                <a:off x="9376" y="3436"/>
                <a:ext cx="230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44"/>
              <p:cNvSpPr>
                <a:spLocks noChangeArrowheads="1"/>
              </p:cNvSpPr>
              <p:nvPr/>
            </p:nvSpPr>
            <p:spPr bwMode="auto">
              <a:xfrm>
                <a:off x="9606" y="3436"/>
                <a:ext cx="231" cy="230"/>
              </a:xfrm>
              <a:prstGeom prst="rect">
                <a:avLst/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AutoShape 43"/>
              <p:cNvSpPr>
                <a:spLocks noChangeShapeType="1"/>
              </p:cNvSpPr>
              <p:nvPr/>
            </p:nvSpPr>
            <p:spPr bwMode="auto">
              <a:xfrm flipV="1">
                <a:off x="9720" y="3321"/>
                <a:ext cx="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AutoShape 42"/>
              <p:cNvSpPr>
                <a:spLocks noChangeShapeType="1"/>
              </p:cNvSpPr>
              <p:nvPr/>
            </p:nvSpPr>
            <p:spPr bwMode="auto">
              <a:xfrm flipH="1">
                <a:off x="9490" y="3322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AutoShape 41"/>
              <p:cNvSpPr>
                <a:spLocks noChangeShapeType="1"/>
              </p:cNvSpPr>
              <p:nvPr/>
            </p:nvSpPr>
            <p:spPr bwMode="auto">
              <a:xfrm flipH="1">
                <a:off x="9490" y="309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AutoShape 40"/>
              <p:cNvSpPr>
                <a:spLocks noChangeShapeType="1"/>
              </p:cNvSpPr>
              <p:nvPr/>
            </p:nvSpPr>
            <p:spPr bwMode="auto">
              <a:xfrm flipH="1">
                <a:off x="9490" y="2862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AutoShape 39"/>
              <p:cNvSpPr>
                <a:spLocks noChangeShapeType="1"/>
              </p:cNvSpPr>
              <p:nvPr/>
            </p:nvSpPr>
            <p:spPr bwMode="auto">
              <a:xfrm flipH="1">
                <a:off x="9490" y="263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AutoShape 38"/>
              <p:cNvSpPr>
                <a:spLocks noChangeShapeType="1"/>
              </p:cNvSpPr>
              <p:nvPr/>
            </p:nvSpPr>
            <p:spPr bwMode="auto">
              <a:xfrm flipH="1">
                <a:off x="9490" y="240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AutoShape 37"/>
              <p:cNvSpPr>
                <a:spLocks noChangeShapeType="1"/>
              </p:cNvSpPr>
              <p:nvPr/>
            </p:nvSpPr>
            <p:spPr bwMode="auto">
              <a:xfrm flipH="1">
                <a:off x="9490" y="217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AutoShape 36"/>
              <p:cNvSpPr>
                <a:spLocks noChangeShapeType="1"/>
              </p:cNvSpPr>
              <p:nvPr/>
            </p:nvSpPr>
            <p:spPr bwMode="auto">
              <a:xfrm flipH="1">
                <a:off x="9490" y="1941"/>
                <a:ext cx="23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AutoShape 35"/>
              <p:cNvSpPr>
                <a:spLocks noChangeShapeType="1"/>
              </p:cNvSpPr>
              <p:nvPr/>
            </p:nvSpPr>
            <p:spPr bwMode="auto">
              <a:xfrm flipV="1">
                <a:off x="9490" y="1941"/>
                <a:ext cx="1" cy="2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AutoShape 34"/>
              <p:cNvSpPr>
                <a:spLocks noChangeShapeType="1"/>
              </p:cNvSpPr>
              <p:nvPr/>
            </p:nvSpPr>
            <p:spPr bwMode="auto">
              <a:xfrm flipH="1">
                <a:off x="9490" y="309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AutoShape 33"/>
              <p:cNvSpPr>
                <a:spLocks noChangeShapeType="1"/>
              </p:cNvSpPr>
              <p:nvPr/>
            </p:nvSpPr>
            <p:spPr bwMode="auto">
              <a:xfrm flipH="1">
                <a:off x="9489" y="286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AutoShape 32"/>
              <p:cNvSpPr>
                <a:spLocks noChangeShapeType="1"/>
              </p:cNvSpPr>
              <p:nvPr/>
            </p:nvSpPr>
            <p:spPr bwMode="auto">
              <a:xfrm flipH="1">
                <a:off x="9490" y="263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AutoShape 31"/>
              <p:cNvSpPr>
                <a:spLocks noChangeShapeType="1"/>
              </p:cNvSpPr>
              <p:nvPr/>
            </p:nvSpPr>
            <p:spPr bwMode="auto">
              <a:xfrm flipH="1">
                <a:off x="9490" y="240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AutoShape 30"/>
              <p:cNvSpPr>
                <a:spLocks noChangeShapeType="1"/>
              </p:cNvSpPr>
              <p:nvPr/>
            </p:nvSpPr>
            <p:spPr bwMode="auto">
              <a:xfrm flipH="1">
                <a:off x="9490" y="217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AutoShape 29"/>
              <p:cNvSpPr>
                <a:spLocks noChangeShapeType="1"/>
              </p:cNvSpPr>
              <p:nvPr/>
            </p:nvSpPr>
            <p:spPr bwMode="auto">
              <a:xfrm flipH="1">
                <a:off x="9490" y="1941"/>
                <a:ext cx="231" cy="46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7" name="AutoShape 27"/>
            <p:cNvSpPr>
              <a:spLocks noChangeShapeType="1"/>
            </p:cNvSpPr>
            <p:nvPr/>
          </p:nvSpPr>
          <p:spPr bwMode="auto">
            <a:xfrm flipV="1">
              <a:off x="5350" y="3091"/>
              <a:ext cx="1610" cy="2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AutoShape 26"/>
            <p:cNvSpPr>
              <a:spLocks noChangeShapeType="1"/>
            </p:cNvSpPr>
            <p:nvPr/>
          </p:nvSpPr>
          <p:spPr bwMode="auto">
            <a:xfrm flipV="1">
              <a:off x="5350" y="2631"/>
              <a:ext cx="1610" cy="2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AutoShape 25"/>
            <p:cNvSpPr>
              <a:spLocks noChangeShapeType="1"/>
            </p:cNvSpPr>
            <p:nvPr/>
          </p:nvSpPr>
          <p:spPr bwMode="auto">
            <a:xfrm flipV="1">
              <a:off x="5350" y="2171"/>
              <a:ext cx="1610" cy="2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AutoShape 24"/>
            <p:cNvSpPr>
              <a:spLocks noChangeShapeType="1"/>
            </p:cNvSpPr>
            <p:nvPr/>
          </p:nvSpPr>
          <p:spPr bwMode="auto">
            <a:xfrm flipH="1">
              <a:off x="9260" y="1941"/>
              <a:ext cx="231" cy="16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AutoShape 23"/>
            <p:cNvSpPr>
              <a:spLocks noChangeShapeType="1"/>
            </p:cNvSpPr>
            <p:nvPr/>
          </p:nvSpPr>
          <p:spPr bwMode="auto">
            <a:xfrm flipH="1">
              <a:off x="8799" y="1941"/>
              <a:ext cx="231" cy="16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AutoShape 22"/>
            <p:cNvSpPr>
              <a:spLocks noChangeShapeType="1"/>
            </p:cNvSpPr>
            <p:nvPr/>
          </p:nvSpPr>
          <p:spPr bwMode="auto">
            <a:xfrm flipH="1">
              <a:off x="8339" y="1941"/>
              <a:ext cx="231" cy="16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21"/>
            <p:cNvSpPr>
              <a:spLocks noChangeArrowheads="1"/>
            </p:cNvSpPr>
            <p:nvPr/>
          </p:nvSpPr>
          <p:spPr bwMode="auto">
            <a:xfrm>
              <a:off x="3051" y="4932"/>
              <a:ext cx="229" cy="2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20"/>
            <p:cNvSpPr>
              <a:spLocks noChangeArrowheads="1"/>
            </p:cNvSpPr>
            <p:nvPr/>
          </p:nvSpPr>
          <p:spPr bwMode="auto">
            <a:xfrm>
              <a:off x="3281" y="4931"/>
              <a:ext cx="229" cy="229"/>
            </a:xfrm>
            <a:prstGeom prst="rect">
              <a:avLst/>
            </a:prstGeom>
            <a:solidFill>
              <a:srgbClr val="D6E3B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19"/>
            <p:cNvSpPr>
              <a:spLocks noChangeArrowheads="1"/>
            </p:cNvSpPr>
            <p:nvPr/>
          </p:nvSpPr>
          <p:spPr bwMode="auto">
            <a:xfrm>
              <a:off x="3511" y="4931"/>
              <a:ext cx="229" cy="229"/>
            </a:xfrm>
            <a:prstGeom prst="rect">
              <a:avLst/>
            </a:prstGeom>
            <a:solidFill>
              <a:srgbClr val="D6E3B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18"/>
            <p:cNvSpPr>
              <a:spLocks noChangeArrowheads="1"/>
            </p:cNvSpPr>
            <p:nvPr/>
          </p:nvSpPr>
          <p:spPr bwMode="auto">
            <a:xfrm>
              <a:off x="3050" y="5161"/>
              <a:ext cx="229" cy="229"/>
            </a:xfrm>
            <a:prstGeom prst="rect">
              <a:avLst/>
            </a:prstGeom>
            <a:solidFill>
              <a:srgbClr val="D6E3B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17"/>
            <p:cNvSpPr>
              <a:spLocks noChangeArrowheads="1"/>
            </p:cNvSpPr>
            <p:nvPr/>
          </p:nvSpPr>
          <p:spPr bwMode="auto">
            <a:xfrm>
              <a:off x="3280" y="5161"/>
              <a:ext cx="229" cy="229"/>
            </a:xfrm>
            <a:prstGeom prst="rect">
              <a:avLst/>
            </a:prstGeom>
            <a:solidFill>
              <a:srgbClr val="D6E3B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16"/>
            <p:cNvSpPr>
              <a:spLocks noChangeArrowheads="1"/>
            </p:cNvSpPr>
            <p:nvPr/>
          </p:nvSpPr>
          <p:spPr bwMode="auto">
            <a:xfrm>
              <a:off x="3051" y="5392"/>
              <a:ext cx="229" cy="229"/>
            </a:xfrm>
            <a:prstGeom prst="rect">
              <a:avLst/>
            </a:prstGeom>
            <a:solidFill>
              <a:srgbClr val="D6E3B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15"/>
            <p:cNvSpPr>
              <a:spLocks noChangeArrowheads="1"/>
            </p:cNvSpPr>
            <p:nvPr/>
          </p:nvSpPr>
          <p:spPr bwMode="auto">
            <a:xfrm>
              <a:off x="8571" y="4932"/>
              <a:ext cx="229" cy="2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14"/>
            <p:cNvSpPr>
              <a:spLocks noChangeArrowheads="1"/>
            </p:cNvSpPr>
            <p:nvPr/>
          </p:nvSpPr>
          <p:spPr bwMode="auto">
            <a:xfrm>
              <a:off x="8801" y="4931"/>
              <a:ext cx="229" cy="22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13"/>
            <p:cNvSpPr>
              <a:spLocks noChangeArrowheads="1"/>
            </p:cNvSpPr>
            <p:nvPr/>
          </p:nvSpPr>
          <p:spPr bwMode="auto">
            <a:xfrm>
              <a:off x="9031" y="4931"/>
              <a:ext cx="229" cy="22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12"/>
            <p:cNvSpPr>
              <a:spLocks noChangeArrowheads="1"/>
            </p:cNvSpPr>
            <p:nvPr/>
          </p:nvSpPr>
          <p:spPr bwMode="auto">
            <a:xfrm>
              <a:off x="8800" y="5161"/>
              <a:ext cx="229" cy="22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11"/>
            <p:cNvSpPr>
              <a:spLocks noChangeArrowheads="1"/>
            </p:cNvSpPr>
            <p:nvPr/>
          </p:nvSpPr>
          <p:spPr bwMode="auto">
            <a:xfrm>
              <a:off x="8571" y="5392"/>
              <a:ext cx="229" cy="22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10"/>
            <p:cNvSpPr>
              <a:spLocks noChangeArrowheads="1"/>
            </p:cNvSpPr>
            <p:nvPr/>
          </p:nvSpPr>
          <p:spPr bwMode="auto">
            <a:xfrm>
              <a:off x="5811" y="4932"/>
              <a:ext cx="229" cy="22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B0F0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9"/>
            <p:cNvSpPr>
              <a:spLocks noChangeArrowheads="1"/>
            </p:cNvSpPr>
            <p:nvPr/>
          </p:nvSpPr>
          <p:spPr bwMode="auto">
            <a:xfrm>
              <a:off x="6271" y="4931"/>
              <a:ext cx="229" cy="229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Rectangle 8"/>
            <p:cNvSpPr>
              <a:spLocks noChangeArrowheads="1"/>
            </p:cNvSpPr>
            <p:nvPr/>
          </p:nvSpPr>
          <p:spPr bwMode="auto">
            <a:xfrm>
              <a:off x="5810" y="5161"/>
              <a:ext cx="229" cy="229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7"/>
            <p:cNvSpPr>
              <a:spLocks noChangeArrowheads="1"/>
            </p:cNvSpPr>
            <p:nvPr/>
          </p:nvSpPr>
          <p:spPr bwMode="auto">
            <a:xfrm>
              <a:off x="6040" y="5161"/>
              <a:ext cx="229" cy="229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6"/>
            <p:cNvSpPr>
              <a:spLocks noChangeArrowheads="1"/>
            </p:cNvSpPr>
            <p:nvPr/>
          </p:nvSpPr>
          <p:spPr bwMode="auto">
            <a:xfrm>
              <a:off x="5811" y="5392"/>
              <a:ext cx="229" cy="229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Text Box 5"/>
            <p:cNvSpPr txBox="1">
              <a:spLocks noChangeArrowheads="1"/>
            </p:cNvSpPr>
            <p:nvPr/>
          </p:nvSpPr>
          <p:spPr bwMode="auto">
            <a:xfrm>
              <a:off x="4975" y="5778"/>
              <a:ext cx="2385" cy="3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mask for blue positions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Text Box 4"/>
            <p:cNvSpPr txBox="1">
              <a:spLocks noChangeArrowheads="1"/>
            </p:cNvSpPr>
            <p:nvPr/>
          </p:nvSpPr>
          <p:spPr bwMode="auto">
            <a:xfrm>
              <a:off x="7765" y="5778"/>
              <a:ext cx="2648" cy="3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mask for orange positions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Text Box 3"/>
            <p:cNvSpPr txBox="1">
              <a:spLocks noChangeArrowheads="1"/>
            </p:cNvSpPr>
            <p:nvPr/>
          </p:nvSpPr>
          <p:spPr bwMode="auto">
            <a:xfrm>
              <a:off x="2015" y="5778"/>
              <a:ext cx="2601" cy="3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lang="en-US" sz="1600" dirty="0" smtClean="0"/>
                <a:t>mask </a:t>
              </a:r>
              <a:r>
                <a:rPr lang="en-US" sz="1600" dirty="0"/>
                <a:t>for green positions</a:t>
              </a:r>
            </a:p>
          </p:txBody>
        </p:sp>
      </p:grpSp>
      <p:sp>
        <p:nvSpPr>
          <p:cNvPr id="384" name="Text Box 380"/>
          <p:cNvSpPr txBox="1">
            <a:spLocks noChangeArrowheads="1"/>
          </p:cNvSpPr>
          <p:nvPr/>
        </p:nvSpPr>
        <p:spPr bwMode="auto">
          <a:xfrm>
            <a:off x="461645" y="6629400"/>
            <a:ext cx="5943600" cy="228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</a:t>
            </a:r>
            <a:r>
              <a:rPr kumimoji="0" lang="en-US" sz="10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igure </a:t>
            </a:r>
            <a:r>
              <a:rPr kumimoji="0" lang="en-US" sz="1000" b="1" i="0" u="none" strike="noStrike" cap="none" normalizeH="0" baseline="0" dirty="0" smtClean="0" bmk="_Ref314751006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Proposed parallel friendly scans and masks in 8x8.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5" name="Rectangle 38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86" name="Rectangle 38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87" name="Rectangle 389"/>
          <p:cNvSpPr>
            <a:spLocks noChangeArrowheads="1"/>
          </p:cNvSpPr>
          <p:nvPr/>
        </p:nvSpPr>
        <p:spPr bwMode="auto">
          <a:xfrm>
            <a:off x="0" y="4022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83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and  Cross-Checks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715000"/>
          </a:xfrm>
        </p:spPr>
        <p:txBody>
          <a:bodyPr/>
          <a:lstStyle/>
          <a:p>
            <a:r>
              <a:rPr lang="en-US" sz="2400" dirty="0" smtClean="0"/>
              <a:t>Algorithms were integrated into </a:t>
            </a:r>
            <a:r>
              <a:rPr lang="en-US" sz="2400" dirty="0" smtClean="0"/>
              <a:t>HM5.0 with FIX250. </a:t>
            </a:r>
          </a:p>
          <a:p>
            <a:r>
              <a:rPr lang="en-US" sz="2400" dirty="0" smtClean="0"/>
              <a:t>Simulations were performed in a Microsoft HPC cluster.</a:t>
            </a:r>
          </a:p>
          <a:p>
            <a:pPr lvl="1"/>
            <a:r>
              <a:rPr lang="en-US" sz="2000" dirty="0" smtClean="0"/>
              <a:t>All </a:t>
            </a:r>
            <a:r>
              <a:rPr lang="en-US" sz="2000" dirty="0" smtClean="0"/>
              <a:t>intra simulations are performed on AMD Opteron Processor 6136 @ 2.4GHz.</a:t>
            </a:r>
          </a:p>
          <a:p>
            <a:pPr lvl="1"/>
            <a:r>
              <a:rPr lang="en-US" sz="2000" dirty="0" smtClean="0"/>
              <a:t>All RA simulations are performed on Intel Xeon X5690 @ 3.47GHz.</a:t>
            </a:r>
          </a:p>
          <a:p>
            <a:pPr lvl="1"/>
            <a:r>
              <a:rPr lang="en-US" sz="2000" dirty="0" smtClean="0"/>
              <a:t>All LD simulations are performed on Intel Xeon X5680 @ 3.33GHz.</a:t>
            </a:r>
          </a:p>
          <a:p>
            <a:r>
              <a:rPr lang="en-US" sz="2400" dirty="0" smtClean="0"/>
              <a:t>Crosschecks are provided by </a:t>
            </a:r>
            <a:r>
              <a:rPr lang="en-US" sz="2400" dirty="0" smtClean="0"/>
              <a:t>Panasonic</a:t>
            </a:r>
            <a:r>
              <a:rPr lang="en-US" sz="2400" dirty="0" smtClean="0"/>
              <a:t> </a:t>
            </a:r>
            <a:r>
              <a:rPr lang="en-US" sz="2400" dirty="0" smtClean="0"/>
              <a:t>in </a:t>
            </a:r>
            <a:r>
              <a:rPr lang="en-US" sz="2400" dirty="0" smtClean="0"/>
              <a:t>JCTVC-H0621.</a:t>
            </a:r>
            <a:endParaRPr lang="en-US" sz="2400" dirty="0" smtClean="0"/>
          </a:p>
          <a:p>
            <a:pPr lvl="1"/>
            <a:r>
              <a:rPr lang="en-US" sz="2000" dirty="0" smtClean="0"/>
              <a:t>Two versions were </a:t>
            </a:r>
            <a:r>
              <a:rPr lang="en-US" sz="2000" dirty="0" smtClean="0"/>
              <a:t>provided to Panasonic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lvl="2"/>
            <a:r>
              <a:rPr lang="en-US" sz="1600" dirty="0" smtClean="0"/>
              <a:t>The first version has a bug affecting the performance of RDOQ.</a:t>
            </a:r>
          </a:p>
          <a:p>
            <a:pPr lvl="2"/>
            <a:r>
              <a:rPr lang="en-US" sz="1600" dirty="0" smtClean="0"/>
              <a:t>The second version contained the bug fixed, and it was cross-checked in JCTVC-H0621.</a:t>
            </a:r>
            <a:endParaRPr lang="en-US" sz="1600" dirty="0" smtClean="0"/>
          </a:p>
          <a:p>
            <a:pPr lvl="1"/>
            <a:r>
              <a:rPr lang="en-US" sz="2000" dirty="0" smtClean="0"/>
              <a:t>Thank you very much.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smtClean="0"/>
              <a:t>BDR </a:t>
            </a:r>
            <a:r>
              <a:rPr lang="en-US" dirty="0" smtClean="0"/>
              <a:t>at QP=22,27,32,37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092604"/>
              </p:ext>
            </p:extLst>
          </p:nvPr>
        </p:nvGraphicFramePr>
        <p:xfrm>
          <a:off x="1143000" y="800091"/>
          <a:ext cx="6634604" cy="5486409"/>
        </p:xfrm>
        <a:graphic>
          <a:graphicData uri="http://schemas.openxmlformats.org/drawingml/2006/table">
            <a:tbl>
              <a:tblPr/>
              <a:tblGrid>
                <a:gridCol w="961751"/>
                <a:gridCol w="630317"/>
                <a:gridCol w="630317"/>
                <a:gridCol w="630317"/>
                <a:gridCol w="630317"/>
                <a:gridCol w="630317"/>
                <a:gridCol w="630317"/>
                <a:gridCol w="630317"/>
                <a:gridCol w="630317"/>
                <a:gridCol w="630317"/>
              </a:tblGrid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23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23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0.21%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35"/>
            <a:ext cx="9258300" cy="646331"/>
          </a:xfrm>
        </p:spPr>
        <p:txBody>
          <a:bodyPr/>
          <a:lstStyle/>
          <a:p>
            <a:r>
              <a:rPr lang="en-US" sz="3600" dirty="0" smtClean="0"/>
              <a:t>BDR at QP=12,17,22,27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767097"/>
              </p:ext>
            </p:extLst>
          </p:nvPr>
        </p:nvGraphicFramePr>
        <p:xfrm>
          <a:off x="1137796" y="800100"/>
          <a:ext cx="6634604" cy="5560779"/>
        </p:xfrm>
        <a:graphic>
          <a:graphicData uri="http://schemas.openxmlformats.org/drawingml/2006/table">
            <a:tbl>
              <a:tblPr/>
              <a:tblGrid>
                <a:gridCol w="961751"/>
                <a:gridCol w="630317"/>
                <a:gridCol w="630317"/>
                <a:gridCol w="630317"/>
                <a:gridCol w="630317"/>
                <a:gridCol w="630317"/>
                <a:gridCol w="630317"/>
                <a:gridCol w="630317"/>
                <a:gridCol w="630317"/>
                <a:gridCol w="630317"/>
              </a:tblGrid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LC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HE-10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23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-0.26%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-0.28%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23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LC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HE-10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0.09%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-0.28%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LC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HE-10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0.18%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-0.33%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-0.39%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0.15%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-0.39%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-0.16%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0.16%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0.17%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proposal reduced </a:t>
            </a:r>
            <a:r>
              <a:rPr lang="en-US" dirty="0" smtClean="0"/>
              <a:t>22 </a:t>
            </a:r>
            <a:r>
              <a:rPr lang="en-US" dirty="0" smtClean="0"/>
              <a:t>contexts for the coding of significance </a:t>
            </a:r>
            <a:r>
              <a:rPr lang="en-US" dirty="0" smtClean="0"/>
              <a:t>map</a:t>
            </a:r>
          </a:p>
          <a:p>
            <a:pPr lvl="1"/>
            <a:r>
              <a:rPr lang="en-US" dirty="0" smtClean="0"/>
              <a:t>For normal QP, the </a:t>
            </a:r>
            <a:r>
              <a:rPr lang="en-US" dirty="0" smtClean="0"/>
              <a:t>average </a:t>
            </a:r>
            <a:r>
              <a:rPr lang="en-US" dirty="0" smtClean="0"/>
              <a:t>luminance BDR </a:t>
            </a:r>
            <a:r>
              <a:rPr lang="en-US" dirty="0" smtClean="0"/>
              <a:t>is -</a:t>
            </a:r>
            <a:r>
              <a:rPr lang="en-US" dirty="0" smtClean="0"/>
              <a:t>0.04</a:t>
            </a:r>
            <a:r>
              <a:rPr lang="en-US" dirty="0"/>
              <a:t>% to -0.22% for all test cases except RA_HE-10 with BD-rate of 0.03%. </a:t>
            </a:r>
            <a:endParaRPr lang="en-US" dirty="0"/>
          </a:p>
          <a:p>
            <a:pPr lvl="1"/>
            <a:r>
              <a:rPr lang="en-US" dirty="0" smtClean="0"/>
              <a:t>For low QP, the average </a:t>
            </a:r>
            <a:r>
              <a:rPr lang="en-US" dirty="0"/>
              <a:t>luminance BD-rate </a:t>
            </a:r>
            <a:r>
              <a:rPr lang="en-US" dirty="0" smtClean="0"/>
              <a:t>is -0.08</a:t>
            </a:r>
            <a:r>
              <a:rPr lang="en-US" dirty="0"/>
              <a:t>% to -0.19% for all test cases except </a:t>
            </a:r>
            <a:r>
              <a:rPr lang="en-US" dirty="0" smtClean="0"/>
              <a:t>RA_HE-10 </a:t>
            </a:r>
            <a:r>
              <a:rPr lang="en-US" dirty="0"/>
              <a:t>with BD-rate of 0.01%.</a:t>
            </a:r>
          </a:p>
          <a:p>
            <a:r>
              <a:rPr lang="en-US" dirty="0" smtClean="0"/>
              <a:t>Proposed </a:t>
            </a:r>
            <a:r>
              <a:rPr lang="en-US" dirty="0" smtClean="0"/>
              <a:t>to be adopted to </a:t>
            </a:r>
            <a:r>
              <a:rPr lang="en-US" dirty="0" smtClean="0"/>
              <a:t>HM6.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190530</TotalTime>
  <Words>1581</Words>
  <Application>Microsoft Office PowerPoint</Application>
  <PresentationFormat>On-screen Show (4:3)</PresentationFormat>
  <Paragraphs>722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PowerPoint Presentation</vt:lpstr>
      <vt:lpstr>Summary</vt:lpstr>
      <vt:lpstr>Context Reduction of 8x8 </vt:lpstr>
      <vt:lpstr>Parallel Friendly Scans and Masks</vt:lpstr>
      <vt:lpstr>Simulations and  Cross-Checks</vt:lpstr>
      <vt:lpstr>BDR at QP=22,27,32,37</vt:lpstr>
      <vt:lpstr>BDR at QP=12,17,22,27</vt:lpstr>
      <vt:lpstr>Conclusion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auyeung</cp:lastModifiedBy>
  <cp:revision>7043</cp:revision>
  <dcterms:created xsi:type="dcterms:W3CDTF">2006-02-22T01:05:12Z</dcterms:created>
  <dcterms:modified xsi:type="dcterms:W3CDTF">2012-02-01T13:38:35Z</dcterms:modified>
</cp:coreProperties>
</file>