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66" r:id="rId4"/>
    <p:sldId id="263" r:id="rId5"/>
    <p:sldId id="262" r:id="rId6"/>
    <p:sldId id="260" r:id="rId7"/>
    <p:sldId id="261" r:id="rId8"/>
    <p:sldId id="258" r:id="rId9"/>
    <p:sldId id="259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5736E-58D6-4454-9689-F0FFD8A0A340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FD981-7CFB-4DB0-9EBD-25F24A7F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62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FD981-7CFB-4DB0-9EBD-25F24A7F206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87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6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5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09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02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4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6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4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09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1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7EE20-9A81-4DB2-9CF3-6B9D82CC0259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FDFE9-24CA-4BA3-B5A5-F15B761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7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CE5.f Residual Scalar Quantization for HEVC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Cuiling Lan, </a:t>
            </a:r>
            <a:r>
              <a:rPr lang="en-US" dirty="0" err="1" smtClean="0"/>
              <a:t>Jizheng</a:t>
            </a:r>
            <a:r>
              <a:rPr lang="en-US" dirty="0" smtClean="0"/>
              <a:t> Xu and Feng Wu</a:t>
            </a:r>
          </a:p>
          <a:p>
            <a:r>
              <a:rPr lang="en-US" smtClean="0"/>
              <a:t>Xidian</a:t>
            </a:r>
            <a:r>
              <a:rPr lang="en-US" dirty="0" smtClean="0"/>
              <a:t> University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89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TSM+RSQ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85785"/>
              </p:ext>
            </p:extLst>
          </p:nvPr>
        </p:nvGraphicFramePr>
        <p:xfrm>
          <a:off x="1115614" y="2564903"/>
          <a:ext cx="7221204" cy="2520280"/>
        </p:xfrm>
        <a:graphic>
          <a:graphicData uri="http://schemas.openxmlformats.org/drawingml/2006/table">
            <a:tbl>
              <a:tblPr firstRow="1" firstCol="1" bandRow="1"/>
              <a:tblGrid>
                <a:gridCol w="1207135"/>
                <a:gridCol w="840314"/>
                <a:gridCol w="840314"/>
                <a:gridCol w="840314"/>
                <a:gridCol w="840314"/>
                <a:gridCol w="972185"/>
                <a:gridCol w="840314"/>
                <a:gridCol w="840314"/>
              </a:tblGrid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AI_HE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AI_LC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RA_LC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RA_HE10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LB_HE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LB_LC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-12.0%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-8.7%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-12.5%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-7.5%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-11.5%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136%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157%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0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848939"/>
              </p:ext>
            </p:extLst>
          </p:nvPr>
        </p:nvGraphicFramePr>
        <p:xfrm>
          <a:off x="251520" y="2420888"/>
          <a:ext cx="8712967" cy="4077544"/>
        </p:xfrm>
        <a:graphic>
          <a:graphicData uri="http://schemas.openxmlformats.org/drawingml/2006/table">
            <a:tbl>
              <a:tblPr firstRow="1" firstCol="1" bandRow="1"/>
              <a:tblGrid>
                <a:gridCol w="1200133"/>
                <a:gridCol w="1118893"/>
                <a:gridCol w="1118893"/>
                <a:gridCol w="978570"/>
                <a:gridCol w="978570"/>
                <a:gridCol w="1658954"/>
                <a:gridCol w="1658954"/>
              </a:tblGrid>
              <a:tr h="8486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(HM5+RSQ)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AI_LC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(HM5+RSQ)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AI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(RSQ-ctx)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AI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_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(RSQ-ctx)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AI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(RSQ-ctx-deblock)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AI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_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(RSQ-ctx-deblock)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-0.4%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-12.0%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-8.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-6.5%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8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9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129%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148%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28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45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67944" y="2060848"/>
            <a:ext cx="151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ctx</a:t>
            </a:r>
            <a:r>
              <a:rPr lang="en-US" dirty="0" smtClean="0"/>
              <a:t> change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2060848"/>
            <a:ext cx="248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ctx</a:t>
            </a:r>
            <a:r>
              <a:rPr lang="en-US" dirty="0" smtClean="0"/>
              <a:t> and </a:t>
            </a:r>
            <a:r>
              <a:rPr lang="en-US" dirty="0" err="1" smtClean="0"/>
              <a:t>deblk</a:t>
            </a:r>
            <a:r>
              <a:rPr lang="en-US" dirty="0" smtClean="0"/>
              <a:t>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15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Simple modification for intra TUs</a:t>
            </a:r>
          </a:p>
          <a:p>
            <a:pPr lvl="1"/>
            <a:r>
              <a:rPr lang="en-US" dirty="0" smtClean="0"/>
              <a:t>Simplification due to bypassing transform/</a:t>
            </a:r>
            <a:r>
              <a:rPr lang="en-US" dirty="0" err="1" smtClean="0"/>
              <a:t>deblocking</a:t>
            </a:r>
            <a:endParaRPr lang="en-US" dirty="0" smtClean="0"/>
          </a:p>
          <a:p>
            <a:pPr lvl="1"/>
            <a:r>
              <a:rPr lang="en-US" dirty="0" smtClean="0"/>
              <a:t>Small coding gain on average</a:t>
            </a:r>
          </a:p>
          <a:p>
            <a:pPr lvl="1"/>
            <a:r>
              <a:rPr lang="en-US" dirty="0" smtClean="0"/>
              <a:t>Significant coding gain for class F</a:t>
            </a:r>
          </a:p>
          <a:p>
            <a:pPr lvl="2"/>
            <a:r>
              <a:rPr lang="en-US" dirty="0" smtClean="0"/>
              <a:t>Obvious coding performance improvement</a:t>
            </a:r>
            <a:endParaRPr lang="en-US" dirty="0"/>
          </a:p>
          <a:p>
            <a:r>
              <a:rPr lang="en-US" dirty="0" smtClean="0"/>
              <a:t>Propose adoption</a:t>
            </a:r>
          </a:p>
          <a:p>
            <a:pPr marL="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Thanks to HKUST for cross-checking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8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Residual Scalar Quantization for intra TU</a:t>
            </a:r>
          </a:p>
          <a:p>
            <a:pPr lvl="1"/>
            <a:r>
              <a:rPr lang="en-US" dirty="0" smtClean="0"/>
              <a:t>By-pass transform</a:t>
            </a:r>
          </a:p>
          <a:p>
            <a:pPr lvl="1"/>
            <a:r>
              <a:rPr lang="en-US" dirty="0" smtClean="0"/>
              <a:t>By-pass related </a:t>
            </a:r>
            <a:r>
              <a:rPr lang="en-US" dirty="0" err="1" smtClean="0"/>
              <a:t>deblocking</a:t>
            </a:r>
            <a:endParaRPr lang="en-US" dirty="0" smtClean="0"/>
          </a:p>
          <a:p>
            <a:r>
              <a:rPr lang="en-US" dirty="0" smtClean="0"/>
              <a:t>Objective quality improvement</a:t>
            </a:r>
          </a:p>
          <a:p>
            <a:pPr lvl="1"/>
            <a:r>
              <a:rPr lang="en-US" dirty="0" smtClean="0"/>
              <a:t>-0.2%, </a:t>
            </a:r>
            <a:r>
              <a:rPr lang="en-US" dirty="0"/>
              <a:t>-</a:t>
            </a:r>
            <a:r>
              <a:rPr lang="en-US" dirty="0" smtClean="0"/>
              <a:t>0.5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0.1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0.3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0.0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0.1</a:t>
            </a:r>
            <a:r>
              <a:rPr lang="en-US" dirty="0"/>
              <a:t>%</a:t>
            </a:r>
            <a:r>
              <a:rPr lang="en-US" dirty="0" smtClean="0"/>
              <a:t> </a:t>
            </a:r>
            <a:r>
              <a:rPr lang="en-US" dirty="0"/>
              <a:t>for AI_HE, AI_LC, RA_HE, RA_LC, LB_HE, </a:t>
            </a:r>
            <a:r>
              <a:rPr lang="en-US" dirty="0" smtClean="0"/>
              <a:t>LB_LC</a:t>
            </a:r>
          </a:p>
          <a:p>
            <a:pPr lvl="1"/>
            <a:r>
              <a:rPr lang="en-US" dirty="0"/>
              <a:t>-</a:t>
            </a:r>
            <a:r>
              <a:rPr lang="en-US" dirty="0" smtClean="0"/>
              <a:t>10.0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12.0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8.7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12.5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7.5</a:t>
            </a:r>
            <a:r>
              <a:rPr lang="en-US" dirty="0"/>
              <a:t>%</a:t>
            </a:r>
            <a:r>
              <a:rPr lang="en-US" dirty="0" smtClean="0"/>
              <a:t>, </a:t>
            </a:r>
            <a:r>
              <a:rPr lang="en-US" dirty="0"/>
              <a:t>-</a:t>
            </a:r>
            <a:r>
              <a:rPr lang="en-US" dirty="0" smtClean="0"/>
              <a:t>11.5% for class F</a:t>
            </a:r>
          </a:p>
          <a:p>
            <a:r>
              <a:rPr lang="en-US" dirty="0" smtClean="0"/>
              <a:t>Obvious visual quality improvement for class 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690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RSQ is for intra TUs</a:t>
            </a:r>
            <a:endParaRPr lang="en-US" dirty="0"/>
          </a:p>
          <a:p>
            <a:pPr lvl="1"/>
            <a:r>
              <a:rPr lang="en-US" dirty="0" smtClean="0"/>
              <a:t>TU-level flag for intra CU</a:t>
            </a:r>
          </a:p>
          <a:p>
            <a:pPr lvl="1"/>
            <a:r>
              <a:rPr lang="en-US" dirty="0" smtClean="0"/>
              <a:t>Transform is bypassed</a:t>
            </a:r>
          </a:p>
          <a:p>
            <a:pPr lvl="1"/>
            <a:r>
              <a:rPr lang="en-US" dirty="0" smtClean="0"/>
              <a:t>Related </a:t>
            </a:r>
            <a:r>
              <a:rPr lang="en-US" dirty="0" err="1" smtClean="0"/>
              <a:t>deblocking</a:t>
            </a:r>
            <a:r>
              <a:rPr lang="en-US" dirty="0" smtClean="0"/>
              <a:t> is bypassed</a:t>
            </a:r>
          </a:p>
          <a:p>
            <a:pPr lvl="1"/>
            <a:r>
              <a:rPr lang="en-US" dirty="0" smtClean="0"/>
              <a:t>A different set of contexts when coding the residual coefficients</a:t>
            </a:r>
          </a:p>
        </p:txBody>
      </p:sp>
    </p:spTree>
    <p:extLst>
      <p:ext uri="{BB962C8B-B14F-4D97-AF65-F5344CB8AC3E}">
        <p14:creationId xmlns:p14="http://schemas.microsoft.com/office/powerpoint/2010/main" val="167480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RSQ 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718803"/>
              </p:ext>
            </p:extLst>
          </p:nvPr>
        </p:nvGraphicFramePr>
        <p:xfrm>
          <a:off x="1115616" y="1988840"/>
          <a:ext cx="7273716" cy="3384374"/>
        </p:xfrm>
        <a:graphic>
          <a:graphicData uri="http://schemas.openxmlformats.org/drawingml/2006/table">
            <a:tbl>
              <a:tblPr firstRow="1" firstCol="1" bandRow="1"/>
              <a:tblGrid>
                <a:gridCol w="1207135"/>
                <a:gridCol w="849066"/>
                <a:gridCol w="849066"/>
                <a:gridCol w="849066"/>
                <a:gridCol w="849066"/>
                <a:gridCol w="972185"/>
                <a:gridCol w="849066"/>
                <a:gridCol w="849066"/>
              </a:tblGrid>
              <a:tr h="564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AI_LC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RA_LC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RA_HE10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LB_HE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LB_LC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-10.0%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-12.0%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-7.3%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-10.8%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-4.3%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-7.7%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148%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103%</a:t>
                      </a:r>
                      <a:endParaRPr lang="en-US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549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ChinaSpeed</a:t>
            </a:r>
            <a:r>
              <a:rPr lang="en-US" dirty="0" smtClean="0"/>
              <a:t> AI_HE</a:t>
            </a:r>
          </a:p>
          <a:p>
            <a:pPr lvl="1"/>
            <a:r>
              <a:rPr lang="en-US" dirty="0" smtClean="0"/>
              <a:t>HM5: Qp37@6941.92Kbps   YPSNR:33.45</a:t>
            </a:r>
          </a:p>
          <a:p>
            <a:pPr lvl="1"/>
            <a:r>
              <a:rPr lang="en-US" dirty="0" smtClean="0"/>
              <a:t>RSQ: Qp36@6666.62Kbps(-4%)   YPSNR:34.65</a:t>
            </a:r>
            <a:endParaRPr lang="en-US" dirty="0"/>
          </a:p>
          <a:p>
            <a:r>
              <a:rPr lang="en-US" dirty="0" err="1" smtClean="0"/>
              <a:t>SliceEditing</a:t>
            </a:r>
            <a:r>
              <a:rPr lang="en-US" dirty="0" smtClean="0"/>
              <a:t> RA_HE</a:t>
            </a:r>
          </a:p>
          <a:p>
            <a:pPr lvl="1"/>
            <a:r>
              <a:rPr lang="en-US" dirty="0" smtClean="0"/>
              <a:t>HM5: Qp37@620.53Kbps   YPSNR:34.36dB</a:t>
            </a:r>
          </a:p>
          <a:p>
            <a:pPr lvl="1"/>
            <a:r>
              <a:rPr lang="en-US" dirty="0" smtClean="0"/>
              <a:t>RSQ: Qp35@614.00Kbps(-1%) YPSNR:36.69dB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39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96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HM5 RA_HE @Qp37 F10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64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RSQ RA_HE @Qp35 F10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77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716</Words>
  <Application>Microsoft Office PowerPoint</Application>
  <PresentationFormat>On-screen Show (4:3)</PresentationFormat>
  <Paragraphs>278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CE5.f Residual Scalar Quantization for HEVC</vt:lpstr>
      <vt:lpstr>Summary</vt:lpstr>
      <vt:lpstr>Technical details</vt:lpstr>
      <vt:lpstr>RSQ results</vt:lpstr>
      <vt:lpstr>Visual comparison</vt:lpstr>
      <vt:lpstr>PowerPoint Presentation</vt:lpstr>
      <vt:lpstr>PowerPoint Presentation</vt:lpstr>
      <vt:lpstr>HM5 RA_HE @Qp37 F10</vt:lpstr>
      <vt:lpstr>RSQ RA_HE @Qp35 F10</vt:lpstr>
      <vt:lpstr>TSM+RSQ</vt:lpstr>
      <vt:lpstr>Additional results</vt:lpstr>
      <vt:lpstr>Conclusion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Ji-Zheng Xu</dc:creator>
  <cp:lastModifiedBy>Ji-Zheng Xu</cp:lastModifiedBy>
  <cp:revision>17</cp:revision>
  <dcterms:created xsi:type="dcterms:W3CDTF">2012-01-19T08:03:33Z</dcterms:created>
  <dcterms:modified xsi:type="dcterms:W3CDTF">2012-02-01T13:40:15Z</dcterms:modified>
</cp:coreProperties>
</file>