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docProps/custom.xml" ContentType="application/vnd.openxmlformats-officedocument.custom-properties+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Lst>
  <p:notesMasterIdLst>
    <p:notesMasterId r:id="rId18"/>
  </p:notesMasterIdLst>
  <p:sldIdLst>
    <p:sldId id="256" r:id="rId6"/>
    <p:sldId id="257" r:id="rId7"/>
    <p:sldId id="258" r:id="rId8"/>
    <p:sldId id="279" r:id="rId9"/>
    <p:sldId id="275" r:id="rId10"/>
    <p:sldId id="276" r:id="rId11"/>
    <p:sldId id="280" r:id="rId12"/>
    <p:sldId id="277" r:id="rId13"/>
    <p:sldId id="278" r:id="rId14"/>
    <p:sldId id="272" r:id="rId15"/>
    <p:sldId id="271" r:id="rId16"/>
    <p:sldId id="265" r:id="rId1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506" y="-1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B18C02-23A7-4D67-9496-C33E52B56D0F}" type="datetimeFigureOut">
              <a:rPr lang="zh-CN" altLang="en-US" smtClean="0"/>
              <a:pPr/>
              <a:t>2012/2/1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C68EB3-78FE-4026-83EC-8042C845CA5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dt" sz="quarter" idx="1"/>
          </p:nvPr>
        </p:nvSpPr>
        <p:spPr>
          <a:noFill/>
        </p:spPr>
        <p:txBody>
          <a:bodyPr/>
          <a:lstStyle/>
          <a:p>
            <a:fld id="{A2363F64-A340-4D18-B98B-A70760A447C6}" type="datetime1">
              <a:rPr lang="zh-CN" altLang="en-US" smtClean="0"/>
              <a:pPr/>
              <a:t>2012/2/1</a:t>
            </a:fld>
            <a:endParaRPr lang="en-US" altLang="zh-CN" smtClean="0"/>
          </a:p>
        </p:txBody>
      </p:sp>
      <p:sp>
        <p:nvSpPr>
          <p:cNvPr id="17411" name="Rectangle 7"/>
          <p:cNvSpPr>
            <a:spLocks noGrp="1" noChangeArrowheads="1"/>
          </p:cNvSpPr>
          <p:nvPr>
            <p:ph type="sldNum" sz="quarter" idx="5"/>
          </p:nvPr>
        </p:nvSpPr>
        <p:spPr>
          <a:noFill/>
        </p:spPr>
        <p:txBody>
          <a:bodyPr/>
          <a:lstStyle/>
          <a:p>
            <a:fld id="{D3DCC640-C167-4A8C-8E10-2E68D9278B4F}" type="slidenum">
              <a:rPr lang="en-US" altLang="zh-CN" smtClean="0"/>
              <a:pPr/>
              <a:t>12</a:t>
            </a:fld>
            <a:endParaRPr lang="en-US" altLang="zh-CN" smtClean="0"/>
          </a:p>
        </p:txBody>
      </p:sp>
      <p:sp>
        <p:nvSpPr>
          <p:cNvPr id="17412" name="Rectangle 2"/>
          <p:cNvSpPr>
            <a:spLocks noGrp="1" noRot="1" noChangeAspect="1" noChangeArrowheads="1" noTextEdit="1"/>
          </p:cNvSpPr>
          <p:nvPr>
            <p:ph type="sldImg"/>
          </p:nvPr>
        </p:nvSpPr>
        <p:spPr>
          <a:ln/>
        </p:spPr>
      </p:sp>
      <p:sp>
        <p:nvSpPr>
          <p:cNvPr id="17413" name="Rectangle 3"/>
          <p:cNvSpPr>
            <a:spLocks noGrp="1" noChangeArrowheads="1"/>
          </p:cNvSpPr>
          <p:nvPr>
            <p:ph type="body" idx="1"/>
          </p:nvPr>
        </p:nvSpPr>
        <p:spPr>
          <a:xfrm>
            <a:off x="914400" y="4343400"/>
            <a:ext cx="5029200" cy="4114800"/>
          </a:xfrm>
          <a:noFill/>
          <a:ln/>
        </p:spPr>
        <p:txBody>
          <a:bodyPr/>
          <a:lstStyle/>
          <a:p>
            <a:pPr eaLnBrk="1" hangingPunct="1"/>
            <a:endParaRPr lang="zh-CN"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2" descr="Logo"/>
          <p:cNvPicPr>
            <a:picLocks noChangeAspect="1" noChangeArrowheads="1"/>
          </p:cNvPicPr>
          <p:nvPr/>
        </p:nvPicPr>
        <p:blipFill>
          <a:blip r:embed="rId2" cstate="print"/>
          <a:srcRect/>
          <a:stretch>
            <a:fillRect/>
          </a:stretch>
        </p:blipFill>
        <p:spPr bwMode="auto">
          <a:xfrm>
            <a:off x="7508875" y="5578475"/>
            <a:ext cx="820738" cy="822325"/>
          </a:xfrm>
          <a:prstGeom prst="rect">
            <a:avLst/>
          </a:prstGeom>
          <a:noFill/>
          <a:ln w="9525">
            <a:noFill/>
            <a:miter lim="800000"/>
            <a:headEnd/>
            <a:tailEnd/>
          </a:ln>
        </p:spPr>
      </p:pic>
      <p:pic>
        <p:nvPicPr>
          <p:cNvPr id="3" name="Picture 3" descr="2"/>
          <p:cNvPicPr>
            <a:picLocks noChangeAspect="1" noChangeArrowheads="1"/>
          </p:cNvPicPr>
          <p:nvPr/>
        </p:nvPicPr>
        <p:blipFill>
          <a:blip r:embed="rId3" cstate="print"/>
          <a:srcRect/>
          <a:stretch>
            <a:fillRect/>
          </a:stretch>
        </p:blipFill>
        <p:spPr bwMode="auto">
          <a:xfrm>
            <a:off x="1588" y="784225"/>
            <a:ext cx="9142412" cy="3810000"/>
          </a:xfrm>
          <a:prstGeom prst="rect">
            <a:avLst/>
          </a:prstGeom>
          <a:noFill/>
          <a:ln w="9525">
            <a:noFill/>
            <a:miter lim="800000"/>
            <a:headEnd/>
            <a:tailEnd/>
          </a:ln>
        </p:spPr>
      </p:pic>
      <p:sp>
        <p:nvSpPr>
          <p:cNvPr id="4" name="Text Box 4"/>
          <p:cNvSpPr txBox="1">
            <a:spLocks noChangeArrowheads="1"/>
          </p:cNvSpPr>
          <p:nvPr/>
        </p:nvSpPr>
        <p:spPr bwMode="auto">
          <a:xfrm>
            <a:off x="652463" y="327025"/>
            <a:ext cx="1281112" cy="307975"/>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500">
                <a:solidFill>
                  <a:srgbClr val="666666"/>
                </a:solidFill>
                <a:latin typeface="FrutigerNext LT Regular" charset="0"/>
                <a:ea typeface="ＭＳ Ｐゴシック" pitchFamily="34" charset="-128"/>
              </a:rPr>
              <a:t>06.April 2006</a:t>
            </a:r>
            <a:endParaRPr lang="en-US" altLang="zh-CN" sz="2100">
              <a:ea typeface="ＭＳ Ｐゴシック" pitchFamily="34" charset="-128"/>
            </a:endParaRPr>
          </a:p>
        </p:txBody>
      </p:sp>
      <p:sp>
        <p:nvSpPr>
          <p:cNvPr id="5" name="Text Box 5"/>
          <p:cNvSpPr txBox="1">
            <a:spLocks noChangeArrowheads="1"/>
          </p:cNvSpPr>
          <p:nvPr/>
        </p:nvSpPr>
        <p:spPr bwMode="auto">
          <a:xfrm>
            <a:off x="652463" y="6205538"/>
            <a:ext cx="2668587" cy="261937"/>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200">
                <a:latin typeface="FrutigerNext LT Bold" pitchFamily="1" charset="0"/>
                <a:ea typeface="ＭＳ Ｐゴシック" pitchFamily="34" charset="-128"/>
              </a:rPr>
              <a:t>HUAWEI TECHNOLOGIES CO., LTD.</a:t>
            </a:r>
            <a:endParaRPr lang="en-US" altLang="zh-CN" sz="2100">
              <a:ea typeface="ＭＳ Ｐゴシック" pitchFamily="34" charset="-128"/>
            </a:endParaRPr>
          </a:p>
        </p:txBody>
      </p:sp>
      <p:sp>
        <p:nvSpPr>
          <p:cNvPr id="6" name="Text Box 6"/>
          <p:cNvSpPr txBox="1">
            <a:spLocks noChangeArrowheads="1"/>
          </p:cNvSpPr>
          <p:nvPr/>
        </p:nvSpPr>
        <p:spPr bwMode="auto">
          <a:xfrm>
            <a:off x="7246938" y="3984625"/>
            <a:ext cx="1503362" cy="325438"/>
          </a:xfrm>
          <a:prstGeom prst="rect">
            <a:avLst/>
          </a:prstGeom>
          <a:noFill/>
          <a:ln w="9525">
            <a:noFill/>
            <a:miter lim="800000"/>
            <a:headEnd/>
            <a:tailEnd/>
          </a:ln>
          <a:effectLst/>
        </p:spPr>
        <p:txBody>
          <a:bodyPr lIns="91364" tIns="45680" rIns="91364" bIns="45680"/>
          <a:lstStyle/>
          <a:p>
            <a:pPr>
              <a:defRPr/>
            </a:pPr>
            <a:r>
              <a:rPr lang="en-US" altLang="zh-CN" sz="1800"/>
              <a:t>www.huawei.com</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6075" y="115888"/>
            <a:ext cx="2124075" cy="60102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3850" y="115888"/>
            <a:ext cx="6219825" cy="60102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2012/2/1</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2" descr="Logo"/>
          <p:cNvPicPr>
            <a:picLocks noChangeAspect="1" noChangeArrowheads="1"/>
          </p:cNvPicPr>
          <p:nvPr/>
        </p:nvPicPr>
        <p:blipFill>
          <a:blip r:embed="rId2" cstate="print"/>
          <a:srcRect/>
          <a:stretch>
            <a:fillRect/>
          </a:stretch>
        </p:blipFill>
        <p:spPr bwMode="auto">
          <a:xfrm>
            <a:off x="7508875" y="5578475"/>
            <a:ext cx="820738" cy="822325"/>
          </a:xfrm>
          <a:prstGeom prst="rect">
            <a:avLst/>
          </a:prstGeom>
          <a:noFill/>
          <a:ln w="9525">
            <a:noFill/>
            <a:miter lim="800000"/>
            <a:headEnd/>
            <a:tailEnd/>
          </a:ln>
        </p:spPr>
      </p:pic>
      <p:pic>
        <p:nvPicPr>
          <p:cNvPr id="3" name="Picture 3" descr="2"/>
          <p:cNvPicPr>
            <a:picLocks noChangeAspect="1" noChangeArrowheads="1"/>
          </p:cNvPicPr>
          <p:nvPr/>
        </p:nvPicPr>
        <p:blipFill>
          <a:blip r:embed="rId3" cstate="print"/>
          <a:srcRect/>
          <a:stretch>
            <a:fillRect/>
          </a:stretch>
        </p:blipFill>
        <p:spPr bwMode="auto">
          <a:xfrm>
            <a:off x="1588" y="784225"/>
            <a:ext cx="9142412" cy="3810000"/>
          </a:xfrm>
          <a:prstGeom prst="rect">
            <a:avLst/>
          </a:prstGeom>
          <a:noFill/>
          <a:ln w="9525">
            <a:noFill/>
            <a:miter lim="800000"/>
            <a:headEnd/>
            <a:tailEnd/>
          </a:ln>
        </p:spPr>
      </p:pic>
      <p:sp>
        <p:nvSpPr>
          <p:cNvPr id="4" name="Text Box 4"/>
          <p:cNvSpPr txBox="1">
            <a:spLocks noChangeArrowheads="1"/>
          </p:cNvSpPr>
          <p:nvPr/>
        </p:nvSpPr>
        <p:spPr bwMode="auto">
          <a:xfrm>
            <a:off x="652463" y="327025"/>
            <a:ext cx="1281112" cy="307975"/>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500">
                <a:solidFill>
                  <a:srgbClr val="666666"/>
                </a:solidFill>
                <a:latin typeface="FrutigerNext LT Regular" charset="0"/>
                <a:ea typeface="ＭＳ Ｐゴシック" pitchFamily="34" charset="-128"/>
              </a:rPr>
              <a:t>06.April 2006</a:t>
            </a:r>
            <a:endParaRPr lang="en-US" altLang="zh-CN" sz="2100">
              <a:ea typeface="ＭＳ Ｐゴシック" pitchFamily="34" charset="-128"/>
            </a:endParaRPr>
          </a:p>
        </p:txBody>
      </p:sp>
      <p:sp>
        <p:nvSpPr>
          <p:cNvPr id="5" name="Text Box 5"/>
          <p:cNvSpPr txBox="1">
            <a:spLocks noChangeArrowheads="1"/>
          </p:cNvSpPr>
          <p:nvPr/>
        </p:nvSpPr>
        <p:spPr bwMode="auto">
          <a:xfrm>
            <a:off x="652463" y="6205538"/>
            <a:ext cx="2668587" cy="261937"/>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200">
                <a:latin typeface="FrutigerNext LT Bold" pitchFamily="1" charset="0"/>
                <a:ea typeface="ＭＳ Ｐゴシック" pitchFamily="34" charset="-128"/>
              </a:rPr>
              <a:t>HUAWEI TECHNOLOGIES CO., LTD.</a:t>
            </a:r>
            <a:endParaRPr lang="en-US" altLang="zh-CN" sz="2100">
              <a:ea typeface="ＭＳ Ｐゴシック" pitchFamily="34" charset="-128"/>
            </a:endParaRPr>
          </a:p>
        </p:txBody>
      </p:sp>
      <p:sp>
        <p:nvSpPr>
          <p:cNvPr id="6" name="Text Box 6"/>
          <p:cNvSpPr txBox="1">
            <a:spLocks noChangeArrowheads="1"/>
          </p:cNvSpPr>
          <p:nvPr/>
        </p:nvSpPr>
        <p:spPr bwMode="auto">
          <a:xfrm>
            <a:off x="7246938" y="3984625"/>
            <a:ext cx="1503362" cy="325438"/>
          </a:xfrm>
          <a:prstGeom prst="rect">
            <a:avLst/>
          </a:prstGeom>
          <a:noFill/>
          <a:ln w="9525">
            <a:noFill/>
            <a:miter lim="800000"/>
            <a:headEnd/>
            <a:tailEnd/>
          </a:ln>
          <a:effectLst/>
        </p:spPr>
        <p:txBody>
          <a:bodyPr lIns="91364" tIns="45680" rIns="91364" bIns="45680"/>
          <a:lstStyle/>
          <a:p>
            <a:pPr>
              <a:defRPr/>
            </a:pPr>
            <a:r>
              <a:rPr lang="en-US" altLang="zh-CN" sz="1800"/>
              <a:t>www.huawei.com</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2385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6075" y="115888"/>
            <a:ext cx="2124075" cy="60102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3850" y="115888"/>
            <a:ext cx="6219825" cy="60102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2012/2/1</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2" descr="Logo"/>
          <p:cNvPicPr>
            <a:picLocks noChangeAspect="1" noChangeArrowheads="1"/>
          </p:cNvPicPr>
          <p:nvPr/>
        </p:nvPicPr>
        <p:blipFill>
          <a:blip r:embed="rId2" cstate="print"/>
          <a:srcRect/>
          <a:stretch>
            <a:fillRect/>
          </a:stretch>
        </p:blipFill>
        <p:spPr bwMode="auto">
          <a:xfrm>
            <a:off x="7508875" y="5578475"/>
            <a:ext cx="820738" cy="822325"/>
          </a:xfrm>
          <a:prstGeom prst="rect">
            <a:avLst/>
          </a:prstGeom>
          <a:noFill/>
          <a:ln w="9525">
            <a:noFill/>
            <a:miter lim="800000"/>
            <a:headEnd/>
            <a:tailEnd/>
          </a:ln>
        </p:spPr>
      </p:pic>
      <p:pic>
        <p:nvPicPr>
          <p:cNvPr id="3" name="Picture 3" descr="2"/>
          <p:cNvPicPr>
            <a:picLocks noChangeAspect="1" noChangeArrowheads="1"/>
          </p:cNvPicPr>
          <p:nvPr/>
        </p:nvPicPr>
        <p:blipFill>
          <a:blip r:embed="rId3" cstate="print"/>
          <a:srcRect/>
          <a:stretch>
            <a:fillRect/>
          </a:stretch>
        </p:blipFill>
        <p:spPr bwMode="auto">
          <a:xfrm>
            <a:off x="1588" y="784225"/>
            <a:ext cx="9142412" cy="3810000"/>
          </a:xfrm>
          <a:prstGeom prst="rect">
            <a:avLst/>
          </a:prstGeom>
          <a:noFill/>
          <a:ln w="9525">
            <a:noFill/>
            <a:miter lim="800000"/>
            <a:headEnd/>
            <a:tailEnd/>
          </a:ln>
        </p:spPr>
      </p:pic>
      <p:sp>
        <p:nvSpPr>
          <p:cNvPr id="4" name="Text Box 4"/>
          <p:cNvSpPr txBox="1">
            <a:spLocks noChangeArrowheads="1"/>
          </p:cNvSpPr>
          <p:nvPr/>
        </p:nvSpPr>
        <p:spPr bwMode="auto">
          <a:xfrm>
            <a:off x="652463" y="327025"/>
            <a:ext cx="1281112" cy="307975"/>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500">
                <a:solidFill>
                  <a:srgbClr val="666666"/>
                </a:solidFill>
                <a:latin typeface="FrutigerNext LT Regular" charset="0"/>
                <a:ea typeface="ＭＳ Ｐゴシック" pitchFamily="34" charset="-128"/>
              </a:rPr>
              <a:t>06.April 2006</a:t>
            </a:r>
            <a:endParaRPr lang="en-US" altLang="zh-CN" sz="2100">
              <a:ea typeface="ＭＳ Ｐゴシック" pitchFamily="34" charset="-128"/>
            </a:endParaRPr>
          </a:p>
        </p:txBody>
      </p:sp>
      <p:sp>
        <p:nvSpPr>
          <p:cNvPr id="5" name="Text Box 5"/>
          <p:cNvSpPr txBox="1">
            <a:spLocks noChangeArrowheads="1"/>
          </p:cNvSpPr>
          <p:nvPr/>
        </p:nvSpPr>
        <p:spPr bwMode="auto">
          <a:xfrm>
            <a:off x="652463" y="6205538"/>
            <a:ext cx="2668587" cy="261937"/>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200">
                <a:latin typeface="FrutigerNext LT Bold" pitchFamily="1" charset="0"/>
                <a:ea typeface="ＭＳ Ｐゴシック" pitchFamily="34" charset="-128"/>
              </a:rPr>
              <a:t>HUAWEI TECHNOLOGIES CO., LTD.</a:t>
            </a:r>
            <a:endParaRPr lang="en-US" altLang="zh-CN" sz="2100">
              <a:ea typeface="ＭＳ Ｐゴシック" pitchFamily="34" charset="-128"/>
            </a:endParaRPr>
          </a:p>
        </p:txBody>
      </p:sp>
      <p:sp>
        <p:nvSpPr>
          <p:cNvPr id="6" name="Text Box 6"/>
          <p:cNvSpPr txBox="1">
            <a:spLocks noChangeArrowheads="1"/>
          </p:cNvSpPr>
          <p:nvPr/>
        </p:nvSpPr>
        <p:spPr bwMode="auto">
          <a:xfrm>
            <a:off x="7246938" y="3984625"/>
            <a:ext cx="1503362" cy="325438"/>
          </a:xfrm>
          <a:prstGeom prst="rect">
            <a:avLst/>
          </a:prstGeom>
          <a:noFill/>
          <a:ln w="9525">
            <a:noFill/>
            <a:miter lim="800000"/>
            <a:headEnd/>
            <a:tailEnd/>
          </a:ln>
          <a:effectLst/>
        </p:spPr>
        <p:txBody>
          <a:bodyPr lIns="91364" tIns="45680" rIns="91364" bIns="45680"/>
          <a:lstStyle/>
          <a:p>
            <a:pPr>
              <a:defRPr/>
            </a:pPr>
            <a:r>
              <a:rPr lang="en-US" altLang="zh-CN" sz="1800"/>
              <a:t>www.huawei.com</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2385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6075" y="115888"/>
            <a:ext cx="2124075" cy="60102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3850" y="115888"/>
            <a:ext cx="6219825" cy="60102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2012/2/1</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2" descr="Logo"/>
          <p:cNvPicPr>
            <a:picLocks noChangeAspect="1" noChangeArrowheads="1"/>
          </p:cNvPicPr>
          <p:nvPr/>
        </p:nvPicPr>
        <p:blipFill>
          <a:blip r:embed="rId2" cstate="print"/>
          <a:srcRect/>
          <a:stretch>
            <a:fillRect/>
          </a:stretch>
        </p:blipFill>
        <p:spPr bwMode="auto">
          <a:xfrm>
            <a:off x="7508875" y="5578475"/>
            <a:ext cx="820738" cy="822325"/>
          </a:xfrm>
          <a:prstGeom prst="rect">
            <a:avLst/>
          </a:prstGeom>
          <a:noFill/>
          <a:ln w="9525">
            <a:noFill/>
            <a:miter lim="800000"/>
            <a:headEnd/>
            <a:tailEnd/>
          </a:ln>
        </p:spPr>
      </p:pic>
      <p:pic>
        <p:nvPicPr>
          <p:cNvPr id="3" name="Picture 3" descr="2"/>
          <p:cNvPicPr>
            <a:picLocks noChangeAspect="1" noChangeArrowheads="1"/>
          </p:cNvPicPr>
          <p:nvPr/>
        </p:nvPicPr>
        <p:blipFill>
          <a:blip r:embed="rId3" cstate="print"/>
          <a:srcRect/>
          <a:stretch>
            <a:fillRect/>
          </a:stretch>
        </p:blipFill>
        <p:spPr bwMode="auto">
          <a:xfrm>
            <a:off x="1588" y="784225"/>
            <a:ext cx="9142412" cy="3810000"/>
          </a:xfrm>
          <a:prstGeom prst="rect">
            <a:avLst/>
          </a:prstGeom>
          <a:noFill/>
          <a:ln w="9525">
            <a:noFill/>
            <a:miter lim="800000"/>
            <a:headEnd/>
            <a:tailEnd/>
          </a:ln>
        </p:spPr>
      </p:pic>
      <p:sp>
        <p:nvSpPr>
          <p:cNvPr id="4" name="Text Box 4"/>
          <p:cNvSpPr txBox="1">
            <a:spLocks noChangeArrowheads="1"/>
          </p:cNvSpPr>
          <p:nvPr/>
        </p:nvSpPr>
        <p:spPr bwMode="auto">
          <a:xfrm>
            <a:off x="652463" y="327025"/>
            <a:ext cx="1281112" cy="307975"/>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500">
                <a:solidFill>
                  <a:srgbClr val="666666"/>
                </a:solidFill>
                <a:latin typeface="FrutigerNext LT Regular" charset="0"/>
                <a:ea typeface="ＭＳ Ｐゴシック" pitchFamily="34" charset="-128"/>
              </a:rPr>
              <a:t>06.April 2006</a:t>
            </a:r>
            <a:endParaRPr lang="en-US" altLang="zh-CN" sz="2100">
              <a:ea typeface="ＭＳ Ｐゴシック" pitchFamily="34" charset="-128"/>
            </a:endParaRPr>
          </a:p>
        </p:txBody>
      </p:sp>
      <p:sp>
        <p:nvSpPr>
          <p:cNvPr id="5" name="Text Box 5"/>
          <p:cNvSpPr txBox="1">
            <a:spLocks noChangeArrowheads="1"/>
          </p:cNvSpPr>
          <p:nvPr/>
        </p:nvSpPr>
        <p:spPr bwMode="auto">
          <a:xfrm>
            <a:off x="652463" y="6205538"/>
            <a:ext cx="2668587" cy="261937"/>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200">
                <a:latin typeface="FrutigerNext LT Bold" pitchFamily="1" charset="0"/>
                <a:ea typeface="ＭＳ Ｐゴシック" pitchFamily="34" charset="-128"/>
              </a:rPr>
              <a:t>HUAWEI TECHNOLOGIES CO., LTD.</a:t>
            </a:r>
            <a:endParaRPr lang="en-US" altLang="zh-CN" sz="2100">
              <a:ea typeface="ＭＳ Ｐゴシック" pitchFamily="34" charset="-128"/>
            </a:endParaRPr>
          </a:p>
        </p:txBody>
      </p:sp>
      <p:sp>
        <p:nvSpPr>
          <p:cNvPr id="6" name="Text Box 6"/>
          <p:cNvSpPr txBox="1">
            <a:spLocks noChangeArrowheads="1"/>
          </p:cNvSpPr>
          <p:nvPr/>
        </p:nvSpPr>
        <p:spPr bwMode="auto">
          <a:xfrm>
            <a:off x="7246938" y="3984625"/>
            <a:ext cx="1503362" cy="325438"/>
          </a:xfrm>
          <a:prstGeom prst="rect">
            <a:avLst/>
          </a:prstGeom>
          <a:noFill/>
          <a:ln w="9525">
            <a:noFill/>
            <a:miter lim="800000"/>
            <a:headEnd/>
            <a:tailEnd/>
          </a:ln>
          <a:effectLst/>
        </p:spPr>
        <p:txBody>
          <a:bodyPr lIns="91364" tIns="45680" rIns="91364" bIns="45680"/>
          <a:lstStyle/>
          <a:p>
            <a:pPr>
              <a:defRPr/>
            </a:pPr>
            <a:r>
              <a:rPr lang="en-US" altLang="zh-CN" sz="1800"/>
              <a:t>www.huawei.com</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2385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2385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6075" y="115888"/>
            <a:ext cx="2124075" cy="60102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3850" y="115888"/>
            <a:ext cx="6219825" cy="60102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2012/2/1</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2" descr="Logo"/>
          <p:cNvPicPr>
            <a:picLocks noChangeAspect="1" noChangeArrowheads="1"/>
          </p:cNvPicPr>
          <p:nvPr/>
        </p:nvPicPr>
        <p:blipFill>
          <a:blip r:embed="rId2" cstate="print"/>
          <a:srcRect/>
          <a:stretch>
            <a:fillRect/>
          </a:stretch>
        </p:blipFill>
        <p:spPr bwMode="auto">
          <a:xfrm>
            <a:off x="7508875" y="5578475"/>
            <a:ext cx="820738" cy="822325"/>
          </a:xfrm>
          <a:prstGeom prst="rect">
            <a:avLst/>
          </a:prstGeom>
          <a:noFill/>
          <a:ln w="9525">
            <a:noFill/>
            <a:miter lim="800000"/>
            <a:headEnd/>
            <a:tailEnd/>
          </a:ln>
        </p:spPr>
      </p:pic>
      <p:pic>
        <p:nvPicPr>
          <p:cNvPr id="3" name="Picture 3" descr="2"/>
          <p:cNvPicPr>
            <a:picLocks noChangeAspect="1" noChangeArrowheads="1"/>
          </p:cNvPicPr>
          <p:nvPr/>
        </p:nvPicPr>
        <p:blipFill>
          <a:blip r:embed="rId3" cstate="print"/>
          <a:srcRect/>
          <a:stretch>
            <a:fillRect/>
          </a:stretch>
        </p:blipFill>
        <p:spPr bwMode="auto">
          <a:xfrm>
            <a:off x="1588" y="784225"/>
            <a:ext cx="9142412" cy="3810000"/>
          </a:xfrm>
          <a:prstGeom prst="rect">
            <a:avLst/>
          </a:prstGeom>
          <a:noFill/>
          <a:ln w="9525">
            <a:noFill/>
            <a:miter lim="800000"/>
            <a:headEnd/>
            <a:tailEnd/>
          </a:ln>
        </p:spPr>
      </p:pic>
      <p:sp>
        <p:nvSpPr>
          <p:cNvPr id="4" name="Text Box 4"/>
          <p:cNvSpPr txBox="1">
            <a:spLocks noChangeArrowheads="1"/>
          </p:cNvSpPr>
          <p:nvPr/>
        </p:nvSpPr>
        <p:spPr bwMode="auto">
          <a:xfrm>
            <a:off x="652463" y="327025"/>
            <a:ext cx="1281112" cy="307975"/>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500">
                <a:solidFill>
                  <a:srgbClr val="666666"/>
                </a:solidFill>
                <a:latin typeface="FrutigerNext LT Regular" charset="0"/>
                <a:ea typeface="ＭＳ Ｐゴシック" pitchFamily="34" charset="-128"/>
              </a:rPr>
              <a:t>06.April 2006</a:t>
            </a:r>
            <a:endParaRPr lang="en-US" altLang="zh-CN" sz="2100">
              <a:ea typeface="ＭＳ Ｐゴシック" pitchFamily="34" charset="-128"/>
            </a:endParaRPr>
          </a:p>
        </p:txBody>
      </p:sp>
      <p:sp>
        <p:nvSpPr>
          <p:cNvPr id="5" name="Text Box 5"/>
          <p:cNvSpPr txBox="1">
            <a:spLocks noChangeArrowheads="1"/>
          </p:cNvSpPr>
          <p:nvPr/>
        </p:nvSpPr>
        <p:spPr bwMode="auto">
          <a:xfrm>
            <a:off x="652463" y="6205538"/>
            <a:ext cx="2668587" cy="261937"/>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200">
                <a:latin typeface="FrutigerNext LT Bold" pitchFamily="1" charset="0"/>
                <a:ea typeface="ＭＳ Ｐゴシック" pitchFamily="34" charset="-128"/>
              </a:rPr>
              <a:t>HUAWEI TECHNOLOGIES CO., LTD.</a:t>
            </a:r>
            <a:endParaRPr lang="en-US" altLang="zh-CN" sz="2100">
              <a:ea typeface="ＭＳ Ｐゴシック" pitchFamily="34" charset="-128"/>
            </a:endParaRPr>
          </a:p>
        </p:txBody>
      </p:sp>
      <p:sp>
        <p:nvSpPr>
          <p:cNvPr id="6" name="Text Box 6"/>
          <p:cNvSpPr txBox="1">
            <a:spLocks noChangeArrowheads="1"/>
          </p:cNvSpPr>
          <p:nvPr/>
        </p:nvSpPr>
        <p:spPr bwMode="auto">
          <a:xfrm>
            <a:off x="7246938" y="3984625"/>
            <a:ext cx="1503362" cy="325438"/>
          </a:xfrm>
          <a:prstGeom prst="rect">
            <a:avLst/>
          </a:prstGeom>
          <a:noFill/>
          <a:ln w="9525">
            <a:noFill/>
            <a:miter lim="800000"/>
            <a:headEnd/>
            <a:tailEnd/>
          </a:ln>
          <a:effectLst/>
        </p:spPr>
        <p:txBody>
          <a:bodyPr lIns="91364" tIns="45680" rIns="91364" bIns="45680"/>
          <a:lstStyle/>
          <a:p>
            <a:pPr>
              <a:defRPr/>
            </a:pPr>
            <a:r>
              <a:rPr lang="en-US" altLang="zh-CN" sz="1800"/>
              <a:t>www.huawei.com</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2385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6075" y="115888"/>
            <a:ext cx="2124075" cy="60102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3850" y="115888"/>
            <a:ext cx="6219825" cy="60102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2012/2/1</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2.pn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image" Target="../media/image1.png"/><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2300" y="115888"/>
            <a:ext cx="8064500" cy="633412"/>
          </a:xfrm>
          <a:prstGeom prst="rect">
            <a:avLst/>
          </a:prstGeom>
          <a:noFill/>
          <a:ln w="9525">
            <a:noFill/>
            <a:miter lim="800000"/>
            <a:headEnd/>
            <a:tailEnd/>
          </a:ln>
        </p:spPr>
        <p:txBody>
          <a:bodyPr vert="horz" wrap="square" lIns="78270" tIns="39135" rIns="78270" bIns="39135"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323850" y="908050"/>
            <a:ext cx="8496300" cy="5218113"/>
          </a:xfrm>
          <a:prstGeom prst="rect">
            <a:avLst/>
          </a:prstGeom>
          <a:noFill/>
          <a:ln w="9525">
            <a:noFill/>
            <a:miter lim="800000"/>
            <a:headEnd/>
            <a:tailEnd/>
          </a:ln>
        </p:spPr>
        <p:txBody>
          <a:bodyPr vert="horz" wrap="square" lIns="78270" tIns="39135" rIns="78270" bIns="391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4" descr="7"/>
          <p:cNvPicPr>
            <a:picLocks noChangeAspect="1" noChangeArrowheads="1"/>
          </p:cNvPicPr>
          <p:nvPr/>
        </p:nvPicPr>
        <p:blipFill>
          <a:blip r:embed="rId14" cstate="print"/>
          <a:srcRect/>
          <a:stretch>
            <a:fillRect/>
          </a:stretch>
        </p:blipFill>
        <p:spPr bwMode="auto">
          <a:xfrm>
            <a:off x="0" y="6221413"/>
            <a:ext cx="9142413" cy="636587"/>
          </a:xfrm>
          <a:prstGeom prst="rect">
            <a:avLst/>
          </a:prstGeom>
          <a:noFill/>
          <a:ln w="9525">
            <a:noFill/>
            <a:miter lim="800000"/>
            <a:headEnd/>
            <a:tailEnd/>
          </a:ln>
        </p:spPr>
      </p:pic>
      <p:sp>
        <p:nvSpPr>
          <p:cNvPr id="13317" name="Text Box 5"/>
          <p:cNvSpPr txBox="1">
            <a:spLocks noChangeArrowheads="1"/>
          </p:cNvSpPr>
          <p:nvPr/>
        </p:nvSpPr>
        <p:spPr bwMode="auto">
          <a:xfrm>
            <a:off x="652463" y="6434138"/>
            <a:ext cx="1928812" cy="260350"/>
          </a:xfrm>
          <a:prstGeom prst="rect">
            <a:avLst/>
          </a:prstGeom>
          <a:noFill/>
          <a:ln w="9525">
            <a:noFill/>
            <a:miter lim="800000"/>
            <a:headEnd/>
            <a:tailEnd/>
          </a:ln>
        </p:spPr>
        <p:txBody>
          <a:bodyPr wrap="none" lIns="78276" tIns="39141" rIns="78276" bIns="39141">
            <a:spAutoFit/>
          </a:bodyPr>
          <a:lstStyle/>
          <a:p>
            <a:pPr defTabSz="784225" eaLnBrk="0" hangingPunct="0">
              <a:defRPr/>
            </a:pPr>
            <a:r>
              <a:rPr lang="en-US" altLang="zh-CN" sz="1200">
                <a:latin typeface="FrutigerNext LT Bold" pitchFamily="1" charset="0"/>
                <a:ea typeface="ＭＳ Ｐゴシック" pitchFamily="34" charset="-128"/>
              </a:rPr>
              <a:t>HUAWEI </a:t>
            </a:r>
            <a:r>
              <a:rPr lang="en-US" altLang="zh-CN" sz="1200">
                <a:solidFill>
                  <a:srgbClr val="990000"/>
                </a:solidFill>
                <a:latin typeface="FrutigerNext LT Bold" pitchFamily="1" charset="0"/>
                <a:ea typeface="ＭＳ Ｐゴシック" pitchFamily="34" charset="-128"/>
              </a:rPr>
              <a:t>CONFIDENTIAL</a:t>
            </a:r>
            <a:endParaRPr lang="en-US" altLang="zh-CN" sz="2100">
              <a:solidFill>
                <a:srgbClr val="990000"/>
              </a:solidFill>
              <a:ea typeface="ＭＳ Ｐゴシック" pitchFamily="34" charset="-128"/>
            </a:endParaRPr>
          </a:p>
        </p:txBody>
      </p:sp>
      <p:sp>
        <p:nvSpPr>
          <p:cNvPr id="13318" name="Rectangle 6"/>
          <p:cNvSpPr>
            <a:spLocks noGrp="1" noChangeArrowheads="1"/>
          </p:cNvSpPr>
          <p:nvPr>
            <p:ph type="dt" sz="half" idx="2"/>
          </p:nvPr>
        </p:nvSpPr>
        <p:spPr bwMode="auto">
          <a:xfrm>
            <a:off x="5929313" y="6400800"/>
            <a:ext cx="1057275"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a:latin typeface="FrutigerNext LT Medium" pitchFamily="34" charset="0"/>
                <a:ea typeface="ＭＳ Ｐゴシック" pitchFamily="34" charset="-128"/>
              </a:defRPr>
            </a:lvl1pPr>
          </a:lstStyle>
          <a:p>
            <a:fld id="{530820CF-B880-4189-942D-D702A7CBA730}" type="datetimeFigureOut">
              <a:rPr lang="zh-CN" altLang="en-US" smtClean="0"/>
              <a:pPr/>
              <a:t>2012/2/1</a:t>
            </a:fld>
            <a:endParaRPr lang="zh-CN" altLang="en-US"/>
          </a:p>
        </p:txBody>
      </p:sp>
      <p:pic>
        <p:nvPicPr>
          <p:cNvPr id="1031" name="Picture 7" descr="8"/>
          <p:cNvPicPr>
            <a:picLocks noChangeAspect="1" noChangeArrowheads="1"/>
          </p:cNvPicPr>
          <p:nvPr/>
        </p:nvPicPr>
        <p:blipFill>
          <a:blip r:embed="rId15" cstate="print"/>
          <a:srcRect/>
          <a:stretch>
            <a:fillRect/>
          </a:stretch>
        </p:blipFill>
        <p:spPr bwMode="auto">
          <a:xfrm>
            <a:off x="7508875" y="6408738"/>
            <a:ext cx="1309688" cy="311150"/>
          </a:xfrm>
          <a:prstGeom prst="rect">
            <a:avLst/>
          </a:prstGeom>
          <a:noFill/>
          <a:ln w="9525">
            <a:noFill/>
            <a:miter lim="800000"/>
            <a:headEnd/>
            <a:tailEnd/>
          </a:ln>
        </p:spPr>
      </p:pic>
      <p:sp>
        <p:nvSpPr>
          <p:cNvPr id="13320" name="Text Box 8"/>
          <p:cNvSpPr txBox="1">
            <a:spLocks noChangeArrowheads="1"/>
          </p:cNvSpPr>
          <p:nvPr/>
        </p:nvSpPr>
        <p:spPr bwMode="auto">
          <a:xfrm>
            <a:off x="2782888" y="6407150"/>
            <a:ext cx="2778125" cy="307975"/>
          </a:xfrm>
          <a:prstGeom prst="rect">
            <a:avLst/>
          </a:prstGeom>
          <a:noFill/>
          <a:ln w="9525">
            <a:noFill/>
            <a:miter lim="800000"/>
            <a:headEnd/>
            <a:tailEnd/>
          </a:ln>
          <a:effectLst/>
        </p:spPr>
        <p:txBody>
          <a:bodyPr lIns="78315" tIns="39159" rIns="78315" bIns="39159">
            <a:spAutoFit/>
          </a:bodyPr>
          <a:lstStyle/>
          <a:p>
            <a:pPr algn="ctr" defTabSz="784225">
              <a:spcBef>
                <a:spcPct val="50000"/>
              </a:spcBef>
              <a:defRPr/>
            </a:pPr>
            <a:r>
              <a:rPr lang="zh-CN" altLang="en-US" sz="1500">
                <a:ea typeface="楷体_GB2312" pitchFamily="49" charset="-122"/>
              </a:rPr>
              <a:t>内部资料 注意保密</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784225" rtl="0" eaLnBrk="1" fontAlgn="base" hangingPunct="1">
        <a:spcBef>
          <a:spcPct val="0"/>
        </a:spcBef>
        <a:spcAft>
          <a:spcPct val="0"/>
        </a:spcAft>
        <a:defRPr sz="2800" b="1">
          <a:solidFill>
            <a:srgbClr val="990000"/>
          </a:solidFill>
          <a:latin typeface="+mj-lt"/>
          <a:ea typeface="+mj-ea"/>
          <a:cs typeface="+mj-cs"/>
        </a:defRPr>
      </a:lvl1pPr>
      <a:lvl2pPr algn="l" defTabSz="784225" rtl="0" eaLnBrk="1" fontAlgn="base" hangingPunct="1">
        <a:spcBef>
          <a:spcPct val="0"/>
        </a:spcBef>
        <a:spcAft>
          <a:spcPct val="0"/>
        </a:spcAft>
        <a:defRPr sz="2800" b="1">
          <a:solidFill>
            <a:srgbClr val="990000"/>
          </a:solidFill>
          <a:latin typeface="Arial" charset="0"/>
          <a:ea typeface="宋体" pitchFamily="2" charset="-122"/>
        </a:defRPr>
      </a:lvl2pPr>
      <a:lvl3pPr algn="l" defTabSz="784225" rtl="0" eaLnBrk="1" fontAlgn="base" hangingPunct="1">
        <a:spcBef>
          <a:spcPct val="0"/>
        </a:spcBef>
        <a:spcAft>
          <a:spcPct val="0"/>
        </a:spcAft>
        <a:defRPr sz="2800" b="1">
          <a:solidFill>
            <a:srgbClr val="990000"/>
          </a:solidFill>
          <a:latin typeface="Arial" charset="0"/>
          <a:ea typeface="宋体" pitchFamily="2" charset="-122"/>
        </a:defRPr>
      </a:lvl3pPr>
      <a:lvl4pPr algn="l" defTabSz="784225" rtl="0" eaLnBrk="1" fontAlgn="base" hangingPunct="1">
        <a:spcBef>
          <a:spcPct val="0"/>
        </a:spcBef>
        <a:spcAft>
          <a:spcPct val="0"/>
        </a:spcAft>
        <a:defRPr sz="2800" b="1">
          <a:solidFill>
            <a:srgbClr val="990000"/>
          </a:solidFill>
          <a:latin typeface="Arial" charset="0"/>
          <a:ea typeface="宋体" pitchFamily="2" charset="-122"/>
        </a:defRPr>
      </a:lvl4pPr>
      <a:lvl5pPr algn="l" defTabSz="784225" rtl="0" eaLnBrk="1" fontAlgn="base" hangingPunct="1">
        <a:spcBef>
          <a:spcPct val="0"/>
        </a:spcBef>
        <a:spcAft>
          <a:spcPct val="0"/>
        </a:spcAft>
        <a:defRPr sz="2800" b="1">
          <a:solidFill>
            <a:srgbClr val="990000"/>
          </a:solidFill>
          <a:latin typeface="Arial" charset="0"/>
          <a:ea typeface="宋体" pitchFamily="2" charset="-122"/>
        </a:defRPr>
      </a:lvl5pPr>
      <a:lvl6pPr marL="457200" algn="l" defTabSz="784225" rtl="0" eaLnBrk="1" fontAlgn="base" hangingPunct="1">
        <a:spcBef>
          <a:spcPct val="0"/>
        </a:spcBef>
        <a:spcAft>
          <a:spcPct val="0"/>
        </a:spcAft>
        <a:defRPr sz="2800" b="1">
          <a:solidFill>
            <a:srgbClr val="990000"/>
          </a:solidFill>
          <a:latin typeface="Arial" charset="0"/>
          <a:ea typeface="宋体" pitchFamily="2" charset="-122"/>
        </a:defRPr>
      </a:lvl6pPr>
      <a:lvl7pPr marL="914400" algn="l" defTabSz="784225" rtl="0" eaLnBrk="1" fontAlgn="base" hangingPunct="1">
        <a:spcBef>
          <a:spcPct val="0"/>
        </a:spcBef>
        <a:spcAft>
          <a:spcPct val="0"/>
        </a:spcAft>
        <a:defRPr sz="2800" b="1">
          <a:solidFill>
            <a:srgbClr val="990000"/>
          </a:solidFill>
          <a:latin typeface="Arial" charset="0"/>
          <a:ea typeface="宋体" pitchFamily="2" charset="-122"/>
        </a:defRPr>
      </a:lvl7pPr>
      <a:lvl8pPr marL="1371600" algn="l" defTabSz="784225" rtl="0" eaLnBrk="1" fontAlgn="base" hangingPunct="1">
        <a:spcBef>
          <a:spcPct val="0"/>
        </a:spcBef>
        <a:spcAft>
          <a:spcPct val="0"/>
        </a:spcAft>
        <a:defRPr sz="2800" b="1">
          <a:solidFill>
            <a:srgbClr val="990000"/>
          </a:solidFill>
          <a:latin typeface="Arial" charset="0"/>
          <a:ea typeface="宋体" pitchFamily="2" charset="-122"/>
        </a:defRPr>
      </a:lvl8pPr>
      <a:lvl9pPr marL="1828800" algn="l" defTabSz="784225" rtl="0" eaLnBrk="1" fontAlgn="base" hangingPunct="1">
        <a:spcBef>
          <a:spcPct val="0"/>
        </a:spcBef>
        <a:spcAft>
          <a:spcPct val="0"/>
        </a:spcAft>
        <a:defRPr sz="2800" b="1">
          <a:solidFill>
            <a:srgbClr val="990000"/>
          </a:solidFill>
          <a:latin typeface="Arial" charset="0"/>
          <a:ea typeface="宋体" pitchFamily="2" charset="-122"/>
        </a:defRPr>
      </a:lvl9pPr>
    </p:titleStyle>
    <p:bodyStyle>
      <a:lvl1pPr marL="252413" indent="-252413" algn="l" defTabSz="671513" rtl="0" eaLnBrk="1" fontAlgn="base" hangingPunct="1">
        <a:lnSpc>
          <a:spcPct val="140000"/>
        </a:lnSpc>
        <a:spcBef>
          <a:spcPct val="0"/>
        </a:spcBef>
        <a:spcAft>
          <a:spcPct val="0"/>
        </a:spcAft>
        <a:buFont typeface="Wingdings" pitchFamily="2" charset="2"/>
        <a:buChar char="n"/>
        <a:defRPr sz="1600" b="1">
          <a:solidFill>
            <a:schemeClr val="tx1"/>
          </a:solidFill>
          <a:latin typeface="+mn-lt"/>
          <a:ea typeface="+mn-ea"/>
          <a:cs typeface="+mn-cs"/>
        </a:defRPr>
      </a:lvl1pPr>
      <a:lvl2pPr marL="546100" indent="-209550" algn="l" defTabSz="671513" rtl="0" eaLnBrk="1" fontAlgn="base" hangingPunct="1">
        <a:lnSpc>
          <a:spcPct val="140000"/>
        </a:lnSpc>
        <a:spcBef>
          <a:spcPct val="0"/>
        </a:spcBef>
        <a:spcAft>
          <a:spcPct val="0"/>
        </a:spcAft>
        <a:buChar char="–"/>
        <a:defRPr sz="1900">
          <a:solidFill>
            <a:schemeClr val="tx1"/>
          </a:solidFill>
          <a:latin typeface="+mn-lt"/>
          <a:ea typeface="+mn-ea"/>
        </a:defRPr>
      </a:lvl2pPr>
      <a:lvl3pPr marL="839788"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3pPr>
      <a:lvl4pPr marL="1174750"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4pPr>
      <a:lvl5pPr marL="15097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5pPr>
      <a:lvl6pPr marL="19669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6pPr>
      <a:lvl7pPr marL="24241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7pPr>
      <a:lvl8pPr marL="28813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8pPr>
      <a:lvl9pPr marL="33385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2300" y="115888"/>
            <a:ext cx="8064500" cy="633412"/>
          </a:xfrm>
          <a:prstGeom prst="rect">
            <a:avLst/>
          </a:prstGeom>
          <a:noFill/>
          <a:ln w="9525">
            <a:noFill/>
            <a:miter lim="800000"/>
            <a:headEnd/>
            <a:tailEnd/>
          </a:ln>
        </p:spPr>
        <p:txBody>
          <a:bodyPr vert="horz" wrap="square" lIns="78270" tIns="39135" rIns="78270" bIns="39135"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323850" y="908050"/>
            <a:ext cx="8496300" cy="5218113"/>
          </a:xfrm>
          <a:prstGeom prst="rect">
            <a:avLst/>
          </a:prstGeom>
          <a:noFill/>
          <a:ln w="9525">
            <a:noFill/>
            <a:miter lim="800000"/>
            <a:headEnd/>
            <a:tailEnd/>
          </a:ln>
        </p:spPr>
        <p:txBody>
          <a:bodyPr vert="horz" wrap="square" lIns="78270" tIns="39135" rIns="78270" bIns="391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4" descr="7"/>
          <p:cNvPicPr>
            <a:picLocks noChangeAspect="1" noChangeArrowheads="1"/>
          </p:cNvPicPr>
          <p:nvPr/>
        </p:nvPicPr>
        <p:blipFill>
          <a:blip r:embed="rId14" cstate="print"/>
          <a:srcRect/>
          <a:stretch>
            <a:fillRect/>
          </a:stretch>
        </p:blipFill>
        <p:spPr bwMode="auto">
          <a:xfrm>
            <a:off x="0" y="6221413"/>
            <a:ext cx="9142413" cy="636587"/>
          </a:xfrm>
          <a:prstGeom prst="rect">
            <a:avLst/>
          </a:prstGeom>
          <a:noFill/>
          <a:ln w="9525">
            <a:noFill/>
            <a:miter lim="800000"/>
            <a:headEnd/>
            <a:tailEnd/>
          </a:ln>
        </p:spPr>
      </p:pic>
      <p:sp>
        <p:nvSpPr>
          <p:cNvPr id="13317" name="Text Box 5"/>
          <p:cNvSpPr txBox="1">
            <a:spLocks noChangeArrowheads="1"/>
          </p:cNvSpPr>
          <p:nvPr/>
        </p:nvSpPr>
        <p:spPr bwMode="auto">
          <a:xfrm>
            <a:off x="652463" y="6434138"/>
            <a:ext cx="1928812" cy="260350"/>
          </a:xfrm>
          <a:prstGeom prst="rect">
            <a:avLst/>
          </a:prstGeom>
          <a:noFill/>
          <a:ln w="9525">
            <a:noFill/>
            <a:miter lim="800000"/>
            <a:headEnd/>
            <a:tailEnd/>
          </a:ln>
        </p:spPr>
        <p:txBody>
          <a:bodyPr wrap="none" lIns="78276" tIns="39141" rIns="78276" bIns="39141">
            <a:spAutoFit/>
          </a:bodyPr>
          <a:lstStyle/>
          <a:p>
            <a:pPr defTabSz="784225" eaLnBrk="0" hangingPunct="0">
              <a:defRPr/>
            </a:pPr>
            <a:r>
              <a:rPr lang="en-US" altLang="zh-CN" sz="1200">
                <a:latin typeface="FrutigerNext LT Bold" pitchFamily="1" charset="0"/>
                <a:ea typeface="ＭＳ Ｐゴシック" pitchFamily="34" charset="-128"/>
              </a:rPr>
              <a:t>HUAWEI </a:t>
            </a:r>
            <a:r>
              <a:rPr lang="en-US" altLang="zh-CN" sz="1200">
                <a:solidFill>
                  <a:srgbClr val="990000"/>
                </a:solidFill>
                <a:latin typeface="FrutigerNext LT Bold" pitchFamily="1" charset="0"/>
                <a:ea typeface="ＭＳ Ｐゴシック" pitchFamily="34" charset="-128"/>
              </a:rPr>
              <a:t>CONFIDENTIAL</a:t>
            </a:r>
            <a:endParaRPr lang="en-US" altLang="zh-CN" sz="2100">
              <a:solidFill>
                <a:srgbClr val="990000"/>
              </a:solidFill>
              <a:ea typeface="ＭＳ Ｐゴシック" pitchFamily="34" charset="-128"/>
            </a:endParaRPr>
          </a:p>
        </p:txBody>
      </p:sp>
      <p:sp>
        <p:nvSpPr>
          <p:cNvPr id="13318" name="Rectangle 6"/>
          <p:cNvSpPr>
            <a:spLocks noGrp="1" noChangeArrowheads="1"/>
          </p:cNvSpPr>
          <p:nvPr>
            <p:ph type="dt" sz="half" idx="2"/>
          </p:nvPr>
        </p:nvSpPr>
        <p:spPr bwMode="auto">
          <a:xfrm>
            <a:off x="5929313" y="6400800"/>
            <a:ext cx="1057275"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a:latin typeface="FrutigerNext LT Medium" pitchFamily="34" charset="0"/>
                <a:ea typeface="ＭＳ Ｐゴシック" pitchFamily="34" charset="-128"/>
              </a:defRPr>
            </a:lvl1pPr>
          </a:lstStyle>
          <a:p>
            <a:fld id="{530820CF-B880-4189-942D-D702A7CBA730}" type="datetimeFigureOut">
              <a:rPr lang="zh-CN" altLang="en-US" smtClean="0"/>
              <a:pPr/>
              <a:t>2012/2/1</a:t>
            </a:fld>
            <a:endParaRPr lang="zh-CN" altLang="en-US"/>
          </a:p>
        </p:txBody>
      </p:sp>
      <p:pic>
        <p:nvPicPr>
          <p:cNvPr id="1031" name="Picture 7" descr="8"/>
          <p:cNvPicPr>
            <a:picLocks noChangeAspect="1" noChangeArrowheads="1"/>
          </p:cNvPicPr>
          <p:nvPr/>
        </p:nvPicPr>
        <p:blipFill>
          <a:blip r:embed="rId15" cstate="print"/>
          <a:srcRect/>
          <a:stretch>
            <a:fillRect/>
          </a:stretch>
        </p:blipFill>
        <p:spPr bwMode="auto">
          <a:xfrm>
            <a:off x="7508875" y="6408738"/>
            <a:ext cx="1309688" cy="311150"/>
          </a:xfrm>
          <a:prstGeom prst="rect">
            <a:avLst/>
          </a:prstGeom>
          <a:noFill/>
          <a:ln w="9525">
            <a:noFill/>
            <a:miter lim="800000"/>
            <a:headEnd/>
            <a:tailEnd/>
          </a:ln>
        </p:spPr>
      </p:pic>
      <p:sp>
        <p:nvSpPr>
          <p:cNvPr id="13320" name="Text Box 8"/>
          <p:cNvSpPr txBox="1">
            <a:spLocks noChangeArrowheads="1"/>
          </p:cNvSpPr>
          <p:nvPr/>
        </p:nvSpPr>
        <p:spPr bwMode="auto">
          <a:xfrm>
            <a:off x="2782888" y="6407150"/>
            <a:ext cx="2778125" cy="307975"/>
          </a:xfrm>
          <a:prstGeom prst="rect">
            <a:avLst/>
          </a:prstGeom>
          <a:noFill/>
          <a:ln w="9525">
            <a:noFill/>
            <a:miter lim="800000"/>
            <a:headEnd/>
            <a:tailEnd/>
          </a:ln>
          <a:effectLst/>
        </p:spPr>
        <p:txBody>
          <a:bodyPr lIns="78315" tIns="39159" rIns="78315" bIns="39159">
            <a:spAutoFit/>
          </a:bodyPr>
          <a:lstStyle/>
          <a:p>
            <a:pPr algn="ctr" defTabSz="784225">
              <a:spcBef>
                <a:spcPct val="50000"/>
              </a:spcBef>
              <a:defRPr/>
            </a:pPr>
            <a:r>
              <a:rPr lang="zh-CN" altLang="en-US" sz="1500">
                <a:ea typeface="楷体_GB2312" pitchFamily="49" charset="-122"/>
              </a:rPr>
              <a:t>内部资料 注意保密</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defTabSz="784225" rtl="0" eaLnBrk="1" fontAlgn="base" hangingPunct="1">
        <a:spcBef>
          <a:spcPct val="0"/>
        </a:spcBef>
        <a:spcAft>
          <a:spcPct val="0"/>
        </a:spcAft>
        <a:defRPr sz="2800" b="1">
          <a:solidFill>
            <a:srgbClr val="990000"/>
          </a:solidFill>
          <a:latin typeface="+mj-lt"/>
          <a:ea typeface="+mj-ea"/>
          <a:cs typeface="+mj-cs"/>
        </a:defRPr>
      </a:lvl1pPr>
      <a:lvl2pPr algn="l" defTabSz="784225" rtl="0" eaLnBrk="1" fontAlgn="base" hangingPunct="1">
        <a:spcBef>
          <a:spcPct val="0"/>
        </a:spcBef>
        <a:spcAft>
          <a:spcPct val="0"/>
        </a:spcAft>
        <a:defRPr sz="2800" b="1">
          <a:solidFill>
            <a:srgbClr val="990000"/>
          </a:solidFill>
          <a:latin typeface="Arial" charset="0"/>
          <a:ea typeface="宋体" pitchFamily="2" charset="-122"/>
        </a:defRPr>
      </a:lvl2pPr>
      <a:lvl3pPr algn="l" defTabSz="784225" rtl="0" eaLnBrk="1" fontAlgn="base" hangingPunct="1">
        <a:spcBef>
          <a:spcPct val="0"/>
        </a:spcBef>
        <a:spcAft>
          <a:spcPct val="0"/>
        </a:spcAft>
        <a:defRPr sz="2800" b="1">
          <a:solidFill>
            <a:srgbClr val="990000"/>
          </a:solidFill>
          <a:latin typeface="Arial" charset="0"/>
          <a:ea typeface="宋体" pitchFamily="2" charset="-122"/>
        </a:defRPr>
      </a:lvl3pPr>
      <a:lvl4pPr algn="l" defTabSz="784225" rtl="0" eaLnBrk="1" fontAlgn="base" hangingPunct="1">
        <a:spcBef>
          <a:spcPct val="0"/>
        </a:spcBef>
        <a:spcAft>
          <a:spcPct val="0"/>
        </a:spcAft>
        <a:defRPr sz="2800" b="1">
          <a:solidFill>
            <a:srgbClr val="990000"/>
          </a:solidFill>
          <a:latin typeface="Arial" charset="0"/>
          <a:ea typeface="宋体" pitchFamily="2" charset="-122"/>
        </a:defRPr>
      </a:lvl4pPr>
      <a:lvl5pPr algn="l" defTabSz="784225" rtl="0" eaLnBrk="1" fontAlgn="base" hangingPunct="1">
        <a:spcBef>
          <a:spcPct val="0"/>
        </a:spcBef>
        <a:spcAft>
          <a:spcPct val="0"/>
        </a:spcAft>
        <a:defRPr sz="2800" b="1">
          <a:solidFill>
            <a:srgbClr val="990000"/>
          </a:solidFill>
          <a:latin typeface="Arial" charset="0"/>
          <a:ea typeface="宋体" pitchFamily="2" charset="-122"/>
        </a:defRPr>
      </a:lvl5pPr>
      <a:lvl6pPr marL="457200" algn="l" defTabSz="784225" rtl="0" eaLnBrk="1" fontAlgn="base" hangingPunct="1">
        <a:spcBef>
          <a:spcPct val="0"/>
        </a:spcBef>
        <a:spcAft>
          <a:spcPct val="0"/>
        </a:spcAft>
        <a:defRPr sz="2800" b="1">
          <a:solidFill>
            <a:srgbClr val="990000"/>
          </a:solidFill>
          <a:latin typeface="Arial" charset="0"/>
          <a:ea typeface="宋体" pitchFamily="2" charset="-122"/>
        </a:defRPr>
      </a:lvl6pPr>
      <a:lvl7pPr marL="914400" algn="l" defTabSz="784225" rtl="0" eaLnBrk="1" fontAlgn="base" hangingPunct="1">
        <a:spcBef>
          <a:spcPct val="0"/>
        </a:spcBef>
        <a:spcAft>
          <a:spcPct val="0"/>
        </a:spcAft>
        <a:defRPr sz="2800" b="1">
          <a:solidFill>
            <a:srgbClr val="990000"/>
          </a:solidFill>
          <a:latin typeface="Arial" charset="0"/>
          <a:ea typeface="宋体" pitchFamily="2" charset="-122"/>
        </a:defRPr>
      </a:lvl7pPr>
      <a:lvl8pPr marL="1371600" algn="l" defTabSz="784225" rtl="0" eaLnBrk="1" fontAlgn="base" hangingPunct="1">
        <a:spcBef>
          <a:spcPct val="0"/>
        </a:spcBef>
        <a:spcAft>
          <a:spcPct val="0"/>
        </a:spcAft>
        <a:defRPr sz="2800" b="1">
          <a:solidFill>
            <a:srgbClr val="990000"/>
          </a:solidFill>
          <a:latin typeface="Arial" charset="0"/>
          <a:ea typeface="宋体" pitchFamily="2" charset="-122"/>
        </a:defRPr>
      </a:lvl8pPr>
      <a:lvl9pPr marL="1828800" algn="l" defTabSz="784225" rtl="0" eaLnBrk="1" fontAlgn="base" hangingPunct="1">
        <a:spcBef>
          <a:spcPct val="0"/>
        </a:spcBef>
        <a:spcAft>
          <a:spcPct val="0"/>
        </a:spcAft>
        <a:defRPr sz="2800" b="1">
          <a:solidFill>
            <a:srgbClr val="990000"/>
          </a:solidFill>
          <a:latin typeface="Arial" charset="0"/>
          <a:ea typeface="宋体" pitchFamily="2" charset="-122"/>
        </a:defRPr>
      </a:lvl9pPr>
    </p:titleStyle>
    <p:bodyStyle>
      <a:lvl1pPr marL="252413" indent="-252413" algn="l" defTabSz="671513" rtl="0" eaLnBrk="1" fontAlgn="base" hangingPunct="1">
        <a:lnSpc>
          <a:spcPct val="140000"/>
        </a:lnSpc>
        <a:spcBef>
          <a:spcPct val="0"/>
        </a:spcBef>
        <a:spcAft>
          <a:spcPct val="0"/>
        </a:spcAft>
        <a:buFont typeface="Wingdings" pitchFamily="2" charset="2"/>
        <a:buChar char="n"/>
        <a:defRPr sz="1600" b="1">
          <a:solidFill>
            <a:schemeClr val="tx1"/>
          </a:solidFill>
          <a:latin typeface="+mn-lt"/>
          <a:ea typeface="+mn-ea"/>
          <a:cs typeface="+mn-cs"/>
        </a:defRPr>
      </a:lvl1pPr>
      <a:lvl2pPr marL="546100" indent="-209550" algn="l" defTabSz="671513" rtl="0" eaLnBrk="1" fontAlgn="base" hangingPunct="1">
        <a:lnSpc>
          <a:spcPct val="140000"/>
        </a:lnSpc>
        <a:spcBef>
          <a:spcPct val="0"/>
        </a:spcBef>
        <a:spcAft>
          <a:spcPct val="0"/>
        </a:spcAft>
        <a:buChar char="–"/>
        <a:defRPr sz="1900">
          <a:solidFill>
            <a:schemeClr val="tx1"/>
          </a:solidFill>
          <a:latin typeface="+mn-lt"/>
          <a:ea typeface="+mn-ea"/>
        </a:defRPr>
      </a:lvl2pPr>
      <a:lvl3pPr marL="839788"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3pPr>
      <a:lvl4pPr marL="1174750"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4pPr>
      <a:lvl5pPr marL="15097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5pPr>
      <a:lvl6pPr marL="19669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6pPr>
      <a:lvl7pPr marL="24241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7pPr>
      <a:lvl8pPr marL="28813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8pPr>
      <a:lvl9pPr marL="33385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2300" y="115888"/>
            <a:ext cx="8064500" cy="633412"/>
          </a:xfrm>
          <a:prstGeom prst="rect">
            <a:avLst/>
          </a:prstGeom>
          <a:noFill/>
          <a:ln w="9525">
            <a:noFill/>
            <a:miter lim="800000"/>
            <a:headEnd/>
            <a:tailEnd/>
          </a:ln>
        </p:spPr>
        <p:txBody>
          <a:bodyPr vert="horz" wrap="square" lIns="78270" tIns="39135" rIns="78270" bIns="39135"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323850" y="908050"/>
            <a:ext cx="8496300" cy="5218113"/>
          </a:xfrm>
          <a:prstGeom prst="rect">
            <a:avLst/>
          </a:prstGeom>
          <a:noFill/>
          <a:ln w="9525">
            <a:noFill/>
            <a:miter lim="800000"/>
            <a:headEnd/>
            <a:tailEnd/>
          </a:ln>
        </p:spPr>
        <p:txBody>
          <a:bodyPr vert="horz" wrap="square" lIns="78270" tIns="39135" rIns="78270" bIns="391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4" descr="7"/>
          <p:cNvPicPr>
            <a:picLocks noChangeAspect="1" noChangeArrowheads="1"/>
          </p:cNvPicPr>
          <p:nvPr/>
        </p:nvPicPr>
        <p:blipFill>
          <a:blip r:embed="rId14" cstate="print"/>
          <a:srcRect/>
          <a:stretch>
            <a:fillRect/>
          </a:stretch>
        </p:blipFill>
        <p:spPr bwMode="auto">
          <a:xfrm>
            <a:off x="0" y="6221413"/>
            <a:ext cx="9142413" cy="636587"/>
          </a:xfrm>
          <a:prstGeom prst="rect">
            <a:avLst/>
          </a:prstGeom>
          <a:noFill/>
          <a:ln w="9525">
            <a:noFill/>
            <a:miter lim="800000"/>
            <a:headEnd/>
            <a:tailEnd/>
          </a:ln>
        </p:spPr>
      </p:pic>
      <p:sp>
        <p:nvSpPr>
          <p:cNvPr id="13317" name="Text Box 5"/>
          <p:cNvSpPr txBox="1">
            <a:spLocks noChangeArrowheads="1"/>
          </p:cNvSpPr>
          <p:nvPr/>
        </p:nvSpPr>
        <p:spPr bwMode="auto">
          <a:xfrm>
            <a:off x="652463" y="6434138"/>
            <a:ext cx="1928812" cy="260350"/>
          </a:xfrm>
          <a:prstGeom prst="rect">
            <a:avLst/>
          </a:prstGeom>
          <a:noFill/>
          <a:ln w="9525">
            <a:noFill/>
            <a:miter lim="800000"/>
            <a:headEnd/>
            <a:tailEnd/>
          </a:ln>
        </p:spPr>
        <p:txBody>
          <a:bodyPr wrap="none" lIns="78276" tIns="39141" rIns="78276" bIns="39141">
            <a:spAutoFit/>
          </a:bodyPr>
          <a:lstStyle/>
          <a:p>
            <a:pPr defTabSz="784225" eaLnBrk="0" hangingPunct="0">
              <a:defRPr/>
            </a:pPr>
            <a:r>
              <a:rPr lang="en-US" altLang="zh-CN" sz="1200">
                <a:latin typeface="FrutigerNext LT Bold" pitchFamily="1" charset="0"/>
                <a:ea typeface="ＭＳ Ｐゴシック" pitchFamily="34" charset="-128"/>
              </a:rPr>
              <a:t>HUAWEI </a:t>
            </a:r>
            <a:r>
              <a:rPr lang="en-US" altLang="zh-CN" sz="1200">
                <a:solidFill>
                  <a:srgbClr val="990000"/>
                </a:solidFill>
                <a:latin typeface="FrutigerNext LT Bold" pitchFamily="1" charset="0"/>
                <a:ea typeface="ＭＳ Ｐゴシック" pitchFamily="34" charset="-128"/>
              </a:rPr>
              <a:t>CONFIDENTIAL</a:t>
            </a:r>
            <a:endParaRPr lang="en-US" altLang="zh-CN" sz="2100">
              <a:solidFill>
                <a:srgbClr val="990000"/>
              </a:solidFill>
              <a:ea typeface="ＭＳ Ｐゴシック" pitchFamily="34" charset="-128"/>
            </a:endParaRPr>
          </a:p>
        </p:txBody>
      </p:sp>
      <p:sp>
        <p:nvSpPr>
          <p:cNvPr id="13318" name="Rectangle 6"/>
          <p:cNvSpPr>
            <a:spLocks noGrp="1" noChangeArrowheads="1"/>
          </p:cNvSpPr>
          <p:nvPr>
            <p:ph type="dt" sz="half" idx="2"/>
          </p:nvPr>
        </p:nvSpPr>
        <p:spPr bwMode="auto">
          <a:xfrm>
            <a:off x="5929313" y="6400800"/>
            <a:ext cx="1057275"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a:latin typeface="FrutigerNext LT Medium" pitchFamily="34" charset="0"/>
                <a:ea typeface="ＭＳ Ｐゴシック" pitchFamily="34" charset="-128"/>
              </a:defRPr>
            </a:lvl1pPr>
          </a:lstStyle>
          <a:p>
            <a:fld id="{530820CF-B880-4189-942D-D702A7CBA730}" type="datetimeFigureOut">
              <a:rPr lang="zh-CN" altLang="en-US" smtClean="0"/>
              <a:pPr/>
              <a:t>2012/2/1</a:t>
            </a:fld>
            <a:endParaRPr lang="zh-CN" altLang="en-US"/>
          </a:p>
        </p:txBody>
      </p:sp>
      <p:pic>
        <p:nvPicPr>
          <p:cNvPr id="1031" name="Picture 7" descr="8"/>
          <p:cNvPicPr>
            <a:picLocks noChangeAspect="1" noChangeArrowheads="1"/>
          </p:cNvPicPr>
          <p:nvPr/>
        </p:nvPicPr>
        <p:blipFill>
          <a:blip r:embed="rId15" cstate="print"/>
          <a:srcRect/>
          <a:stretch>
            <a:fillRect/>
          </a:stretch>
        </p:blipFill>
        <p:spPr bwMode="auto">
          <a:xfrm>
            <a:off x="7508875" y="6408738"/>
            <a:ext cx="1309688" cy="311150"/>
          </a:xfrm>
          <a:prstGeom prst="rect">
            <a:avLst/>
          </a:prstGeom>
          <a:noFill/>
          <a:ln w="9525">
            <a:noFill/>
            <a:miter lim="800000"/>
            <a:headEnd/>
            <a:tailEnd/>
          </a:ln>
        </p:spPr>
      </p:pic>
      <p:sp>
        <p:nvSpPr>
          <p:cNvPr id="13320" name="Text Box 8"/>
          <p:cNvSpPr txBox="1">
            <a:spLocks noChangeArrowheads="1"/>
          </p:cNvSpPr>
          <p:nvPr/>
        </p:nvSpPr>
        <p:spPr bwMode="auto">
          <a:xfrm>
            <a:off x="2782888" y="6407150"/>
            <a:ext cx="2778125" cy="307975"/>
          </a:xfrm>
          <a:prstGeom prst="rect">
            <a:avLst/>
          </a:prstGeom>
          <a:noFill/>
          <a:ln w="9525">
            <a:noFill/>
            <a:miter lim="800000"/>
            <a:headEnd/>
            <a:tailEnd/>
          </a:ln>
          <a:effectLst/>
        </p:spPr>
        <p:txBody>
          <a:bodyPr lIns="78315" tIns="39159" rIns="78315" bIns="39159">
            <a:spAutoFit/>
          </a:bodyPr>
          <a:lstStyle/>
          <a:p>
            <a:pPr algn="ctr" defTabSz="784225">
              <a:spcBef>
                <a:spcPct val="50000"/>
              </a:spcBef>
              <a:defRPr/>
            </a:pPr>
            <a:r>
              <a:rPr lang="zh-CN" altLang="en-US" sz="1500">
                <a:ea typeface="楷体_GB2312" pitchFamily="49" charset="-122"/>
              </a:rPr>
              <a:t>内部资料 注意保密</a:t>
            </a: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784225" rtl="0" eaLnBrk="1" fontAlgn="base" hangingPunct="1">
        <a:spcBef>
          <a:spcPct val="0"/>
        </a:spcBef>
        <a:spcAft>
          <a:spcPct val="0"/>
        </a:spcAft>
        <a:defRPr sz="2800" b="1">
          <a:solidFill>
            <a:srgbClr val="990000"/>
          </a:solidFill>
          <a:latin typeface="+mj-lt"/>
          <a:ea typeface="+mj-ea"/>
          <a:cs typeface="+mj-cs"/>
        </a:defRPr>
      </a:lvl1pPr>
      <a:lvl2pPr algn="l" defTabSz="784225" rtl="0" eaLnBrk="1" fontAlgn="base" hangingPunct="1">
        <a:spcBef>
          <a:spcPct val="0"/>
        </a:spcBef>
        <a:spcAft>
          <a:spcPct val="0"/>
        </a:spcAft>
        <a:defRPr sz="2800" b="1">
          <a:solidFill>
            <a:srgbClr val="990000"/>
          </a:solidFill>
          <a:latin typeface="Arial" charset="0"/>
          <a:ea typeface="宋体" pitchFamily="2" charset="-122"/>
        </a:defRPr>
      </a:lvl2pPr>
      <a:lvl3pPr algn="l" defTabSz="784225" rtl="0" eaLnBrk="1" fontAlgn="base" hangingPunct="1">
        <a:spcBef>
          <a:spcPct val="0"/>
        </a:spcBef>
        <a:spcAft>
          <a:spcPct val="0"/>
        </a:spcAft>
        <a:defRPr sz="2800" b="1">
          <a:solidFill>
            <a:srgbClr val="990000"/>
          </a:solidFill>
          <a:latin typeface="Arial" charset="0"/>
          <a:ea typeface="宋体" pitchFamily="2" charset="-122"/>
        </a:defRPr>
      </a:lvl3pPr>
      <a:lvl4pPr algn="l" defTabSz="784225" rtl="0" eaLnBrk="1" fontAlgn="base" hangingPunct="1">
        <a:spcBef>
          <a:spcPct val="0"/>
        </a:spcBef>
        <a:spcAft>
          <a:spcPct val="0"/>
        </a:spcAft>
        <a:defRPr sz="2800" b="1">
          <a:solidFill>
            <a:srgbClr val="990000"/>
          </a:solidFill>
          <a:latin typeface="Arial" charset="0"/>
          <a:ea typeface="宋体" pitchFamily="2" charset="-122"/>
        </a:defRPr>
      </a:lvl4pPr>
      <a:lvl5pPr algn="l" defTabSz="784225" rtl="0" eaLnBrk="1" fontAlgn="base" hangingPunct="1">
        <a:spcBef>
          <a:spcPct val="0"/>
        </a:spcBef>
        <a:spcAft>
          <a:spcPct val="0"/>
        </a:spcAft>
        <a:defRPr sz="2800" b="1">
          <a:solidFill>
            <a:srgbClr val="990000"/>
          </a:solidFill>
          <a:latin typeface="Arial" charset="0"/>
          <a:ea typeface="宋体" pitchFamily="2" charset="-122"/>
        </a:defRPr>
      </a:lvl5pPr>
      <a:lvl6pPr marL="457200" algn="l" defTabSz="784225" rtl="0" eaLnBrk="1" fontAlgn="base" hangingPunct="1">
        <a:spcBef>
          <a:spcPct val="0"/>
        </a:spcBef>
        <a:spcAft>
          <a:spcPct val="0"/>
        </a:spcAft>
        <a:defRPr sz="2800" b="1">
          <a:solidFill>
            <a:srgbClr val="990000"/>
          </a:solidFill>
          <a:latin typeface="Arial" charset="0"/>
          <a:ea typeface="宋体" pitchFamily="2" charset="-122"/>
        </a:defRPr>
      </a:lvl6pPr>
      <a:lvl7pPr marL="914400" algn="l" defTabSz="784225" rtl="0" eaLnBrk="1" fontAlgn="base" hangingPunct="1">
        <a:spcBef>
          <a:spcPct val="0"/>
        </a:spcBef>
        <a:spcAft>
          <a:spcPct val="0"/>
        </a:spcAft>
        <a:defRPr sz="2800" b="1">
          <a:solidFill>
            <a:srgbClr val="990000"/>
          </a:solidFill>
          <a:latin typeface="Arial" charset="0"/>
          <a:ea typeface="宋体" pitchFamily="2" charset="-122"/>
        </a:defRPr>
      </a:lvl7pPr>
      <a:lvl8pPr marL="1371600" algn="l" defTabSz="784225" rtl="0" eaLnBrk="1" fontAlgn="base" hangingPunct="1">
        <a:spcBef>
          <a:spcPct val="0"/>
        </a:spcBef>
        <a:spcAft>
          <a:spcPct val="0"/>
        </a:spcAft>
        <a:defRPr sz="2800" b="1">
          <a:solidFill>
            <a:srgbClr val="990000"/>
          </a:solidFill>
          <a:latin typeface="Arial" charset="0"/>
          <a:ea typeface="宋体" pitchFamily="2" charset="-122"/>
        </a:defRPr>
      </a:lvl8pPr>
      <a:lvl9pPr marL="1828800" algn="l" defTabSz="784225" rtl="0" eaLnBrk="1" fontAlgn="base" hangingPunct="1">
        <a:spcBef>
          <a:spcPct val="0"/>
        </a:spcBef>
        <a:spcAft>
          <a:spcPct val="0"/>
        </a:spcAft>
        <a:defRPr sz="2800" b="1">
          <a:solidFill>
            <a:srgbClr val="990000"/>
          </a:solidFill>
          <a:latin typeface="Arial" charset="0"/>
          <a:ea typeface="宋体" pitchFamily="2" charset="-122"/>
        </a:defRPr>
      </a:lvl9pPr>
    </p:titleStyle>
    <p:bodyStyle>
      <a:lvl1pPr marL="252413" indent="-252413" algn="l" defTabSz="671513" rtl="0" eaLnBrk="1" fontAlgn="base" hangingPunct="1">
        <a:lnSpc>
          <a:spcPct val="140000"/>
        </a:lnSpc>
        <a:spcBef>
          <a:spcPct val="0"/>
        </a:spcBef>
        <a:spcAft>
          <a:spcPct val="0"/>
        </a:spcAft>
        <a:buFont typeface="Wingdings" pitchFamily="2" charset="2"/>
        <a:buChar char="n"/>
        <a:defRPr sz="1600" b="1">
          <a:solidFill>
            <a:schemeClr val="tx1"/>
          </a:solidFill>
          <a:latin typeface="+mn-lt"/>
          <a:ea typeface="+mn-ea"/>
          <a:cs typeface="+mn-cs"/>
        </a:defRPr>
      </a:lvl1pPr>
      <a:lvl2pPr marL="546100" indent="-209550" algn="l" defTabSz="671513" rtl="0" eaLnBrk="1" fontAlgn="base" hangingPunct="1">
        <a:lnSpc>
          <a:spcPct val="140000"/>
        </a:lnSpc>
        <a:spcBef>
          <a:spcPct val="0"/>
        </a:spcBef>
        <a:spcAft>
          <a:spcPct val="0"/>
        </a:spcAft>
        <a:buChar char="–"/>
        <a:defRPr sz="1900">
          <a:solidFill>
            <a:schemeClr val="tx1"/>
          </a:solidFill>
          <a:latin typeface="+mn-lt"/>
          <a:ea typeface="+mn-ea"/>
        </a:defRPr>
      </a:lvl2pPr>
      <a:lvl3pPr marL="839788"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3pPr>
      <a:lvl4pPr marL="1174750"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4pPr>
      <a:lvl5pPr marL="15097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5pPr>
      <a:lvl6pPr marL="19669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6pPr>
      <a:lvl7pPr marL="24241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7pPr>
      <a:lvl8pPr marL="28813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8pPr>
      <a:lvl9pPr marL="33385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2300" y="115888"/>
            <a:ext cx="8064500" cy="633412"/>
          </a:xfrm>
          <a:prstGeom prst="rect">
            <a:avLst/>
          </a:prstGeom>
          <a:noFill/>
          <a:ln w="9525">
            <a:noFill/>
            <a:miter lim="800000"/>
            <a:headEnd/>
            <a:tailEnd/>
          </a:ln>
        </p:spPr>
        <p:txBody>
          <a:bodyPr vert="horz" wrap="square" lIns="78270" tIns="39135" rIns="78270" bIns="39135"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323850" y="908050"/>
            <a:ext cx="8496300" cy="5218113"/>
          </a:xfrm>
          <a:prstGeom prst="rect">
            <a:avLst/>
          </a:prstGeom>
          <a:noFill/>
          <a:ln w="9525">
            <a:noFill/>
            <a:miter lim="800000"/>
            <a:headEnd/>
            <a:tailEnd/>
          </a:ln>
        </p:spPr>
        <p:txBody>
          <a:bodyPr vert="horz" wrap="square" lIns="78270" tIns="39135" rIns="78270" bIns="391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4" descr="7"/>
          <p:cNvPicPr>
            <a:picLocks noChangeAspect="1" noChangeArrowheads="1"/>
          </p:cNvPicPr>
          <p:nvPr/>
        </p:nvPicPr>
        <p:blipFill>
          <a:blip r:embed="rId14" cstate="print"/>
          <a:srcRect/>
          <a:stretch>
            <a:fillRect/>
          </a:stretch>
        </p:blipFill>
        <p:spPr bwMode="auto">
          <a:xfrm>
            <a:off x="0" y="6221413"/>
            <a:ext cx="9142413" cy="636587"/>
          </a:xfrm>
          <a:prstGeom prst="rect">
            <a:avLst/>
          </a:prstGeom>
          <a:noFill/>
          <a:ln w="9525">
            <a:noFill/>
            <a:miter lim="800000"/>
            <a:headEnd/>
            <a:tailEnd/>
          </a:ln>
        </p:spPr>
      </p:pic>
      <p:sp>
        <p:nvSpPr>
          <p:cNvPr id="13317" name="Text Box 5"/>
          <p:cNvSpPr txBox="1">
            <a:spLocks noChangeArrowheads="1"/>
          </p:cNvSpPr>
          <p:nvPr/>
        </p:nvSpPr>
        <p:spPr bwMode="auto">
          <a:xfrm>
            <a:off x="652463" y="6434138"/>
            <a:ext cx="1928812" cy="260350"/>
          </a:xfrm>
          <a:prstGeom prst="rect">
            <a:avLst/>
          </a:prstGeom>
          <a:noFill/>
          <a:ln w="9525">
            <a:noFill/>
            <a:miter lim="800000"/>
            <a:headEnd/>
            <a:tailEnd/>
          </a:ln>
        </p:spPr>
        <p:txBody>
          <a:bodyPr wrap="none" lIns="78276" tIns="39141" rIns="78276" bIns="39141">
            <a:spAutoFit/>
          </a:bodyPr>
          <a:lstStyle/>
          <a:p>
            <a:pPr defTabSz="784225" eaLnBrk="0" hangingPunct="0">
              <a:defRPr/>
            </a:pPr>
            <a:r>
              <a:rPr lang="en-US" altLang="zh-CN" sz="1200">
                <a:latin typeface="FrutigerNext LT Bold" pitchFamily="1" charset="0"/>
                <a:ea typeface="ＭＳ Ｐゴシック" pitchFamily="34" charset="-128"/>
              </a:rPr>
              <a:t>HUAWEI </a:t>
            </a:r>
            <a:r>
              <a:rPr lang="en-US" altLang="zh-CN" sz="1200">
                <a:solidFill>
                  <a:srgbClr val="990000"/>
                </a:solidFill>
                <a:latin typeface="FrutigerNext LT Bold" pitchFamily="1" charset="0"/>
                <a:ea typeface="ＭＳ Ｐゴシック" pitchFamily="34" charset="-128"/>
              </a:rPr>
              <a:t>CONFIDENTIAL</a:t>
            </a:r>
            <a:endParaRPr lang="en-US" altLang="zh-CN" sz="2100">
              <a:solidFill>
                <a:srgbClr val="990000"/>
              </a:solidFill>
              <a:ea typeface="ＭＳ Ｐゴシック" pitchFamily="34" charset="-128"/>
            </a:endParaRPr>
          </a:p>
        </p:txBody>
      </p:sp>
      <p:sp>
        <p:nvSpPr>
          <p:cNvPr id="13318" name="Rectangle 6"/>
          <p:cNvSpPr>
            <a:spLocks noGrp="1" noChangeArrowheads="1"/>
          </p:cNvSpPr>
          <p:nvPr>
            <p:ph type="dt" sz="half" idx="2"/>
          </p:nvPr>
        </p:nvSpPr>
        <p:spPr bwMode="auto">
          <a:xfrm>
            <a:off x="5929313" y="6400800"/>
            <a:ext cx="1057275"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a:latin typeface="FrutigerNext LT Medium" pitchFamily="34" charset="0"/>
                <a:ea typeface="ＭＳ Ｐゴシック" pitchFamily="34" charset="-128"/>
              </a:defRPr>
            </a:lvl1pPr>
          </a:lstStyle>
          <a:p>
            <a:fld id="{530820CF-B880-4189-942D-D702A7CBA730}" type="datetimeFigureOut">
              <a:rPr lang="zh-CN" altLang="en-US" smtClean="0"/>
              <a:pPr/>
              <a:t>2012/2/1</a:t>
            </a:fld>
            <a:endParaRPr lang="zh-CN" altLang="en-US"/>
          </a:p>
        </p:txBody>
      </p:sp>
      <p:pic>
        <p:nvPicPr>
          <p:cNvPr id="1031" name="Picture 7" descr="8"/>
          <p:cNvPicPr>
            <a:picLocks noChangeAspect="1" noChangeArrowheads="1"/>
          </p:cNvPicPr>
          <p:nvPr/>
        </p:nvPicPr>
        <p:blipFill>
          <a:blip r:embed="rId15" cstate="print"/>
          <a:srcRect/>
          <a:stretch>
            <a:fillRect/>
          </a:stretch>
        </p:blipFill>
        <p:spPr bwMode="auto">
          <a:xfrm>
            <a:off x="7508875" y="6408738"/>
            <a:ext cx="1309688" cy="311150"/>
          </a:xfrm>
          <a:prstGeom prst="rect">
            <a:avLst/>
          </a:prstGeom>
          <a:noFill/>
          <a:ln w="9525">
            <a:noFill/>
            <a:miter lim="800000"/>
            <a:headEnd/>
            <a:tailEnd/>
          </a:ln>
        </p:spPr>
      </p:pic>
      <p:sp>
        <p:nvSpPr>
          <p:cNvPr id="13320" name="Text Box 8"/>
          <p:cNvSpPr txBox="1">
            <a:spLocks noChangeArrowheads="1"/>
          </p:cNvSpPr>
          <p:nvPr/>
        </p:nvSpPr>
        <p:spPr bwMode="auto">
          <a:xfrm>
            <a:off x="2782888" y="6407150"/>
            <a:ext cx="2778125" cy="307975"/>
          </a:xfrm>
          <a:prstGeom prst="rect">
            <a:avLst/>
          </a:prstGeom>
          <a:noFill/>
          <a:ln w="9525">
            <a:noFill/>
            <a:miter lim="800000"/>
            <a:headEnd/>
            <a:tailEnd/>
          </a:ln>
          <a:effectLst/>
        </p:spPr>
        <p:txBody>
          <a:bodyPr lIns="78315" tIns="39159" rIns="78315" bIns="39159">
            <a:spAutoFit/>
          </a:bodyPr>
          <a:lstStyle/>
          <a:p>
            <a:pPr algn="ctr" defTabSz="784225">
              <a:spcBef>
                <a:spcPct val="50000"/>
              </a:spcBef>
              <a:defRPr/>
            </a:pPr>
            <a:r>
              <a:rPr lang="zh-CN" altLang="en-US" sz="1500">
                <a:ea typeface="楷体_GB2312" pitchFamily="49" charset="-122"/>
              </a:rPr>
              <a:t>内部资料 注意保密</a:t>
            </a: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xStyles>
    <p:titleStyle>
      <a:lvl1pPr algn="l" defTabSz="784225" rtl="0" eaLnBrk="1" fontAlgn="base" hangingPunct="1">
        <a:spcBef>
          <a:spcPct val="0"/>
        </a:spcBef>
        <a:spcAft>
          <a:spcPct val="0"/>
        </a:spcAft>
        <a:defRPr sz="2800" b="1">
          <a:solidFill>
            <a:srgbClr val="990000"/>
          </a:solidFill>
          <a:latin typeface="+mj-lt"/>
          <a:ea typeface="+mj-ea"/>
          <a:cs typeface="+mj-cs"/>
        </a:defRPr>
      </a:lvl1pPr>
      <a:lvl2pPr algn="l" defTabSz="784225" rtl="0" eaLnBrk="1" fontAlgn="base" hangingPunct="1">
        <a:spcBef>
          <a:spcPct val="0"/>
        </a:spcBef>
        <a:spcAft>
          <a:spcPct val="0"/>
        </a:spcAft>
        <a:defRPr sz="2800" b="1">
          <a:solidFill>
            <a:srgbClr val="990000"/>
          </a:solidFill>
          <a:latin typeface="Arial" charset="0"/>
          <a:ea typeface="宋体" pitchFamily="2" charset="-122"/>
        </a:defRPr>
      </a:lvl2pPr>
      <a:lvl3pPr algn="l" defTabSz="784225" rtl="0" eaLnBrk="1" fontAlgn="base" hangingPunct="1">
        <a:spcBef>
          <a:spcPct val="0"/>
        </a:spcBef>
        <a:spcAft>
          <a:spcPct val="0"/>
        </a:spcAft>
        <a:defRPr sz="2800" b="1">
          <a:solidFill>
            <a:srgbClr val="990000"/>
          </a:solidFill>
          <a:latin typeface="Arial" charset="0"/>
          <a:ea typeface="宋体" pitchFamily="2" charset="-122"/>
        </a:defRPr>
      </a:lvl3pPr>
      <a:lvl4pPr algn="l" defTabSz="784225" rtl="0" eaLnBrk="1" fontAlgn="base" hangingPunct="1">
        <a:spcBef>
          <a:spcPct val="0"/>
        </a:spcBef>
        <a:spcAft>
          <a:spcPct val="0"/>
        </a:spcAft>
        <a:defRPr sz="2800" b="1">
          <a:solidFill>
            <a:srgbClr val="990000"/>
          </a:solidFill>
          <a:latin typeface="Arial" charset="0"/>
          <a:ea typeface="宋体" pitchFamily="2" charset="-122"/>
        </a:defRPr>
      </a:lvl4pPr>
      <a:lvl5pPr algn="l" defTabSz="784225" rtl="0" eaLnBrk="1" fontAlgn="base" hangingPunct="1">
        <a:spcBef>
          <a:spcPct val="0"/>
        </a:spcBef>
        <a:spcAft>
          <a:spcPct val="0"/>
        </a:spcAft>
        <a:defRPr sz="2800" b="1">
          <a:solidFill>
            <a:srgbClr val="990000"/>
          </a:solidFill>
          <a:latin typeface="Arial" charset="0"/>
          <a:ea typeface="宋体" pitchFamily="2" charset="-122"/>
        </a:defRPr>
      </a:lvl5pPr>
      <a:lvl6pPr marL="457200" algn="l" defTabSz="784225" rtl="0" eaLnBrk="1" fontAlgn="base" hangingPunct="1">
        <a:spcBef>
          <a:spcPct val="0"/>
        </a:spcBef>
        <a:spcAft>
          <a:spcPct val="0"/>
        </a:spcAft>
        <a:defRPr sz="2800" b="1">
          <a:solidFill>
            <a:srgbClr val="990000"/>
          </a:solidFill>
          <a:latin typeface="Arial" charset="0"/>
          <a:ea typeface="宋体" pitchFamily="2" charset="-122"/>
        </a:defRPr>
      </a:lvl6pPr>
      <a:lvl7pPr marL="914400" algn="l" defTabSz="784225" rtl="0" eaLnBrk="1" fontAlgn="base" hangingPunct="1">
        <a:spcBef>
          <a:spcPct val="0"/>
        </a:spcBef>
        <a:spcAft>
          <a:spcPct val="0"/>
        </a:spcAft>
        <a:defRPr sz="2800" b="1">
          <a:solidFill>
            <a:srgbClr val="990000"/>
          </a:solidFill>
          <a:latin typeface="Arial" charset="0"/>
          <a:ea typeface="宋体" pitchFamily="2" charset="-122"/>
        </a:defRPr>
      </a:lvl7pPr>
      <a:lvl8pPr marL="1371600" algn="l" defTabSz="784225" rtl="0" eaLnBrk="1" fontAlgn="base" hangingPunct="1">
        <a:spcBef>
          <a:spcPct val="0"/>
        </a:spcBef>
        <a:spcAft>
          <a:spcPct val="0"/>
        </a:spcAft>
        <a:defRPr sz="2800" b="1">
          <a:solidFill>
            <a:srgbClr val="990000"/>
          </a:solidFill>
          <a:latin typeface="Arial" charset="0"/>
          <a:ea typeface="宋体" pitchFamily="2" charset="-122"/>
        </a:defRPr>
      </a:lvl8pPr>
      <a:lvl9pPr marL="1828800" algn="l" defTabSz="784225" rtl="0" eaLnBrk="1" fontAlgn="base" hangingPunct="1">
        <a:spcBef>
          <a:spcPct val="0"/>
        </a:spcBef>
        <a:spcAft>
          <a:spcPct val="0"/>
        </a:spcAft>
        <a:defRPr sz="2800" b="1">
          <a:solidFill>
            <a:srgbClr val="990000"/>
          </a:solidFill>
          <a:latin typeface="Arial" charset="0"/>
          <a:ea typeface="宋体" pitchFamily="2" charset="-122"/>
        </a:defRPr>
      </a:lvl9pPr>
    </p:titleStyle>
    <p:bodyStyle>
      <a:lvl1pPr marL="252413" indent="-252413" algn="l" defTabSz="671513" rtl="0" eaLnBrk="1" fontAlgn="base" hangingPunct="1">
        <a:lnSpc>
          <a:spcPct val="140000"/>
        </a:lnSpc>
        <a:spcBef>
          <a:spcPct val="0"/>
        </a:spcBef>
        <a:spcAft>
          <a:spcPct val="0"/>
        </a:spcAft>
        <a:buFont typeface="Wingdings" pitchFamily="2" charset="2"/>
        <a:buChar char="n"/>
        <a:defRPr sz="1600" b="1">
          <a:solidFill>
            <a:schemeClr val="tx1"/>
          </a:solidFill>
          <a:latin typeface="+mn-lt"/>
          <a:ea typeface="+mn-ea"/>
          <a:cs typeface="+mn-cs"/>
        </a:defRPr>
      </a:lvl1pPr>
      <a:lvl2pPr marL="546100" indent="-209550" algn="l" defTabSz="671513" rtl="0" eaLnBrk="1" fontAlgn="base" hangingPunct="1">
        <a:lnSpc>
          <a:spcPct val="140000"/>
        </a:lnSpc>
        <a:spcBef>
          <a:spcPct val="0"/>
        </a:spcBef>
        <a:spcAft>
          <a:spcPct val="0"/>
        </a:spcAft>
        <a:buChar char="–"/>
        <a:defRPr sz="1900">
          <a:solidFill>
            <a:schemeClr val="tx1"/>
          </a:solidFill>
          <a:latin typeface="+mn-lt"/>
          <a:ea typeface="+mn-ea"/>
        </a:defRPr>
      </a:lvl2pPr>
      <a:lvl3pPr marL="839788"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3pPr>
      <a:lvl4pPr marL="1174750"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4pPr>
      <a:lvl5pPr marL="15097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5pPr>
      <a:lvl6pPr marL="19669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6pPr>
      <a:lvl7pPr marL="24241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7pPr>
      <a:lvl8pPr marL="28813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8pPr>
      <a:lvl9pPr marL="33385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2300" y="115888"/>
            <a:ext cx="8064500" cy="633412"/>
          </a:xfrm>
          <a:prstGeom prst="rect">
            <a:avLst/>
          </a:prstGeom>
          <a:noFill/>
          <a:ln w="9525">
            <a:noFill/>
            <a:miter lim="800000"/>
            <a:headEnd/>
            <a:tailEnd/>
          </a:ln>
        </p:spPr>
        <p:txBody>
          <a:bodyPr vert="horz" wrap="square" lIns="78270" tIns="39135" rIns="78270" bIns="39135"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323850" y="908050"/>
            <a:ext cx="8496300" cy="5218113"/>
          </a:xfrm>
          <a:prstGeom prst="rect">
            <a:avLst/>
          </a:prstGeom>
          <a:noFill/>
          <a:ln w="9525">
            <a:noFill/>
            <a:miter lim="800000"/>
            <a:headEnd/>
            <a:tailEnd/>
          </a:ln>
        </p:spPr>
        <p:txBody>
          <a:bodyPr vert="horz" wrap="square" lIns="78270" tIns="39135" rIns="78270" bIns="391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4" descr="7"/>
          <p:cNvPicPr>
            <a:picLocks noChangeAspect="1" noChangeArrowheads="1"/>
          </p:cNvPicPr>
          <p:nvPr/>
        </p:nvPicPr>
        <p:blipFill>
          <a:blip r:embed="rId13" cstate="print"/>
          <a:srcRect/>
          <a:stretch>
            <a:fillRect/>
          </a:stretch>
        </p:blipFill>
        <p:spPr bwMode="auto">
          <a:xfrm>
            <a:off x="0" y="6221413"/>
            <a:ext cx="9142413" cy="636587"/>
          </a:xfrm>
          <a:prstGeom prst="rect">
            <a:avLst/>
          </a:prstGeom>
          <a:noFill/>
          <a:ln w="9525">
            <a:noFill/>
            <a:miter lim="800000"/>
            <a:headEnd/>
            <a:tailEnd/>
          </a:ln>
        </p:spPr>
      </p:pic>
      <p:sp>
        <p:nvSpPr>
          <p:cNvPr id="13317" name="Text Box 5"/>
          <p:cNvSpPr txBox="1">
            <a:spLocks noChangeArrowheads="1"/>
          </p:cNvSpPr>
          <p:nvPr/>
        </p:nvSpPr>
        <p:spPr bwMode="auto">
          <a:xfrm>
            <a:off x="652463" y="6434138"/>
            <a:ext cx="1928812" cy="260350"/>
          </a:xfrm>
          <a:prstGeom prst="rect">
            <a:avLst/>
          </a:prstGeom>
          <a:noFill/>
          <a:ln w="9525">
            <a:noFill/>
            <a:miter lim="800000"/>
            <a:headEnd/>
            <a:tailEnd/>
          </a:ln>
        </p:spPr>
        <p:txBody>
          <a:bodyPr wrap="none" lIns="78276" tIns="39141" rIns="78276" bIns="39141">
            <a:spAutoFit/>
          </a:bodyPr>
          <a:lstStyle/>
          <a:p>
            <a:pPr defTabSz="784225" eaLnBrk="0" hangingPunct="0">
              <a:defRPr/>
            </a:pPr>
            <a:r>
              <a:rPr lang="en-US" altLang="zh-CN" sz="1200">
                <a:latin typeface="FrutigerNext LT Bold" pitchFamily="1" charset="0"/>
                <a:ea typeface="ＭＳ Ｐゴシック" pitchFamily="34" charset="-128"/>
              </a:rPr>
              <a:t>HUAWEI </a:t>
            </a:r>
            <a:r>
              <a:rPr lang="en-US" altLang="zh-CN" sz="1200">
                <a:solidFill>
                  <a:srgbClr val="990000"/>
                </a:solidFill>
                <a:latin typeface="FrutigerNext LT Bold" pitchFamily="1" charset="0"/>
                <a:ea typeface="ＭＳ Ｐゴシック" pitchFamily="34" charset="-128"/>
              </a:rPr>
              <a:t>CONFIDENTIAL</a:t>
            </a:r>
            <a:endParaRPr lang="en-US" altLang="zh-CN" sz="2100">
              <a:solidFill>
                <a:srgbClr val="990000"/>
              </a:solidFill>
              <a:ea typeface="ＭＳ Ｐゴシック" pitchFamily="34" charset="-128"/>
            </a:endParaRPr>
          </a:p>
        </p:txBody>
      </p:sp>
      <p:sp>
        <p:nvSpPr>
          <p:cNvPr id="13318" name="Rectangle 6"/>
          <p:cNvSpPr>
            <a:spLocks noGrp="1" noChangeArrowheads="1"/>
          </p:cNvSpPr>
          <p:nvPr>
            <p:ph type="dt" sz="half" idx="2"/>
          </p:nvPr>
        </p:nvSpPr>
        <p:spPr bwMode="auto">
          <a:xfrm>
            <a:off x="5929313" y="6400800"/>
            <a:ext cx="1057275"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a:latin typeface="FrutigerNext LT Medium" pitchFamily="34" charset="0"/>
                <a:ea typeface="ＭＳ Ｐゴシック" pitchFamily="34" charset="-128"/>
              </a:defRPr>
            </a:lvl1pPr>
          </a:lstStyle>
          <a:p>
            <a:fld id="{530820CF-B880-4189-942D-D702A7CBA730}" type="datetimeFigureOut">
              <a:rPr lang="zh-CN" altLang="en-US" smtClean="0"/>
              <a:pPr/>
              <a:t>2012/2/1</a:t>
            </a:fld>
            <a:endParaRPr lang="zh-CN" altLang="en-US"/>
          </a:p>
        </p:txBody>
      </p:sp>
      <p:pic>
        <p:nvPicPr>
          <p:cNvPr id="1031" name="Picture 7" descr="8"/>
          <p:cNvPicPr>
            <a:picLocks noChangeAspect="1" noChangeArrowheads="1"/>
          </p:cNvPicPr>
          <p:nvPr/>
        </p:nvPicPr>
        <p:blipFill>
          <a:blip r:embed="rId14" cstate="print"/>
          <a:srcRect/>
          <a:stretch>
            <a:fillRect/>
          </a:stretch>
        </p:blipFill>
        <p:spPr bwMode="auto">
          <a:xfrm>
            <a:off x="7508875" y="6408738"/>
            <a:ext cx="1309688" cy="311150"/>
          </a:xfrm>
          <a:prstGeom prst="rect">
            <a:avLst/>
          </a:prstGeom>
          <a:noFill/>
          <a:ln w="9525">
            <a:noFill/>
            <a:miter lim="800000"/>
            <a:headEnd/>
            <a:tailEnd/>
          </a:ln>
        </p:spPr>
      </p:pic>
      <p:sp>
        <p:nvSpPr>
          <p:cNvPr id="13320" name="Text Box 8"/>
          <p:cNvSpPr txBox="1">
            <a:spLocks noChangeArrowheads="1"/>
          </p:cNvSpPr>
          <p:nvPr/>
        </p:nvSpPr>
        <p:spPr bwMode="auto">
          <a:xfrm>
            <a:off x="2782888" y="6407150"/>
            <a:ext cx="2778125" cy="307975"/>
          </a:xfrm>
          <a:prstGeom prst="rect">
            <a:avLst/>
          </a:prstGeom>
          <a:noFill/>
          <a:ln w="9525">
            <a:noFill/>
            <a:miter lim="800000"/>
            <a:headEnd/>
            <a:tailEnd/>
          </a:ln>
          <a:effectLst/>
        </p:spPr>
        <p:txBody>
          <a:bodyPr lIns="78315" tIns="39159" rIns="78315" bIns="39159">
            <a:spAutoFit/>
          </a:bodyPr>
          <a:lstStyle/>
          <a:p>
            <a:pPr algn="ctr" defTabSz="784225">
              <a:spcBef>
                <a:spcPct val="50000"/>
              </a:spcBef>
              <a:defRPr/>
            </a:pPr>
            <a:r>
              <a:rPr lang="zh-CN" altLang="en-US" sz="1500">
                <a:ea typeface="楷体_GB2312" pitchFamily="49" charset="-122"/>
              </a:rPr>
              <a:t>内部资料 注意保密</a:t>
            </a:r>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txStyles>
    <p:titleStyle>
      <a:lvl1pPr algn="l" defTabSz="784225" rtl="0" eaLnBrk="1" fontAlgn="base" hangingPunct="1">
        <a:spcBef>
          <a:spcPct val="0"/>
        </a:spcBef>
        <a:spcAft>
          <a:spcPct val="0"/>
        </a:spcAft>
        <a:defRPr sz="2800" b="1">
          <a:solidFill>
            <a:srgbClr val="990000"/>
          </a:solidFill>
          <a:latin typeface="+mj-lt"/>
          <a:ea typeface="+mj-ea"/>
          <a:cs typeface="+mj-cs"/>
        </a:defRPr>
      </a:lvl1pPr>
      <a:lvl2pPr algn="l" defTabSz="784225" rtl="0" eaLnBrk="1" fontAlgn="base" hangingPunct="1">
        <a:spcBef>
          <a:spcPct val="0"/>
        </a:spcBef>
        <a:spcAft>
          <a:spcPct val="0"/>
        </a:spcAft>
        <a:defRPr sz="2800" b="1">
          <a:solidFill>
            <a:srgbClr val="990000"/>
          </a:solidFill>
          <a:latin typeface="Arial" charset="0"/>
          <a:ea typeface="宋体" pitchFamily="2" charset="-122"/>
        </a:defRPr>
      </a:lvl2pPr>
      <a:lvl3pPr algn="l" defTabSz="784225" rtl="0" eaLnBrk="1" fontAlgn="base" hangingPunct="1">
        <a:spcBef>
          <a:spcPct val="0"/>
        </a:spcBef>
        <a:spcAft>
          <a:spcPct val="0"/>
        </a:spcAft>
        <a:defRPr sz="2800" b="1">
          <a:solidFill>
            <a:srgbClr val="990000"/>
          </a:solidFill>
          <a:latin typeface="Arial" charset="0"/>
          <a:ea typeface="宋体" pitchFamily="2" charset="-122"/>
        </a:defRPr>
      </a:lvl3pPr>
      <a:lvl4pPr algn="l" defTabSz="784225" rtl="0" eaLnBrk="1" fontAlgn="base" hangingPunct="1">
        <a:spcBef>
          <a:spcPct val="0"/>
        </a:spcBef>
        <a:spcAft>
          <a:spcPct val="0"/>
        </a:spcAft>
        <a:defRPr sz="2800" b="1">
          <a:solidFill>
            <a:srgbClr val="990000"/>
          </a:solidFill>
          <a:latin typeface="Arial" charset="0"/>
          <a:ea typeface="宋体" pitchFamily="2" charset="-122"/>
        </a:defRPr>
      </a:lvl4pPr>
      <a:lvl5pPr algn="l" defTabSz="784225" rtl="0" eaLnBrk="1" fontAlgn="base" hangingPunct="1">
        <a:spcBef>
          <a:spcPct val="0"/>
        </a:spcBef>
        <a:spcAft>
          <a:spcPct val="0"/>
        </a:spcAft>
        <a:defRPr sz="2800" b="1">
          <a:solidFill>
            <a:srgbClr val="990000"/>
          </a:solidFill>
          <a:latin typeface="Arial" charset="0"/>
          <a:ea typeface="宋体" pitchFamily="2" charset="-122"/>
        </a:defRPr>
      </a:lvl5pPr>
      <a:lvl6pPr marL="457200" algn="l" defTabSz="784225" rtl="0" eaLnBrk="1" fontAlgn="base" hangingPunct="1">
        <a:spcBef>
          <a:spcPct val="0"/>
        </a:spcBef>
        <a:spcAft>
          <a:spcPct val="0"/>
        </a:spcAft>
        <a:defRPr sz="2800" b="1">
          <a:solidFill>
            <a:srgbClr val="990000"/>
          </a:solidFill>
          <a:latin typeface="Arial" charset="0"/>
          <a:ea typeface="宋体" pitchFamily="2" charset="-122"/>
        </a:defRPr>
      </a:lvl6pPr>
      <a:lvl7pPr marL="914400" algn="l" defTabSz="784225" rtl="0" eaLnBrk="1" fontAlgn="base" hangingPunct="1">
        <a:spcBef>
          <a:spcPct val="0"/>
        </a:spcBef>
        <a:spcAft>
          <a:spcPct val="0"/>
        </a:spcAft>
        <a:defRPr sz="2800" b="1">
          <a:solidFill>
            <a:srgbClr val="990000"/>
          </a:solidFill>
          <a:latin typeface="Arial" charset="0"/>
          <a:ea typeface="宋体" pitchFamily="2" charset="-122"/>
        </a:defRPr>
      </a:lvl7pPr>
      <a:lvl8pPr marL="1371600" algn="l" defTabSz="784225" rtl="0" eaLnBrk="1" fontAlgn="base" hangingPunct="1">
        <a:spcBef>
          <a:spcPct val="0"/>
        </a:spcBef>
        <a:spcAft>
          <a:spcPct val="0"/>
        </a:spcAft>
        <a:defRPr sz="2800" b="1">
          <a:solidFill>
            <a:srgbClr val="990000"/>
          </a:solidFill>
          <a:latin typeface="Arial" charset="0"/>
          <a:ea typeface="宋体" pitchFamily="2" charset="-122"/>
        </a:defRPr>
      </a:lvl8pPr>
      <a:lvl9pPr marL="1828800" algn="l" defTabSz="784225" rtl="0" eaLnBrk="1" fontAlgn="base" hangingPunct="1">
        <a:spcBef>
          <a:spcPct val="0"/>
        </a:spcBef>
        <a:spcAft>
          <a:spcPct val="0"/>
        </a:spcAft>
        <a:defRPr sz="2800" b="1">
          <a:solidFill>
            <a:srgbClr val="990000"/>
          </a:solidFill>
          <a:latin typeface="Arial" charset="0"/>
          <a:ea typeface="宋体" pitchFamily="2" charset="-122"/>
        </a:defRPr>
      </a:lvl9pPr>
    </p:titleStyle>
    <p:bodyStyle>
      <a:lvl1pPr marL="252413" indent="-252413" algn="l" defTabSz="671513" rtl="0" eaLnBrk="1" fontAlgn="base" hangingPunct="1">
        <a:lnSpc>
          <a:spcPct val="140000"/>
        </a:lnSpc>
        <a:spcBef>
          <a:spcPct val="0"/>
        </a:spcBef>
        <a:spcAft>
          <a:spcPct val="0"/>
        </a:spcAft>
        <a:buFont typeface="Wingdings" pitchFamily="2" charset="2"/>
        <a:buChar char="n"/>
        <a:defRPr sz="1600" b="1">
          <a:solidFill>
            <a:schemeClr val="tx1"/>
          </a:solidFill>
          <a:latin typeface="+mn-lt"/>
          <a:ea typeface="+mn-ea"/>
          <a:cs typeface="+mn-cs"/>
        </a:defRPr>
      </a:lvl1pPr>
      <a:lvl2pPr marL="546100" indent="-209550" algn="l" defTabSz="671513" rtl="0" eaLnBrk="1" fontAlgn="base" hangingPunct="1">
        <a:lnSpc>
          <a:spcPct val="140000"/>
        </a:lnSpc>
        <a:spcBef>
          <a:spcPct val="0"/>
        </a:spcBef>
        <a:spcAft>
          <a:spcPct val="0"/>
        </a:spcAft>
        <a:buChar char="–"/>
        <a:defRPr sz="1900">
          <a:solidFill>
            <a:schemeClr val="tx1"/>
          </a:solidFill>
          <a:latin typeface="+mn-lt"/>
          <a:ea typeface="+mn-ea"/>
        </a:defRPr>
      </a:lvl2pPr>
      <a:lvl3pPr marL="839788"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3pPr>
      <a:lvl4pPr marL="1174750"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4pPr>
      <a:lvl5pPr marL="15097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5pPr>
      <a:lvl6pPr marL="19669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6pPr>
      <a:lvl7pPr marL="24241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7pPr>
      <a:lvl8pPr marL="28813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8pPr>
      <a:lvl9pPr marL="33385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package" Target="../embeddings/Microsoft_Office_Word___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Office_Word___2.doc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package" Target="../embeddings/Microsoft_Office_Word___3.doc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5536" y="2042845"/>
            <a:ext cx="6336704" cy="1569660"/>
          </a:xfrm>
          <a:prstGeom prst="rect">
            <a:avLst/>
          </a:prstGeom>
        </p:spPr>
        <p:txBody>
          <a:bodyPr wrap="square">
            <a:spAutoFit/>
          </a:bodyPr>
          <a:lstStyle/>
          <a:p>
            <a:r>
              <a:rPr lang="en-CA" altLang="zh-CN" sz="3200" b="1" dirty="0" smtClean="0"/>
              <a:t>Simplification of intra </a:t>
            </a:r>
            <a:r>
              <a:rPr lang="en-CA" altLang="zh-CN" sz="3200" b="1" dirty="0" err="1" smtClean="0"/>
              <a:t>chroma</a:t>
            </a:r>
            <a:r>
              <a:rPr lang="en-CA" altLang="zh-CN" sz="3200" b="1" dirty="0" smtClean="0"/>
              <a:t> mode </a:t>
            </a:r>
            <a:r>
              <a:rPr lang="en-CA" altLang="zh-CN" sz="3200" b="1" dirty="0" smtClean="0"/>
              <a:t>coding </a:t>
            </a:r>
          </a:p>
          <a:p>
            <a:r>
              <a:rPr lang="en-CA" altLang="zh-CN" sz="3200" b="1" dirty="0" smtClean="0"/>
              <a:t>(JCTVC-H0326)</a:t>
            </a:r>
            <a:endParaRPr lang="zh-CN" altLang="en-US" sz="3200" dirty="0"/>
          </a:p>
        </p:txBody>
      </p:sp>
      <p:sp>
        <p:nvSpPr>
          <p:cNvPr id="5" name="矩形 4"/>
          <p:cNvSpPr/>
          <p:nvPr/>
        </p:nvSpPr>
        <p:spPr>
          <a:xfrm>
            <a:off x="395536" y="4725144"/>
            <a:ext cx="6336704" cy="707886"/>
          </a:xfrm>
          <a:prstGeom prst="rect">
            <a:avLst/>
          </a:prstGeom>
        </p:spPr>
        <p:txBody>
          <a:bodyPr wrap="square">
            <a:spAutoFit/>
          </a:bodyPr>
          <a:lstStyle/>
          <a:p>
            <a:r>
              <a:rPr lang="en-US" altLang="zh-CN" sz="2000" b="1" dirty="0" err="1" smtClean="0"/>
              <a:t>Houqiang</a:t>
            </a:r>
            <a:r>
              <a:rPr lang="en-US" altLang="zh-CN" sz="2000" b="1" dirty="0" smtClean="0"/>
              <a:t> Li, Bin Li, Li </a:t>
            </a:r>
            <a:r>
              <a:rPr lang="en-US" altLang="zh-CN" sz="2000" b="1" dirty="0" err="1" smtClean="0"/>
              <a:t>Li</a:t>
            </a:r>
            <a:r>
              <a:rPr lang="en-US" altLang="zh-CN" sz="2000" b="1" dirty="0" smtClean="0"/>
              <a:t>, </a:t>
            </a:r>
            <a:r>
              <a:rPr lang="en-US" altLang="zh-CN" sz="2000" b="1" dirty="0" err="1" smtClean="0"/>
              <a:t>Jinlei</a:t>
            </a:r>
            <a:r>
              <a:rPr lang="en-US" altLang="zh-CN" sz="2000" b="1" dirty="0" smtClean="0"/>
              <a:t> Zhang (USTC)</a:t>
            </a:r>
          </a:p>
          <a:p>
            <a:r>
              <a:rPr lang="en-US" altLang="zh-CN" sz="2000" b="1" dirty="0" err="1" smtClean="0"/>
              <a:t>Haitao</a:t>
            </a:r>
            <a:r>
              <a:rPr lang="en-US" altLang="zh-CN" sz="2000" b="1" dirty="0" smtClean="0"/>
              <a:t> </a:t>
            </a:r>
            <a:r>
              <a:rPr lang="en-US" altLang="zh-CN" sz="2000" b="1" dirty="0" smtClean="0"/>
              <a:t>Yang, </a:t>
            </a:r>
            <a:r>
              <a:rPr lang="en-US" altLang="zh-CN" sz="2000" b="1" dirty="0" err="1" smtClean="0"/>
              <a:t>Haoping</a:t>
            </a:r>
            <a:r>
              <a:rPr lang="en-US" altLang="zh-CN" sz="2000" b="1" dirty="0" smtClean="0"/>
              <a:t> Yu (</a:t>
            </a:r>
            <a:r>
              <a:rPr lang="en-US" altLang="zh-CN" sz="2000" b="1" dirty="0" err="1" smtClean="0"/>
              <a:t>Huawei</a:t>
            </a:r>
            <a:r>
              <a:rPr lang="en-US" altLang="zh-CN" sz="2000" b="1" dirty="0" smtClean="0"/>
              <a:t>)</a:t>
            </a:r>
            <a:endParaRPr lang="zh-CN" alt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WD </a:t>
            </a:r>
            <a:r>
              <a:rPr lang="en-US" altLang="zh-CN" dirty="0" smtClean="0"/>
              <a:t>changes</a:t>
            </a:r>
            <a:endParaRPr lang="zh-CN" altLang="en-US" dirty="0"/>
          </a:p>
        </p:txBody>
      </p:sp>
      <p:sp>
        <p:nvSpPr>
          <p:cNvPr id="3" name="内容占位符 2"/>
          <p:cNvSpPr>
            <a:spLocks noGrp="1"/>
          </p:cNvSpPr>
          <p:nvPr>
            <p:ph idx="1"/>
          </p:nvPr>
        </p:nvSpPr>
        <p:spPr/>
        <p:txBody>
          <a:bodyPr>
            <a:noAutofit/>
          </a:bodyPr>
          <a:lstStyle/>
          <a:p>
            <a:r>
              <a:rPr lang="en-US" altLang="zh-CN" sz="1800" dirty="0" smtClean="0"/>
              <a:t>7.2.3 Prediction unit syntax</a:t>
            </a:r>
          </a:p>
          <a:p>
            <a:endParaRPr lang="en-US" altLang="zh-CN" sz="1800" dirty="0" smtClean="0"/>
          </a:p>
          <a:p>
            <a:endParaRPr lang="en-US" altLang="zh-CN" sz="1800" dirty="0" smtClean="0"/>
          </a:p>
          <a:p>
            <a:endParaRPr lang="en-US" altLang="zh-CN" sz="1800" dirty="0" smtClean="0"/>
          </a:p>
          <a:p>
            <a:endParaRPr lang="en-US" altLang="zh-CN" sz="1800" dirty="0" smtClean="0"/>
          </a:p>
          <a:p>
            <a:r>
              <a:rPr lang="en-GB" altLang="zh-CN" sz="1800" dirty="0" smtClean="0"/>
              <a:t>8.3.2 Derivation process for </a:t>
            </a:r>
            <a:r>
              <a:rPr lang="en-GB" altLang="zh-CN" sz="1800" dirty="0" err="1" smtClean="0"/>
              <a:t>chroma</a:t>
            </a:r>
            <a:r>
              <a:rPr lang="en-GB" altLang="zh-CN" sz="1800" dirty="0" smtClean="0"/>
              <a:t> intra prediction mode</a:t>
            </a:r>
            <a:r>
              <a:rPr lang="en-US" altLang="zh-CN" sz="1800" dirty="0" smtClean="0"/>
              <a:t/>
            </a:r>
            <a:br>
              <a:rPr lang="en-US" altLang="zh-CN" sz="1800" dirty="0" smtClean="0"/>
            </a:br>
            <a:r>
              <a:rPr lang="en-US" altLang="zh-CN" b="0" dirty="0" smtClean="0"/>
              <a:t>Input to this process is a luma location ( </a:t>
            </a:r>
            <a:r>
              <a:rPr lang="en-US" altLang="zh-CN" b="0" dirty="0" err="1" smtClean="0"/>
              <a:t>xB</a:t>
            </a:r>
            <a:r>
              <a:rPr lang="en-US" altLang="zh-CN" b="0" dirty="0" smtClean="0"/>
              <a:t>, </a:t>
            </a:r>
            <a:r>
              <a:rPr lang="en-US" altLang="zh-CN" b="0" dirty="0" err="1" smtClean="0"/>
              <a:t>yB</a:t>
            </a:r>
            <a:r>
              <a:rPr lang="en-US" altLang="zh-CN" b="0" dirty="0" smtClean="0"/>
              <a:t> ) specifying the top-left luma sample of the current block relative to the </a:t>
            </a:r>
            <a:r>
              <a:rPr lang="en-US" altLang="zh-CN" b="0" dirty="0" err="1" smtClean="0"/>
              <a:t>top‑left</a:t>
            </a:r>
            <a:r>
              <a:rPr lang="en-US" altLang="zh-CN" b="0" dirty="0" smtClean="0"/>
              <a:t> luma sample of the current picture. </a:t>
            </a:r>
            <a:br>
              <a:rPr lang="en-US" altLang="zh-CN" b="0" dirty="0" smtClean="0"/>
            </a:br>
            <a:r>
              <a:rPr lang="en-US" altLang="zh-CN" b="0" dirty="0" smtClean="0"/>
              <a:t>Output of this process is the variable </a:t>
            </a:r>
            <a:r>
              <a:rPr lang="en-US" altLang="zh-CN" b="0" dirty="0" err="1" smtClean="0"/>
              <a:t>IntraPredModeC</a:t>
            </a:r>
            <a:r>
              <a:rPr lang="en-US" altLang="zh-CN" b="0" dirty="0" smtClean="0"/>
              <a:t>. </a:t>
            </a:r>
            <a:br>
              <a:rPr lang="en-US" altLang="zh-CN" b="0" dirty="0" smtClean="0"/>
            </a:br>
            <a:r>
              <a:rPr lang="en-US" altLang="zh-CN" b="0" dirty="0" smtClean="0"/>
              <a:t>Depending on </a:t>
            </a:r>
            <a:r>
              <a:rPr lang="en-US" altLang="zh-CN" b="0" dirty="0" err="1" smtClean="0"/>
              <a:t>chroma_pred_from_luma_enabled_flag</a:t>
            </a:r>
            <a:r>
              <a:rPr lang="en-US" altLang="zh-CN" b="0" dirty="0" smtClean="0"/>
              <a:t>, </a:t>
            </a:r>
            <a:r>
              <a:rPr lang="en-US" altLang="zh-CN" b="0" dirty="0" err="1" smtClean="0"/>
              <a:t>IntraPredMode</a:t>
            </a:r>
            <a:r>
              <a:rPr lang="en-US" altLang="zh-CN" b="0" dirty="0" smtClean="0"/>
              <a:t>[ </a:t>
            </a:r>
            <a:r>
              <a:rPr lang="en-US" altLang="zh-CN" b="0" dirty="0" err="1" smtClean="0"/>
              <a:t>xB</a:t>
            </a:r>
            <a:r>
              <a:rPr lang="en-US" altLang="zh-CN" b="0" dirty="0" smtClean="0"/>
              <a:t> ][ </a:t>
            </a:r>
            <a:r>
              <a:rPr lang="en-US" altLang="zh-CN" b="0" dirty="0" err="1" smtClean="0"/>
              <a:t>yB</a:t>
            </a:r>
            <a:r>
              <a:rPr lang="en-US" altLang="zh-CN" b="0" dirty="0" smtClean="0"/>
              <a:t> ], and </a:t>
            </a:r>
            <a:r>
              <a:rPr lang="en-US" altLang="zh-CN" b="0" dirty="0" err="1" smtClean="0"/>
              <a:t>intra_chroma_pred_mode</a:t>
            </a:r>
            <a:r>
              <a:rPr lang="en-US" altLang="zh-CN" b="0" dirty="0" smtClean="0"/>
              <a:t>, the variable </a:t>
            </a:r>
            <a:r>
              <a:rPr lang="en-US" altLang="zh-CN" b="0" dirty="0" err="1" smtClean="0"/>
              <a:t>IntraPredModeC</a:t>
            </a:r>
            <a:r>
              <a:rPr lang="en-US" altLang="zh-CN" b="0" dirty="0" smtClean="0"/>
              <a:t> is derived as follows:</a:t>
            </a:r>
          </a:p>
          <a:p>
            <a:pPr lvl="1"/>
            <a:r>
              <a:rPr lang="en-US" altLang="zh-CN" sz="1600" dirty="0" smtClean="0">
                <a:solidFill>
                  <a:srgbClr val="0070C0"/>
                </a:solidFill>
              </a:rPr>
              <a:t>If </a:t>
            </a:r>
            <a:r>
              <a:rPr lang="en-US" altLang="zh-CN" sz="1600" dirty="0" err="1" smtClean="0">
                <a:solidFill>
                  <a:srgbClr val="0070C0"/>
                </a:solidFill>
              </a:rPr>
              <a:t>chroma_pred_from_luma_enabled_flag</a:t>
            </a:r>
            <a:r>
              <a:rPr lang="en-US" altLang="zh-CN" sz="1600" dirty="0" smtClean="0">
                <a:solidFill>
                  <a:srgbClr val="0070C0"/>
                </a:solidFill>
              </a:rPr>
              <a:t> is equal to 1 and </a:t>
            </a:r>
            <a:r>
              <a:rPr lang="en-US" altLang="zh-CN" sz="1600" dirty="0" err="1" smtClean="0">
                <a:solidFill>
                  <a:srgbClr val="0070C0"/>
                </a:solidFill>
              </a:rPr>
              <a:t>intra_chroma_pred_mode</a:t>
            </a:r>
            <a:r>
              <a:rPr lang="en-US" altLang="zh-CN" sz="1600" dirty="0" smtClean="0">
                <a:solidFill>
                  <a:srgbClr val="0070C0"/>
                </a:solidFill>
              </a:rPr>
              <a:t>  is equal to 1, </a:t>
            </a:r>
            <a:r>
              <a:rPr lang="en-US" altLang="zh-CN" sz="1600" dirty="0" err="1" smtClean="0">
                <a:solidFill>
                  <a:srgbClr val="0070C0"/>
                </a:solidFill>
              </a:rPr>
              <a:t>IntraPredModeC</a:t>
            </a:r>
            <a:r>
              <a:rPr lang="en-US" altLang="zh-CN" sz="1600" dirty="0" smtClean="0">
                <a:solidFill>
                  <a:srgbClr val="0070C0"/>
                </a:solidFill>
              </a:rPr>
              <a:t> is set to be LM.</a:t>
            </a:r>
          </a:p>
          <a:p>
            <a:pPr lvl="1"/>
            <a:r>
              <a:rPr lang="en-US" altLang="zh-CN" sz="1600" dirty="0" smtClean="0">
                <a:solidFill>
                  <a:srgbClr val="0070C0"/>
                </a:solidFill>
              </a:rPr>
              <a:t>Otherwise, </a:t>
            </a:r>
            <a:r>
              <a:rPr lang="en-US" altLang="zh-CN" sz="1600" dirty="0" err="1" smtClean="0">
                <a:solidFill>
                  <a:srgbClr val="0070C0"/>
                </a:solidFill>
              </a:rPr>
              <a:t>IntraPredModeC</a:t>
            </a:r>
            <a:r>
              <a:rPr lang="en-US" altLang="zh-CN" sz="1600" dirty="0" smtClean="0">
                <a:solidFill>
                  <a:srgbClr val="0070C0"/>
                </a:solidFill>
              </a:rPr>
              <a:t> is set to be </a:t>
            </a:r>
            <a:r>
              <a:rPr lang="en-US" altLang="zh-CN" sz="1600" dirty="0" err="1" smtClean="0">
                <a:solidFill>
                  <a:srgbClr val="0070C0"/>
                </a:solidFill>
              </a:rPr>
              <a:t>IntraPredMode</a:t>
            </a:r>
            <a:r>
              <a:rPr lang="en-US" altLang="zh-CN" sz="1600" dirty="0" smtClean="0">
                <a:solidFill>
                  <a:srgbClr val="0070C0"/>
                </a:solidFill>
              </a:rPr>
              <a:t>[ </a:t>
            </a:r>
            <a:r>
              <a:rPr lang="en-US" altLang="zh-CN" sz="1600" dirty="0" err="1" smtClean="0">
                <a:solidFill>
                  <a:srgbClr val="0070C0"/>
                </a:solidFill>
              </a:rPr>
              <a:t>xB</a:t>
            </a:r>
            <a:r>
              <a:rPr lang="en-US" altLang="zh-CN" sz="1600" dirty="0" smtClean="0">
                <a:solidFill>
                  <a:srgbClr val="0070C0"/>
                </a:solidFill>
              </a:rPr>
              <a:t> ][ </a:t>
            </a:r>
            <a:r>
              <a:rPr lang="en-US" altLang="zh-CN" sz="1600" dirty="0" err="1" smtClean="0">
                <a:solidFill>
                  <a:srgbClr val="0070C0"/>
                </a:solidFill>
              </a:rPr>
              <a:t>yB</a:t>
            </a:r>
            <a:r>
              <a:rPr lang="en-US" altLang="zh-CN" sz="1600" dirty="0" smtClean="0">
                <a:solidFill>
                  <a:srgbClr val="0070C0"/>
                </a:solidFill>
              </a:rPr>
              <a:t> ]</a:t>
            </a:r>
            <a:endParaRPr lang="en-GB" altLang="zh-CN" sz="1600" b="0" dirty="0" smtClean="0">
              <a:solidFill>
                <a:srgbClr val="0070C0"/>
              </a:solidFill>
            </a:endParaRPr>
          </a:p>
        </p:txBody>
      </p:sp>
      <p:graphicFrame>
        <p:nvGraphicFramePr>
          <p:cNvPr id="5" name="表格 4"/>
          <p:cNvGraphicFramePr>
            <a:graphicFrameLocks noGrp="1"/>
          </p:cNvGraphicFramePr>
          <p:nvPr/>
        </p:nvGraphicFramePr>
        <p:xfrm>
          <a:off x="899592" y="1412776"/>
          <a:ext cx="6552728" cy="1463040"/>
        </p:xfrm>
        <a:graphic>
          <a:graphicData uri="http://schemas.openxmlformats.org/drawingml/2006/table">
            <a:tbl>
              <a:tblPr/>
              <a:tblGrid>
                <a:gridCol w="5456260"/>
                <a:gridCol w="1096468"/>
              </a:tblGrid>
              <a:tr h="228025">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a:latin typeface="Times New Roman"/>
                          <a:ea typeface="Malgun Gothic"/>
                          <a:cs typeface="Times New Roman"/>
                        </a:rPr>
                        <a:t>prediction_unit( x0, y0, log2CUSize ) {</a:t>
                      </a:r>
                      <a:endParaRPr lang="zh-CN" sz="160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600" b="1">
                          <a:latin typeface="Times New Roman"/>
                          <a:ea typeface="Malgun Gothic"/>
                        </a:rPr>
                        <a:t>Descriptor</a:t>
                      </a:r>
                      <a:endParaRPr lang="zh-CN" sz="1600" b="1">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025">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latin typeface="Times New Roman"/>
                          <a:ea typeface="宋体"/>
                          <a:cs typeface="Times New Roman"/>
                        </a:rPr>
                        <a:t>	…</a:t>
                      </a:r>
                      <a:endParaRPr lang="zh-CN" sz="1600" dirty="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600" b="1">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025">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solidFill>
                            <a:srgbClr val="0070C0"/>
                          </a:solidFill>
                          <a:latin typeface="Times New Roman"/>
                          <a:ea typeface="宋体"/>
                          <a:cs typeface="Times New Roman"/>
                        </a:rPr>
                        <a:t>			if( </a:t>
                      </a:r>
                      <a:r>
                        <a:rPr lang="en-GB" sz="1600" dirty="0" err="1">
                          <a:solidFill>
                            <a:srgbClr val="0070C0"/>
                          </a:solidFill>
                          <a:latin typeface="Times New Roman"/>
                          <a:ea typeface="Malgun Gothic"/>
                          <a:cs typeface="Times New Roman"/>
                        </a:rPr>
                        <a:t>chroma_pred_from_luma_enabled_flag</a:t>
                      </a:r>
                      <a:r>
                        <a:rPr lang="en-GB" sz="1600" dirty="0">
                          <a:solidFill>
                            <a:srgbClr val="0070C0"/>
                          </a:solidFill>
                          <a:latin typeface="Times New Roman"/>
                          <a:ea typeface="宋体"/>
                          <a:cs typeface="Times New Roman"/>
                        </a:rPr>
                        <a:t> )</a:t>
                      </a:r>
                      <a:endParaRPr lang="zh-CN" sz="1600" dirty="0">
                        <a:solidFill>
                          <a:srgbClr val="0070C0"/>
                        </a:solidFill>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600" dirty="0">
                        <a:solidFill>
                          <a:srgbClr val="0070C0"/>
                        </a:solidFill>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025">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a:solidFill>
                            <a:srgbClr val="0070C0"/>
                          </a:solidFill>
                          <a:latin typeface="Times New Roman"/>
                          <a:ea typeface="Malgun Gothic"/>
                          <a:cs typeface="Times New Roman"/>
                        </a:rPr>
                        <a:t>			</a:t>
                      </a:r>
                      <a:r>
                        <a:rPr lang="en-GB" sz="1600">
                          <a:solidFill>
                            <a:srgbClr val="0070C0"/>
                          </a:solidFill>
                          <a:latin typeface="Times New Roman"/>
                          <a:ea typeface="宋体"/>
                          <a:cs typeface="Times New Roman"/>
                        </a:rPr>
                        <a:t>	</a:t>
                      </a:r>
                      <a:r>
                        <a:rPr lang="en-GB" sz="1600" b="1">
                          <a:solidFill>
                            <a:srgbClr val="0070C0"/>
                          </a:solidFill>
                          <a:latin typeface="Times New Roman"/>
                          <a:ea typeface="Malgun Gothic"/>
                          <a:cs typeface="Times New Roman"/>
                        </a:rPr>
                        <a:t>intra_chroma_pred_mode</a:t>
                      </a:r>
                      <a:r>
                        <a:rPr lang="en-GB" sz="1600">
                          <a:solidFill>
                            <a:srgbClr val="0070C0"/>
                          </a:solidFill>
                          <a:latin typeface="Times New Roman"/>
                          <a:ea typeface="Malgun Gothic"/>
                          <a:cs typeface="Times New Roman"/>
                        </a:rPr>
                        <a:t>[ x0 ][ y0 ]</a:t>
                      </a:r>
                      <a:endParaRPr lang="zh-CN" sz="1600">
                        <a:solidFill>
                          <a:srgbClr val="0070C0"/>
                        </a:solidFill>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600" dirty="0">
                          <a:solidFill>
                            <a:srgbClr val="0070C0"/>
                          </a:solidFill>
                          <a:latin typeface="Times New Roman"/>
                          <a:ea typeface="Malgun Gothic"/>
                        </a:rPr>
                        <a:t>u(</a:t>
                      </a:r>
                      <a:r>
                        <a:rPr lang="en-GB" sz="1600" dirty="0">
                          <a:solidFill>
                            <a:srgbClr val="0070C0"/>
                          </a:solidFill>
                          <a:latin typeface="Times New Roman"/>
                          <a:ea typeface="宋体"/>
                        </a:rPr>
                        <a:t>1</a:t>
                      </a:r>
                      <a:r>
                        <a:rPr lang="en-GB" sz="1600" dirty="0">
                          <a:solidFill>
                            <a:srgbClr val="0070C0"/>
                          </a:solidFill>
                          <a:latin typeface="Times New Roman"/>
                          <a:ea typeface="Malgun Gothic"/>
                        </a:rPr>
                        <a:t>) | </a:t>
                      </a:r>
                      <a:r>
                        <a:rPr lang="en-GB" sz="1600" dirty="0" err="1">
                          <a:solidFill>
                            <a:srgbClr val="0070C0"/>
                          </a:solidFill>
                          <a:latin typeface="Times New Roman"/>
                          <a:ea typeface="Malgun Gothic"/>
                        </a:rPr>
                        <a:t>ae</a:t>
                      </a:r>
                      <a:r>
                        <a:rPr lang="en-GB" sz="1600" dirty="0">
                          <a:solidFill>
                            <a:srgbClr val="0070C0"/>
                          </a:solidFill>
                          <a:latin typeface="Times New Roman"/>
                          <a:ea typeface="Malgun Gothic"/>
                        </a:rPr>
                        <a:t>(v)</a:t>
                      </a:r>
                      <a:endParaRPr lang="zh-CN" sz="1600" dirty="0">
                        <a:solidFill>
                          <a:srgbClr val="0070C0"/>
                        </a:solidFill>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025">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a:latin typeface="Times New Roman"/>
                          <a:ea typeface="宋体"/>
                          <a:cs typeface="Times New Roman"/>
                        </a:rPr>
                        <a:t>	…</a:t>
                      </a:r>
                      <a:endParaRPr lang="zh-CN" sz="160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6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025">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a:latin typeface="Times New Roman"/>
                          <a:ea typeface="Malgun Gothic"/>
                          <a:cs typeface="Times New Roman"/>
                        </a:rPr>
                        <a:t>}</a:t>
                      </a:r>
                      <a:endParaRPr lang="zh-CN" sz="160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endParaRPr lang="en-GB" sz="1600" dirty="0">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Conclusions</a:t>
            </a:r>
            <a:endParaRPr lang="zh-CN" altLang="en-US" dirty="0"/>
          </a:p>
        </p:txBody>
      </p:sp>
      <p:sp>
        <p:nvSpPr>
          <p:cNvPr id="3" name="内容占位符 2"/>
          <p:cNvSpPr>
            <a:spLocks noGrp="1"/>
          </p:cNvSpPr>
          <p:nvPr>
            <p:ph idx="1"/>
          </p:nvPr>
        </p:nvSpPr>
        <p:spPr/>
        <p:txBody>
          <a:bodyPr>
            <a:normAutofit lnSpcReduction="10000"/>
          </a:bodyPr>
          <a:lstStyle/>
          <a:p>
            <a:r>
              <a:rPr lang="en-US" altLang="zh-CN" sz="2400" dirty="0" smtClean="0"/>
              <a:t>Benefits</a:t>
            </a:r>
          </a:p>
          <a:p>
            <a:pPr lvl="1"/>
            <a:r>
              <a:rPr lang="en-US" altLang="zh-CN" sz="2000" dirty="0" smtClean="0"/>
              <a:t>Scheme 1 aligns with current design of intra luma mode coding</a:t>
            </a:r>
          </a:p>
          <a:p>
            <a:pPr lvl="1"/>
            <a:r>
              <a:rPr lang="en-US" altLang="zh-CN" sz="2000" dirty="0" smtClean="0"/>
              <a:t>Scheme 1 simplifies the mode decoding </a:t>
            </a:r>
            <a:r>
              <a:rPr lang="en-US" altLang="zh-CN" sz="2000" dirty="0" smtClean="0"/>
              <a:t>process </a:t>
            </a:r>
            <a:br>
              <a:rPr lang="en-US" altLang="zh-CN" sz="2000" dirty="0" smtClean="0"/>
            </a:br>
            <a:r>
              <a:rPr lang="en-US" altLang="zh-CN" sz="2000" dirty="0" smtClean="0"/>
              <a:t>(</a:t>
            </a:r>
            <a:r>
              <a:rPr lang="en-US" altLang="zh-CN" sz="2000" dirty="0" err="1" smtClean="0"/>
              <a:t>FL+by</a:t>
            </a:r>
            <a:r>
              <a:rPr lang="en-US" altLang="zh-CN" sz="2000" dirty="0" smtClean="0"/>
              <a:t>-pass vs. </a:t>
            </a:r>
            <a:r>
              <a:rPr lang="en-US" altLang="zh-CN" sz="2000" dirty="0" err="1" smtClean="0"/>
              <a:t>TU+context</a:t>
            </a:r>
            <a:r>
              <a:rPr lang="en-US" altLang="zh-CN" sz="2000" dirty="0" smtClean="0"/>
              <a:t>)</a:t>
            </a:r>
            <a:endParaRPr lang="en-US" altLang="zh-CN" sz="2000" dirty="0" smtClean="0"/>
          </a:p>
          <a:p>
            <a:pPr lvl="1"/>
            <a:r>
              <a:rPr lang="en-US" altLang="zh-CN" sz="2000" dirty="0" smtClean="0"/>
              <a:t>Scheme 1 improves the coding performance of chroma component</a:t>
            </a:r>
          </a:p>
          <a:p>
            <a:pPr lvl="1"/>
            <a:r>
              <a:rPr lang="en-US" altLang="zh-CN" sz="2000" dirty="0" smtClean="0"/>
              <a:t>Scheme 2 reduces the total number for chroma intra prediction, and thus reduces the encoder complexity in terms of chroma mode decision</a:t>
            </a:r>
          </a:p>
          <a:p>
            <a:pPr lvl="1"/>
            <a:r>
              <a:rPr lang="en-US" altLang="zh-CN" sz="2000" dirty="0" smtClean="0"/>
              <a:t>Scheme 2 also simplifies the mode decoding </a:t>
            </a:r>
            <a:r>
              <a:rPr lang="en-US" altLang="zh-CN" sz="2000" dirty="0" smtClean="0"/>
              <a:t>process by removing remaining mode coding</a:t>
            </a:r>
            <a:endParaRPr lang="en-US" altLang="zh-CN" sz="2000" dirty="0" smtClean="0"/>
          </a:p>
          <a:p>
            <a:r>
              <a:rPr lang="en-US" altLang="zh-CN" sz="2400" dirty="0" smtClean="0"/>
              <a:t>Recommend </a:t>
            </a:r>
            <a:r>
              <a:rPr lang="en-US" altLang="zh-CN" sz="2400" dirty="0" smtClean="0"/>
              <a:t>adopting </a:t>
            </a:r>
            <a:r>
              <a:rPr lang="en-US" altLang="zh-CN" sz="2400" dirty="0" smtClean="0"/>
              <a:t>one of the simplified </a:t>
            </a:r>
            <a:r>
              <a:rPr lang="en-US" altLang="zh-CN" sz="2400" dirty="0" smtClean="0"/>
              <a:t>chroma intra </a:t>
            </a:r>
            <a:r>
              <a:rPr lang="en-US" altLang="zh-CN" sz="2400" dirty="0" smtClean="0"/>
              <a:t>mode coding scheme.</a:t>
            </a:r>
            <a:endParaRPr lang="en-US" altLang="zh-CN" sz="24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0"/>
            <a:ext cx="9144000" cy="6858000"/>
          </a:xfrm>
          <a:prstGeom prst="rect">
            <a:avLst/>
          </a:prstGeom>
          <a:solidFill>
            <a:srgbClr val="990000"/>
          </a:solidFill>
          <a:ln w="9525">
            <a:noFill/>
            <a:miter lim="800000"/>
            <a:headEnd/>
            <a:tailEnd/>
          </a:ln>
        </p:spPr>
        <p:txBody>
          <a:bodyPr wrap="none" anchor="ctr"/>
          <a:lstStyle/>
          <a:p>
            <a:endParaRPr lang="zh-CN" altLang="en-US"/>
          </a:p>
        </p:txBody>
      </p:sp>
      <p:sp>
        <p:nvSpPr>
          <p:cNvPr id="13315" name="Text Box 3"/>
          <p:cNvSpPr txBox="1">
            <a:spLocks noChangeArrowheads="1"/>
          </p:cNvSpPr>
          <p:nvPr/>
        </p:nvSpPr>
        <p:spPr bwMode="auto">
          <a:xfrm>
            <a:off x="3236913" y="2132013"/>
            <a:ext cx="2632075" cy="692150"/>
          </a:xfrm>
          <a:prstGeom prst="rect">
            <a:avLst/>
          </a:prstGeom>
          <a:noFill/>
          <a:ln w="9525">
            <a:noFill/>
            <a:miter lim="800000"/>
            <a:headEnd/>
            <a:tailEnd/>
          </a:ln>
        </p:spPr>
        <p:txBody>
          <a:bodyPr wrap="none" lIns="78309" tIns="39153" rIns="78309" bIns="39153">
            <a:spAutoFit/>
          </a:bodyPr>
          <a:lstStyle/>
          <a:p>
            <a:pPr defTabSz="784225" eaLnBrk="0" hangingPunct="0"/>
            <a:r>
              <a:rPr lang="en-US" altLang="zh-CN" sz="4000">
                <a:solidFill>
                  <a:schemeClr val="bg1"/>
                </a:solidFill>
                <a:latin typeface="FrutigerNext LT Medium" pitchFamily="34" charset="0"/>
                <a:ea typeface="ＭＳ Ｐゴシック" pitchFamily="34" charset="-128"/>
              </a:rPr>
              <a:t>Thank You</a:t>
            </a:r>
            <a:endParaRPr lang="en-US" altLang="zh-CN" sz="4000">
              <a:latin typeface="FrutigerNext LT Medium" pitchFamily="34" charset="0"/>
              <a:ea typeface="ＭＳ Ｐゴシック" pitchFamily="34" charset="-128"/>
            </a:endParaRPr>
          </a:p>
        </p:txBody>
      </p:sp>
      <p:sp>
        <p:nvSpPr>
          <p:cNvPr id="13316" name="Text Box 4"/>
          <p:cNvSpPr txBox="1">
            <a:spLocks noChangeArrowheads="1"/>
          </p:cNvSpPr>
          <p:nvPr/>
        </p:nvSpPr>
        <p:spPr bwMode="auto">
          <a:xfrm>
            <a:off x="3460750" y="3330575"/>
            <a:ext cx="2171700" cy="392113"/>
          </a:xfrm>
          <a:prstGeom prst="rect">
            <a:avLst/>
          </a:prstGeom>
          <a:noFill/>
          <a:ln w="9525">
            <a:noFill/>
            <a:miter lim="800000"/>
            <a:headEnd/>
            <a:tailEnd/>
          </a:ln>
        </p:spPr>
        <p:txBody>
          <a:bodyPr wrap="none" lIns="78309" tIns="39153" rIns="78309" bIns="39153">
            <a:spAutoFit/>
          </a:bodyPr>
          <a:lstStyle/>
          <a:p>
            <a:pPr defTabSz="784225" eaLnBrk="0" hangingPunct="0"/>
            <a:r>
              <a:rPr lang="en-US" altLang="zh-CN" sz="2100">
                <a:solidFill>
                  <a:schemeClr val="bg1"/>
                </a:solidFill>
                <a:latin typeface="FrutigerNext LT Regular" charset="0"/>
                <a:ea typeface="ＭＳ Ｐゴシック" pitchFamily="34" charset="-128"/>
              </a:rPr>
              <a:t>www.huawei.com</a:t>
            </a:r>
            <a:endParaRPr lang="en-US" altLang="zh-CN" sz="4000">
              <a:latin typeface="FrutigerNext LT Regular" charset="0"/>
              <a:ea typeface="ＭＳ Ｐゴシック" pitchFamily="34"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Summary</a:t>
            </a:r>
            <a:endParaRPr lang="zh-CN" altLang="en-US" dirty="0"/>
          </a:p>
        </p:txBody>
      </p:sp>
      <p:sp>
        <p:nvSpPr>
          <p:cNvPr id="3" name="内容占位符 2"/>
          <p:cNvSpPr>
            <a:spLocks noGrp="1"/>
          </p:cNvSpPr>
          <p:nvPr>
            <p:ph idx="1"/>
          </p:nvPr>
        </p:nvSpPr>
        <p:spPr>
          <a:xfrm>
            <a:off x="323850" y="908050"/>
            <a:ext cx="8496622" cy="5473278"/>
          </a:xfrm>
        </p:spPr>
        <p:txBody>
          <a:bodyPr>
            <a:normAutofit fontScale="92500" lnSpcReduction="10000"/>
          </a:bodyPr>
          <a:lstStyle/>
          <a:p>
            <a:r>
              <a:rPr lang="en-US" altLang="zh-CN" sz="2400" dirty="0" smtClean="0"/>
              <a:t>Two </a:t>
            </a:r>
            <a:r>
              <a:rPr lang="en-US" altLang="zh-CN" sz="2400" dirty="0" smtClean="0"/>
              <a:t>simplified </a:t>
            </a:r>
            <a:r>
              <a:rPr lang="en-US" altLang="zh-CN" sz="2400" dirty="0" smtClean="0"/>
              <a:t>intra chroma </a:t>
            </a:r>
            <a:r>
              <a:rPr lang="en-US" altLang="zh-CN" sz="2400" dirty="0" smtClean="0"/>
              <a:t>mode </a:t>
            </a:r>
            <a:r>
              <a:rPr lang="en-US" altLang="zh-CN" sz="2400" dirty="0" smtClean="0"/>
              <a:t>coding schemes</a:t>
            </a:r>
            <a:endParaRPr lang="en-US" altLang="zh-CN" sz="2400" dirty="0" smtClean="0"/>
          </a:p>
          <a:p>
            <a:pPr lvl="1"/>
            <a:r>
              <a:rPr lang="en-US" altLang="zh-CN" sz="2000" dirty="0" smtClean="0"/>
              <a:t>Scheme 1</a:t>
            </a:r>
            <a:br>
              <a:rPr lang="en-US" altLang="zh-CN" sz="2000" dirty="0" smtClean="0"/>
            </a:br>
            <a:r>
              <a:rPr lang="en-US" altLang="zh-CN" sz="2000" dirty="0" smtClean="0"/>
              <a:t>FL </a:t>
            </a:r>
            <a:r>
              <a:rPr lang="en-US" altLang="zh-CN" sz="2000" dirty="0" smtClean="0"/>
              <a:t>binarization and by-pass coding </a:t>
            </a:r>
            <a:r>
              <a:rPr lang="en-US" altLang="zh-CN" sz="2000" dirty="0" smtClean="0"/>
              <a:t>of </a:t>
            </a:r>
            <a:r>
              <a:rPr lang="en-US" altLang="zh-CN" sz="2000" dirty="0" smtClean="0"/>
              <a:t>the four remaining modes (</a:t>
            </a:r>
            <a:r>
              <a:rPr lang="en-US" altLang="zh-CN" sz="2000" dirty="0" err="1" smtClean="0"/>
              <a:t>Ver</a:t>
            </a:r>
            <a:r>
              <a:rPr lang="en-US" altLang="zh-CN" sz="2000" dirty="0" smtClean="0"/>
              <a:t>, </a:t>
            </a:r>
            <a:r>
              <a:rPr lang="en-US" altLang="zh-CN" sz="2000" dirty="0" err="1" smtClean="0"/>
              <a:t>Hor</a:t>
            </a:r>
            <a:r>
              <a:rPr lang="en-US" altLang="zh-CN" sz="2000" dirty="0" smtClean="0"/>
              <a:t>, DC, and Planar</a:t>
            </a:r>
            <a:r>
              <a:rPr lang="en-US" altLang="zh-CN" sz="2000" dirty="0" smtClean="0"/>
              <a:t>)</a:t>
            </a:r>
          </a:p>
          <a:p>
            <a:pPr lvl="1"/>
            <a:r>
              <a:rPr lang="en-US" altLang="zh-CN" sz="2000" dirty="0" smtClean="0"/>
              <a:t>Scheme 2</a:t>
            </a:r>
            <a:br>
              <a:rPr lang="en-US" altLang="zh-CN" sz="2000" dirty="0" smtClean="0"/>
            </a:br>
            <a:r>
              <a:rPr lang="en-US" altLang="zh-CN" sz="2000" dirty="0" smtClean="0"/>
              <a:t>Keep only on remaining modes, DC mode. So only three modes (DM, LM, DC/Planar) are available for chroma intra prediction.</a:t>
            </a:r>
          </a:p>
          <a:p>
            <a:r>
              <a:rPr lang="en-US" altLang="zh-CN" sz="2400" dirty="0" smtClean="0"/>
              <a:t>Benefits</a:t>
            </a:r>
            <a:endParaRPr lang="en-US" altLang="zh-CN" sz="2400" dirty="0" smtClean="0"/>
          </a:p>
          <a:p>
            <a:pPr lvl="1"/>
            <a:r>
              <a:rPr lang="en-US" altLang="zh-CN" sz="2000" dirty="0" smtClean="0"/>
              <a:t>Scheme 1 aligns </a:t>
            </a:r>
            <a:r>
              <a:rPr lang="en-US" altLang="zh-CN" sz="2000" dirty="0" smtClean="0"/>
              <a:t>with current design of intra luma mode </a:t>
            </a:r>
            <a:r>
              <a:rPr lang="en-US" altLang="zh-CN" sz="2000" dirty="0" smtClean="0"/>
              <a:t>coding</a:t>
            </a:r>
          </a:p>
          <a:p>
            <a:pPr lvl="1"/>
            <a:r>
              <a:rPr lang="en-US" altLang="zh-CN" sz="2000" dirty="0" smtClean="0"/>
              <a:t>Scheme 1 </a:t>
            </a:r>
            <a:r>
              <a:rPr lang="en-US" altLang="zh-CN" sz="2000" dirty="0" smtClean="0"/>
              <a:t>simplifies the mode decoding process</a:t>
            </a:r>
            <a:endParaRPr lang="en-US" altLang="zh-CN" sz="2000" dirty="0" smtClean="0"/>
          </a:p>
          <a:p>
            <a:pPr lvl="1"/>
            <a:r>
              <a:rPr lang="en-US" altLang="zh-CN" sz="2000" dirty="0" smtClean="0"/>
              <a:t>Scheme 1 improves </a:t>
            </a:r>
            <a:r>
              <a:rPr lang="en-US" altLang="zh-CN" sz="2000" dirty="0" smtClean="0"/>
              <a:t>the coding performance of chroma component</a:t>
            </a:r>
          </a:p>
          <a:p>
            <a:pPr lvl="1"/>
            <a:r>
              <a:rPr lang="en-US" altLang="zh-CN" sz="2000" dirty="0" smtClean="0"/>
              <a:t>Scheme 2 reduces the total number for chroma intra prediction, and thus reduces the encoder complexity in terms of chroma mode decision</a:t>
            </a:r>
          </a:p>
          <a:p>
            <a:pPr lvl="1"/>
            <a:r>
              <a:rPr lang="en-US" altLang="zh-CN" sz="2000" dirty="0" smtClean="0"/>
              <a:t>Scheme 2 also simplifies </a:t>
            </a:r>
            <a:r>
              <a:rPr lang="en-US" altLang="zh-CN" sz="2000" dirty="0" smtClean="0"/>
              <a:t>the mode decoding process</a:t>
            </a:r>
            <a:endParaRPr lang="en-US" altLang="zh-CN" sz="20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2300" y="115888"/>
            <a:ext cx="8064500" cy="792832"/>
          </a:xfrm>
        </p:spPr>
        <p:txBody>
          <a:bodyPr>
            <a:normAutofit fontScale="90000"/>
          </a:bodyPr>
          <a:lstStyle/>
          <a:p>
            <a:r>
              <a:rPr lang="en-US" altLang="zh-CN" dirty="0" smtClean="0"/>
              <a:t>Scheme 1: </a:t>
            </a:r>
            <a:r>
              <a:rPr lang="en-US" altLang="zh-CN" dirty="0" smtClean="0"/>
              <a:t>simplification of intra chroma remaining mode coding</a:t>
            </a:r>
            <a:endParaRPr lang="zh-CN" altLang="en-US" dirty="0"/>
          </a:p>
        </p:txBody>
      </p:sp>
      <p:sp>
        <p:nvSpPr>
          <p:cNvPr id="3" name="内容占位符 2"/>
          <p:cNvSpPr>
            <a:spLocks noGrp="1"/>
          </p:cNvSpPr>
          <p:nvPr>
            <p:ph idx="1"/>
          </p:nvPr>
        </p:nvSpPr>
        <p:spPr/>
        <p:txBody>
          <a:bodyPr>
            <a:normAutofit/>
          </a:bodyPr>
          <a:lstStyle/>
          <a:p>
            <a:r>
              <a:rPr lang="en-US" altLang="zh-CN" sz="1800" dirty="0" smtClean="0"/>
              <a:t>Illustration of scheme 1</a:t>
            </a:r>
          </a:p>
          <a:p>
            <a:endParaRPr lang="en-US" altLang="zh-CN" sz="2200" dirty="0" smtClean="0"/>
          </a:p>
          <a:p>
            <a:endParaRPr lang="en-US" altLang="zh-CN" sz="2200" dirty="0" smtClean="0"/>
          </a:p>
          <a:p>
            <a:endParaRPr lang="en-US" altLang="zh-CN" sz="2200" dirty="0" smtClean="0"/>
          </a:p>
          <a:p>
            <a:endParaRPr lang="en-US" altLang="zh-CN" sz="2200" dirty="0" smtClean="0"/>
          </a:p>
          <a:p>
            <a:endParaRPr lang="en-US" altLang="zh-CN" sz="2200" dirty="0" smtClean="0"/>
          </a:p>
          <a:p>
            <a:endParaRPr lang="en-US" altLang="zh-CN" dirty="0" smtClean="0"/>
          </a:p>
          <a:p>
            <a:r>
              <a:rPr lang="en-US" altLang="zh-CN" sz="1800" dirty="0" smtClean="0"/>
              <a:t>Four remaining modes: </a:t>
            </a:r>
            <a:r>
              <a:rPr lang="en-US" altLang="zh-CN" sz="1800" dirty="0" err="1" smtClean="0"/>
              <a:t>Ver</a:t>
            </a:r>
            <a:r>
              <a:rPr lang="en-US" altLang="zh-CN" sz="1800" dirty="0" smtClean="0"/>
              <a:t>, </a:t>
            </a:r>
            <a:r>
              <a:rPr lang="en-US" altLang="zh-CN" sz="1800" dirty="0" err="1" smtClean="0"/>
              <a:t>Hor</a:t>
            </a:r>
            <a:r>
              <a:rPr lang="en-US" altLang="zh-CN" sz="1800" dirty="0" smtClean="0"/>
              <a:t>, DC and Planar</a:t>
            </a:r>
          </a:p>
          <a:p>
            <a:r>
              <a:rPr lang="en-US" altLang="zh-CN" sz="1800" dirty="0" smtClean="0"/>
              <a:t>Remaining modes are </a:t>
            </a:r>
            <a:r>
              <a:rPr lang="en-US" altLang="zh-CN" sz="1800" dirty="0" err="1" smtClean="0"/>
              <a:t>binarized</a:t>
            </a:r>
            <a:r>
              <a:rPr lang="en-US" altLang="zh-CN" sz="1800" dirty="0" smtClean="0"/>
              <a:t> as </a:t>
            </a:r>
            <a:r>
              <a:rPr lang="en-CA" altLang="zh-CN" sz="1800" dirty="0" smtClean="0"/>
              <a:t>FL </a:t>
            </a:r>
            <a:r>
              <a:rPr lang="en-CA" altLang="zh-CN" sz="1800" dirty="0" smtClean="0"/>
              <a:t>(</a:t>
            </a:r>
            <a:r>
              <a:rPr lang="en-CA" altLang="zh-CN" sz="1800" dirty="0" err="1" smtClean="0"/>
              <a:t>cMax</a:t>
            </a:r>
            <a:r>
              <a:rPr lang="en-CA" altLang="zh-CN" sz="1800" dirty="0" smtClean="0"/>
              <a:t>=3) and bypass </a:t>
            </a:r>
            <a:r>
              <a:rPr lang="en-CA" altLang="zh-CN" sz="1800" dirty="0" smtClean="0"/>
              <a:t>coded</a:t>
            </a:r>
            <a:endParaRPr lang="en-US" altLang="zh-CN" sz="1800" dirty="0" smtClean="0"/>
          </a:p>
        </p:txBody>
      </p:sp>
      <p:sp>
        <p:nvSpPr>
          <p:cNvPr id="5" name="椭圆 4"/>
          <p:cNvSpPr/>
          <p:nvPr/>
        </p:nvSpPr>
        <p:spPr>
          <a:xfrm>
            <a:off x="1619672" y="1628800"/>
            <a:ext cx="216024" cy="216024"/>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sp>
        <p:nvSpPr>
          <p:cNvPr id="6" name="圆角矩形 5"/>
          <p:cNvSpPr/>
          <p:nvPr/>
        </p:nvSpPr>
        <p:spPr>
          <a:xfrm>
            <a:off x="683568" y="2708920"/>
            <a:ext cx="720080" cy="50405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dirty="0" smtClean="0"/>
              <a:t>DM</a:t>
            </a:r>
            <a:endParaRPr lang="zh-CN" altLang="en-US" dirty="0"/>
          </a:p>
        </p:txBody>
      </p:sp>
      <p:sp>
        <p:nvSpPr>
          <p:cNvPr id="7" name="圆角矩形 6"/>
          <p:cNvSpPr/>
          <p:nvPr/>
        </p:nvSpPr>
        <p:spPr>
          <a:xfrm>
            <a:off x="1835696" y="2708920"/>
            <a:ext cx="1656184" cy="50405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dirty="0" smtClean="0"/>
              <a:t>Remaining mode coding</a:t>
            </a:r>
            <a:endParaRPr lang="zh-CN" altLang="en-US" dirty="0"/>
          </a:p>
        </p:txBody>
      </p:sp>
      <p:cxnSp>
        <p:nvCxnSpPr>
          <p:cNvPr id="13" name="直接箭头连接符 12"/>
          <p:cNvCxnSpPr>
            <a:stCxn id="5" idx="4"/>
            <a:endCxn id="6" idx="0"/>
          </p:cNvCxnSpPr>
          <p:nvPr/>
        </p:nvCxnSpPr>
        <p:spPr>
          <a:xfrm flipH="1">
            <a:off x="1043608" y="1844824"/>
            <a:ext cx="684076" cy="864096"/>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5" name="直接箭头连接符 14"/>
          <p:cNvCxnSpPr>
            <a:stCxn id="5" idx="4"/>
            <a:endCxn id="7" idx="0"/>
          </p:cNvCxnSpPr>
          <p:nvPr/>
        </p:nvCxnSpPr>
        <p:spPr>
          <a:xfrm>
            <a:off x="1727684" y="1844824"/>
            <a:ext cx="936104" cy="864096"/>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22" name="椭圆 21"/>
          <p:cNvSpPr/>
          <p:nvPr/>
        </p:nvSpPr>
        <p:spPr>
          <a:xfrm>
            <a:off x="5220072" y="1628800"/>
            <a:ext cx="216024" cy="216024"/>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sp>
        <p:nvSpPr>
          <p:cNvPr id="23" name="圆角矩形 22"/>
          <p:cNvSpPr/>
          <p:nvPr/>
        </p:nvSpPr>
        <p:spPr>
          <a:xfrm>
            <a:off x="4283968" y="2708920"/>
            <a:ext cx="720080" cy="50405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dirty="0" smtClean="0"/>
              <a:t>DM</a:t>
            </a:r>
            <a:endParaRPr lang="zh-CN" altLang="en-US" dirty="0"/>
          </a:p>
        </p:txBody>
      </p:sp>
      <p:sp>
        <p:nvSpPr>
          <p:cNvPr id="24" name="圆角矩形 23"/>
          <p:cNvSpPr/>
          <p:nvPr/>
        </p:nvSpPr>
        <p:spPr>
          <a:xfrm>
            <a:off x="6444208" y="2708920"/>
            <a:ext cx="1656184" cy="50405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dirty="0" smtClean="0"/>
              <a:t>Remaining mode coding</a:t>
            </a:r>
            <a:endParaRPr lang="zh-CN" altLang="en-US" dirty="0"/>
          </a:p>
        </p:txBody>
      </p:sp>
      <p:cxnSp>
        <p:nvCxnSpPr>
          <p:cNvPr id="25" name="直接箭头连接符 24"/>
          <p:cNvCxnSpPr>
            <a:stCxn id="22" idx="4"/>
            <a:endCxn id="23" idx="0"/>
          </p:cNvCxnSpPr>
          <p:nvPr/>
        </p:nvCxnSpPr>
        <p:spPr>
          <a:xfrm flipH="1">
            <a:off x="4644008" y="1844824"/>
            <a:ext cx="684076" cy="864096"/>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26" name="直接箭头连接符 25"/>
          <p:cNvCxnSpPr>
            <a:stCxn id="22" idx="4"/>
            <a:endCxn id="29" idx="1"/>
          </p:cNvCxnSpPr>
          <p:nvPr/>
        </p:nvCxnSpPr>
        <p:spPr>
          <a:xfrm>
            <a:off x="5328084" y="1844824"/>
            <a:ext cx="859728" cy="391676"/>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27" name="圆角矩形 26"/>
          <p:cNvSpPr/>
          <p:nvPr/>
        </p:nvSpPr>
        <p:spPr>
          <a:xfrm>
            <a:off x="5364088" y="2708920"/>
            <a:ext cx="720080" cy="50405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dirty="0" smtClean="0"/>
              <a:t>L</a:t>
            </a:r>
            <a:r>
              <a:rPr lang="en-US" altLang="zh-CN" dirty="0" smtClean="0"/>
              <a:t>M</a:t>
            </a:r>
            <a:endParaRPr lang="zh-CN" altLang="en-US" dirty="0"/>
          </a:p>
        </p:txBody>
      </p:sp>
      <p:sp>
        <p:nvSpPr>
          <p:cNvPr id="29" name="椭圆 28"/>
          <p:cNvSpPr/>
          <p:nvPr/>
        </p:nvSpPr>
        <p:spPr>
          <a:xfrm>
            <a:off x="6156176" y="2204864"/>
            <a:ext cx="216024" cy="216024"/>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cxnSp>
        <p:nvCxnSpPr>
          <p:cNvPr id="32" name="直接箭头连接符 31"/>
          <p:cNvCxnSpPr>
            <a:stCxn id="29" idx="6"/>
            <a:endCxn id="24" idx="0"/>
          </p:cNvCxnSpPr>
          <p:nvPr/>
        </p:nvCxnSpPr>
        <p:spPr>
          <a:xfrm>
            <a:off x="6372200" y="2312876"/>
            <a:ext cx="900100" cy="396044"/>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35" name="直接箭头连接符 34"/>
          <p:cNvCxnSpPr>
            <a:stCxn id="29" idx="3"/>
            <a:endCxn id="27" idx="0"/>
          </p:cNvCxnSpPr>
          <p:nvPr/>
        </p:nvCxnSpPr>
        <p:spPr>
          <a:xfrm flipH="1">
            <a:off x="5724128" y="2389252"/>
            <a:ext cx="463684" cy="319668"/>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41" name="TextBox 40"/>
          <p:cNvSpPr txBox="1"/>
          <p:nvPr/>
        </p:nvSpPr>
        <p:spPr>
          <a:xfrm>
            <a:off x="467544" y="3429000"/>
            <a:ext cx="3600400" cy="369332"/>
          </a:xfrm>
          <a:prstGeom prst="rect">
            <a:avLst/>
          </a:prstGeom>
          <a:noFill/>
        </p:spPr>
        <p:txBody>
          <a:bodyPr wrap="square" rtlCol="0">
            <a:spAutoFit/>
          </a:bodyPr>
          <a:lstStyle/>
          <a:p>
            <a:r>
              <a:rPr lang="en-US" altLang="zh-CN" dirty="0" smtClean="0"/>
              <a:t>(a) In case LM mode is disabled</a:t>
            </a:r>
            <a:endParaRPr lang="zh-CN" altLang="en-US" dirty="0"/>
          </a:p>
        </p:txBody>
      </p:sp>
      <p:sp>
        <p:nvSpPr>
          <p:cNvPr id="42" name="TextBox 41"/>
          <p:cNvSpPr txBox="1"/>
          <p:nvPr/>
        </p:nvSpPr>
        <p:spPr>
          <a:xfrm>
            <a:off x="4355976" y="3419708"/>
            <a:ext cx="3600400" cy="369332"/>
          </a:xfrm>
          <a:prstGeom prst="rect">
            <a:avLst/>
          </a:prstGeom>
          <a:noFill/>
        </p:spPr>
        <p:txBody>
          <a:bodyPr wrap="square" rtlCol="0">
            <a:spAutoFit/>
          </a:bodyPr>
          <a:lstStyle/>
          <a:p>
            <a:r>
              <a:rPr lang="en-US" altLang="zh-CN" dirty="0" smtClean="0"/>
              <a:t>(b) In case LM mode is enabled</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Scheme 1: WD </a:t>
            </a:r>
            <a:r>
              <a:rPr lang="en-US" altLang="zh-CN" dirty="0" smtClean="0"/>
              <a:t>changes</a:t>
            </a:r>
            <a:endParaRPr lang="zh-CN" altLang="en-US" dirty="0"/>
          </a:p>
        </p:txBody>
      </p:sp>
      <p:graphicFrame>
        <p:nvGraphicFramePr>
          <p:cNvPr id="151554" name="Object 2"/>
          <p:cNvGraphicFramePr>
            <a:graphicFrameLocks noChangeAspect="1"/>
          </p:cNvGraphicFramePr>
          <p:nvPr/>
        </p:nvGraphicFramePr>
        <p:xfrm>
          <a:off x="35496" y="1384344"/>
          <a:ext cx="9074968" cy="5429032"/>
        </p:xfrm>
        <a:graphic>
          <a:graphicData uri="http://schemas.openxmlformats.org/presentationml/2006/ole">
            <p:oleObj spid="_x0000_s151554" name="文档" r:id="rId3" imgW="5868438" imgH="3516606" progId="Word.Document.12">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Simulation of scheme 1</a:t>
            </a:r>
            <a:endParaRPr lang="zh-CN" altLang="en-US" dirty="0"/>
          </a:p>
        </p:txBody>
      </p:sp>
      <p:sp>
        <p:nvSpPr>
          <p:cNvPr id="3" name="内容占位符 2"/>
          <p:cNvSpPr>
            <a:spLocks noGrp="1"/>
          </p:cNvSpPr>
          <p:nvPr>
            <p:ph idx="1"/>
          </p:nvPr>
        </p:nvSpPr>
        <p:spPr/>
        <p:txBody>
          <a:bodyPr>
            <a:noAutofit/>
          </a:bodyPr>
          <a:lstStyle/>
          <a:p>
            <a:r>
              <a:rPr lang="en-US" altLang="zh-CN" sz="1800" dirty="0" smtClean="0"/>
              <a:t>Two mandatory intra configurations are used for the simulation</a:t>
            </a:r>
            <a:endParaRPr lang="en-US" altLang="zh-CN" sz="1800" dirty="0" smtClean="0"/>
          </a:p>
          <a:p>
            <a:endParaRPr lang="en-US" altLang="zh-CN" sz="2200" dirty="0" smtClean="0"/>
          </a:p>
          <a:p>
            <a:endParaRPr lang="en-US" altLang="zh-CN" sz="2200" dirty="0" smtClean="0"/>
          </a:p>
          <a:p>
            <a:endParaRPr lang="en-US" altLang="zh-CN" sz="2200" dirty="0" smtClean="0"/>
          </a:p>
          <a:p>
            <a:endParaRPr lang="en-US" altLang="zh-CN" sz="2200" dirty="0" smtClean="0"/>
          </a:p>
          <a:p>
            <a:endParaRPr lang="en-US" altLang="zh-CN" sz="2200" dirty="0" smtClean="0"/>
          </a:p>
          <a:p>
            <a:endParaRPr lang="en-US" altLang="zh-CN" sz="1800" dirty="0" smtClean="0"/>
          </a:p>
          <a:p>
            <a:endParaRPr lang="en-US" altLang="zh-CN" sz="1800" dirty="0" smtClean="0"/>
          </a:p>
          <a:p>
            <a:endParaRPr lang="en-US" altLang="zh-CN" sz="1800" dirty="0" smtClean="0"/>
          </a:p>
          <a:p>
            <a:r>
              <a:rPr lang="en-US" altLang="zh-CN" sz="1800" dirty="0" smtClean="0"/>
              <a:t>Because there probability of the four remaining modes are approximately the same, small coding gain can be obtained by fix length coding</a:t>
            </a:r>
            <a:endParaRPr lang="en-US" altLang="zh-CN" sz="1800" dirty="0" smtClean="0"/>
          </a:p>
        </p:txBody>
      </p:sp>
      <p:sp>
        <p:nvSpPr>
          <p:cNvPr id="1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148484" name="Picture 4"/>
          <p:cNvPicPr>
            <a:picLocks noChangeAspect="1" noChangeArrowheads="1"/>
          </p:cNvPicPr>
          <p:nvPr/>
        </p:nvPicPr>
        <p:blipFill>
          <a:blip r:embed="rId2" cstate="print"/>
          <a:srcRect/>
          <a:stretch>
            <a:fillRect/>
          </a:stretch>
        </p:blipFill>
        <p:spPr bwMode="auto">
          <a:xfrm>
            <a:off x="787870" y="1628800"/>
            <a:ext cx="7312522" cy="2808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2300" y="115888"/>
            <a:ext cx="8064500" cy="792832"/>
          </a:xfrm>
        </p:spPr>
        <p:txBody>
          <a:bodyPr>
            <a:normAutofit fontScale="90000"/>
          </a:bodyPr>
          <a:lstStyle/>
          <a:p>
            <a:r>
              <a:rPr lang="en-US" altLang="zh-CN" dirty="0" smtClean="0"/>
              <a:t>Scheme 2: </a:t>
            </a:r>
            <a:r>
              <a:rPr lang="en-CA" altLang="zh-CN" dirty="0" smtClean="0"/>
              <a:t>reduce </a:t>
            </a:r>
            <a:r>
              <a:rPr lang="en-CA" altLang="zh-CN" dirty="0" smtClean="0"/>
              <a:t>the number of intra </a:t>
            </a:r>
            <a:r>
              <a:rPr lang="en-CA" altLang="zh-CN" dirty="0" err="1" smtClean="0"/>
              <a:t>chroma</a:t>
            </a:r>
            <a:r>
              <a:rPr lang="en-CA" altLang="zh-CN" dirty="0" smtClean="0"/>
              <a:t> modes</a:t>
            </a:r>
            <a:endParaRPr lang="zh-CN" altLang="en-US" dirty="0"/>
          </a:p>
        </p:txBody>
      </p:sp>
      <p:sp>
        <p:nvSpPr>
          <p:cNvPr id="3" name="内容占位符 2"/>
          <p:cNvSpPr>
            <a:spLocks noGrp="1"/>
          </p:cNvSpPr>
          <p:nvPr>
            <p:ph idx="1"/>
          </p:nvPr>
        </p:nvSpPr>
        <p:spPr/>
        <p:txBody>
          <a:bodyPr>
            <a:normAutofit/>
          </a:bodyPr>
          <a:lstStyle/>
          <a:p>
            <a:r>
              <a:rPr lang="en-US" altLang="zh-CN" sz="1800" dirty="0" smtClean="0"/>
              <a:t>Illustration of scheme 2</a:t>
            </a:r>
          </a:p>
          <a:p>
            <a:endParaRPr lang="en-US" altLang="zh-CN" sz="2200" dirty="0" smtClean="0"/>
          </a:p>
          <a:p>
            <a:endParaRPr lang="en-US" altLang="zh-CN" sz="2200" dirty="0" smtClean="0"/>
          </a:p>
          <a:p>
            <a:endParaRPr lang="en-US" altLang="zh-CN" sz="2200" dirty="0" smtClean="0"/>
          </a:p>
          <a:p>
            <a:endParaRPr lang="en-US" altLang="zh-CN" sz="2200" dirty="0" smtClean="0"/>
          </a:p>
          <a:p>
            <a:endParaRPr lang="en-US" altLang="zh-CN" sz="2200" dirty="0" smtClean="0"/>
          </a:p>
          <a:p>
            <a:endParaRPr lang="en-US" altLang="zh-CN" dirty="0" smtClean="0"/>
          </a:p>
          <a:p>
            <a:r>
              <a:rPr lang="en-US" altLang="zh-CN" sz="1800" dirty="0" smtClean="0"/>
              <a:t>The only one remaining mode, i.e. DC is used, so the coding of remaining modes can be omitted</a:t>
            </a:r>
          </a:p>
          <a:p>
            <a:r>
              <a:rPr lang="en-US" altLang="zh-CN" sz="1800" dirty="0" smtClean="0"/>
              <a:t>Planar mode is used as the alternative to DC mode when luma mode is also DC</a:t>
            </a:r>
            <a:endParaRPr lang="en-US" altLang="zh-CN" sz="1800" dirty="0" smtClean="0"/>
          </a:p>
        </p:txBody>
      </p:sp>
      <p:sp>
        <p:nvSpPr>
          <p:cNvPr id="5" name="椭圆 4"/>
          <p:cNvSpPr/>
          <p:nvPr/>
        </p:nvSpPr>
        <p:spPr>
          <a:xfrm>
            <a:off x="1619672" y="1628800"/>
            <a:ext cx="216024" cy="216024"/>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sp>
        <p:nvSpPr>
          <p:cNvPr id="6" name="圆角矩形 5"/>
          <p:cNvSpPr/>
          <p:nvPr/>
        </p:nvSpPr>
        <p:spPr>
          <a:xfrm>
            <a:off x="683568" y="2708920"/>
            <a:ext cx="720080" cy="50405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dirty="0" smtClean="0"/>
              <a:t>DM</a:t>
            </a:r>
            <a:endParaRPr lang="zh-CN" altLang="en-US" dirty="0"/>
          </a:p>
        </p:txBody>
      </p:sp>
      <p:sp>
        <p:nvSpPr>
          <p:cNvPr id="7" name="圆角矩形 6"/>
          <p:cNvSpPr/>
          <p:nvPr/>
        </p:nvSpPr>
        <p:spPr>
          <a:xfrm>
            <a:off x="1835696" y="2708920"/>
            <a:ext cx="1440160" cy="50405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dirty="0" smtClean="0"/>
              <a:t>DC/Planar</a:t>
            </a:r>
            <a:endParaRPr lang="zh-CN" altLang="en-US" dirty="0"/>
          </a:p>
        </p:txBody>
      </p:sp>
      <p:cxnSp>
        <p:nvCxnSpPr>
          <p:cNvPr id="13" name="直接箭头连接符 12"/>
          <p:cNvCxnSpPr>
            <a:stCxn id="5" idx="4"/>
            <a:endCxn id="6" idx="0"/>
          </p:cNvCxnSpPr>
          <p:nvPr/>
        </p:nvCxnSpPr>
        <p:spPr>
          <a:xfrm flipH="1">
            <a:off x="1043608" y="1844824"/>
            <a:ext cx="684076" cy="864096"/>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5" name="直接箭头连接符 14"/>
          <p:cNvCxnSpPr>
            <a:stCxn id="5" idx="4"/>
            <a:endCxn id="7" idx="0"/>
          </p:cNvCxnSpPr>
          <p:nvPr/>
        </p:nvCxnSpPr>
        <p:spPr>
          <a:xfrm>
            <a:off x="1727684" y="1844824"/>
            <a:ext cx="828092" cy="864096"/>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22" name="椭圆 21"/>
          <p:cNvSpPr/>
          <p:nvPr/>
        </p:nvSpPr>
        <p:spPr>
          <a:xfrm>
            <a:off x="5220072" y="1628800"/>
            <a:ext cx="216024" cy="216024"/>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sp>
        <p:nvSpPr>
          <p:cNvPr id="23" name="圆角矩形 22"/>
          <p:cNvSpPr/>
          <p:nvPr/>
        </p:nvSpPr>
        <p:spPr>
          <a:xfrm>
            <a:off x="4283968" y="2708920"/>
            <a:ext cx="720080" cy="50405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dirty="0" smtClean="0"/>
              <a:t>DM</a:t>
            </a:r>
            <a:endParaRPr lang="zh-CN" altLang="en-US" dirty="0"/>
          </a:p>
        </p:txBody>
      </p:sp>
      <p:sp>
        <p:nvSpPr>
          <p:cNvPr id="24" name="圆角矩形 23"/>
          <p:cNvSpPr/>
          <p:nvPr/>
        </p:nvSpPr>
        <p:spPr>
          <a:xfrm>
            <a:off x="6588224" y="2708920"/>
            <a:ext cx="1440160" cy="50405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dirty="0" smtClean="0"/>
              <a:t>DC/Planar</a:t>
            </a:r>
            <a:endParaRPr lang="zh-CN" altLang="en-US" dirty="0"/>
          </a:p>
        </p:txBody>
      </p:sp>
      <p:cxnSp>
        <p:nvCxnSpPr>
          <p:cNvPr id="25" name="直接箭头连接符 24"/>
          <p:cNvCxnSpPr>
            <a:stCxn id="22" idx="4"/>
            <a:endCxn id="23" idx="0"/>
          </p:cNvCxnSpPr>
          <p:nvPr/>
        </p:nvCxnSpPr>
        <p:spPr>
          <a:xfrm flipH="1">
            <a:off x="4644008" y="1844824"/>
            <a:ext cx="684076" cy="864096"/>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26" name="直接箭头连接符 25"/>
          <p:cNvCxnSpPr>
            <a:stCxn id="22" idx="4"/>
            <a:endCxn id="29" idx="1"/>
          </p:cNvCxnSpPr>
          <p:nvPr/>
        </p:nvCxnSpPr>
        <p:spPr>
          <a:xfrm>
            <a:off x="5328084" y="1844824"/>
            <a:ext cx="859728" cy="391676"/>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27" name="圆角矩形 26"/>
          <p:cNvSpPr/>
          <p:nvPr/>
        </p:nvSpPr>
        <p:spPr>
          <a:xfrm>
            <a:off x="5580112" y="2708920"/>
            <a:ext cx="720080" cy="50405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dirty="0" smtClean="0"/>
              <a:t>L</a:t>
            </a:r>
            <a:r>
              <a:rPr lang="en-US" altLang="zh-CN" dirty="0" smtClean="0"/>
              <a:t>M</a:t>
            </a:r>
            <a:endParaRPr lang="zh-CN" altLang="en-US" dirty="0"/>
          </a:p>
        </p:txBody>
      </p:sp>
      <p:sp>
        <p:nvSpPr>
          <p:cNvPr id="29" name="椭圆 28"/>
          <p:cNvSpPr/>
          <p:nvPr/>
        </p:nvSpPr>
        <p:spPr>
          <a:xfrm>
            <a:off x="6156176" y="2204864"/>
            <a:ext cx="216024" cy="216024"/>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cxnSp>
        <p:nvCxnSpPr>
          <p:cNvPr id="32" name="直接箭头连接符 31"/>
          <p:cNvCxnSpPr>
            <a:stCxn id="29" idx="6"/>
            <a:endCxn id="24" idx="0"/>
          </p:cNvCxnSpPr>
          <p:nvPr/>
        </p:nvCxnSpPr>
        <p:spPr>
          <a:xfrm>
            <a:off x="6372200" y="2312876"/>
            <a:ext cx="936104" cy="396044"/>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35" name="直接箭头连接符 34"/>
          <p:cNvCxnSpPr>
            <a:stCxn id="29" idx="3"/>
            <a:endCxn id="27" idx="0"/>
          </p:cNvCxnSpPr>
          <p:nvPr/>
        </p:nvCxnSpPr>
        <p:spPr>
          <a:xfrm flipH="1">
            <a:off x="5940152" y="2389252"/>
            <a:ext cx="247660" cy="319668"/>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41" name="TextBox 40"/>
          <p:cNvSpPr txBox="1"/>
          <p:nvPr/>
        </p:nvSpPr>
        <p:spPr>
          <a:xfrm>
            <a:off x="467544" y="3429000"/>
            <a:ext cx="3600400" cy="369332"/>
          </a:xfrm>
          <a:prstGeom prst="rect">
            <a:avLst/>
          </a:prstGeom>
          <a:noFill/>
        </p:spPr>
        <p:txBody>
          <a:bodyPr wrap="square" rtlCol="0">
            <a:spAutoFit/>
          </a:bodyPr>
          <a:lstStyle/>
          <a:p>
            <a:r>
              <a:rPr lang="en-US" altLang="zh-CN" dirty="0" smtClean="0"/>
              <a:t>(a) In case LM mode is disabled</a:t>
            </a:r>
            <a:endParaRPr lang="zh-CN" altLang="en-US" dirty="0"/>
          </a:p>
        </p:txBody>
      </p:sp>
      <p:sp>
        <p:nvSpPr>
          <p:cNvPr id="42" name="TextBox 41"/>
          <p:cNvSpPr txBox="1"/>
          <p:nvPr/>
        </p:nvSpPr>
        <p:spPr>
          <a:xfrm>
            <a:off x="4355976" y="3419708"/>
            <a:ext cx="3600400" cy="369332"/>
          </a:xfrm>
          <a:prstGeom prst="rect">
            <a:avLst/>
          </a:prstGeom>
          <a:noFill/>
        </p:spPr>
        <p:txBody>
          <a:bodyPr wrap="square" rtlCol="0">
            <a:spAutoFit/>
          </a:bodyPr>
          <a:lstStyle/>
          <a:p>
            <a:r>
              <a:rPr lang="en-US" altLang="zh-CN" dirty="0" smtClean="0"/>
              <a:t>(b) In case LM mode is enabled</a:t>
            </a: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Scheme 2: WD </a:t>
            </a:r>
            <a:r>
              <a:rPr lang="en-US" altLang="zh-CN" dirty="0" smtClean="0"/>
              <a:t>changes</a:t>
            </a:r>
            <a:endParaRPr lang="zh-CN" altLang="en-US" dirty="0"/>
          </a:p>
        </p:txBody>
      </p:sp>
      <p:sp>
        <p:nvSpPr>
          <p:cNvPr id="4" name="内容占位符 3"/>
          <p:cNvSpPr>
            <a:spLocks noGrp="1"/>
          </p:cNvSpPr>
          <p:nvPr>
            <p:ph idx="1"/>
          </p:nvPr>
        </p:nvSpPr>
        <p:spPr>
          <a:xfrm>
            <a:off x="324172" y="908050"/>
            <a:ext cx="8496300" cy="5218113"/>
          </a:xfrm>
        </p:spPr>
        <p:txBody>
          <a:bodyPr/>
          <a:lstStyle/>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p:txBody>
      </p:sp>
      <p:graphicFrame>
        <p:nvGraphicFramePr>
          <p:cNvPr id="151554" name="Object 2"/>
          <p:cNvGraphicFramePr>
            <a:graphicFrameLocks noChangeAspect="1"/>
          </p:cNvGraphicFramePr>
          <p:nvPr/>
        </p:nvGraphicFramePr>
        <p:xfrm>
          <a:off x="28575" y="1196752"/>
          <a:ext cx="9028113" cy="5399087"/>
        </p:xfrm>
        <a:graphic>
          <a:graphicData uri="http://schemas.openxmlformats.org/presentationml/2006/ole">
            <p:oleObj spid="_x0000_s152578" name="文档" r:id="rId3" imgW="5868438" imgH="3516606" progId="Word.Document.12">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Simulation of scheme 2</a:t>
            </a:r>
            <a:endParaRPr lang="zh-CN" altLang="en-US" dirty="0"/>
          </a:p>
        </p:txBody>
      </p:sp>
      <p:sp>
        <p:nvSpPr>
          <p:cNvPr id="3" name="内容占位符 2"/>
          <p:cNvSpPr>
            <a:spLocks noGrp="1"/>
          </p:cNvSpPr>
          <p:nvPr>
            <p:ph idx="1"/>
          </p:nvPr>
        </p:nvSpPr>
        <p:spPr/>
        <p:txBody>
          <a:bodyPr>
            <a:noAutofit/>
          </a:bodyPr>
          <a:lstStyle/>
          <a:p>
            <a:r>
              <a:rPr lang="en-US" altLang="zh-CN" sz="1800" dirty="0" smtClean="0"/>
              <a:t>Scheme 2 vs. HM5</a:t>
            </a:r>
            <a:endParaRPr lang="en-US" altLang="zh-CN" sz="1800" dirty="0" smtClean="0"/>
          </a:p>
          <a:p>
            <a:endParaRPr lang="en-US" altLang="zh-CN" sz="2200" dirty="0" smtClean="0"/>
          </a:p>
          <a:p>
            <a:endParaRPr lang="en-US" altLang="zh-CN" sz="2200" dirty="0" smtClean="0"/>
          </a:p>
          <a:p>
            <a:endParaRPr lang="en-US" altLang="zh-CN" sz="2200" dirty="0" smtClean="0"/>
          </a:p>
          <a:p>
            <a:endParaRPr lang="en-US" altLang="zh-CN" sz="2200" dirty="0" smtClean="0"/>
          </a:p>
          <a:p>
            <a:endParaRPr lang="en-US" altLang="zh-CN" sz="2200" dirty="0" smtClean="0"/>
          </a:p>
          <a:p>
            <a:endParaRPr lang="en-US" altLang="zh-CN" sz="1800" dirty="0" smtClean="0"/>
          </a:p>
          <a:p>
            <a:endParaRPr lang="en-US" altLang="zh-CN" sz="1800" dirty="0" smtClean="0"/>
          </a:p>
          <a:p>
            <a:r>
              <a:rPr lang="en-CA" altLang="zh-CN" b="0" dirty="0" smtClean="0"/>
              <a:t>With DM mode, </a:t>
            </a:r>
            <a:r>
              <a:rPr lang="en-US" altLang="zh-CN" b="0" dirty="0" smtClean="0"/>
              <a:t>the chroma components always share the same mode with luma component. So it is natural for an encoder to perform joint mode decision (JMD) for luma and chroma when searching for the best mode.</a:t>
            </a:r>
            <a:r>
              <a:rPr lang="en-CA" altLang="zh-CN" b="0" dirty="0" smtClean="0"/>
              <a:t> The results with JMD enabled for both proposed method and HM5.0 are also provided </a:t>
            </a:r>
            <a:r>
              <a:rPr lang="en-CA" altLang="zh-CN" b="0" dirty="0" smtClean="0"/>
              <a:t>for </a:t>
            </a:r>
            <a:r>
              <a:rPr lang="en-CA" altLang="zh-CN" b="0" dirty="0" smtClean="0"/>
              <a:t>more </a:t>
            </a:r>
            <a:r>
              <a:rPr lang="en-CA" altLang="zh-CN" b="0" dirty="0" smtClean="0"/>
              <a:t>information (In the next slide).</a:t>
            </a:r>
            <a:endParaRPr lang="en-US" altLang="zh-CN" b="0" dirty="0" smtClean="0"/>
          </a:p>
        </p:txBody>
      </p:sp>
      <p:sp>
        <p:nvSpPr>
          <p:cNvPr id="1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149506" name="Picture 2"/>
          <p:cNvPicPr>
            <a:picLocks noChangeAspect="1" noChangeArrowheads="1"/>
          </p:cNvPicPr>
          <p:nvPr/>
        </p:nvPicPr>
        <p:blipFill>
          <a:blip r:embed="rId2" cstate="print"/>
          <a:srcRect/>
          <a:stretch>
            <a:fillRect/>
          </a:stretch>
        </p:blipFill>
        <p:spPr bwMode="auto">
          <a:xfrm>
            <a:off x="787869" y="1412776"/>
            <a:ext cx="7312523" cy="280831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Simulation of scheme 2</a:t>
            </a:r>
            <a:endParaRPr lang="zh-CN" altLang="en-US" dirty="0"/>
          </a:p>
        </p:txBody>
      </p:sp>
      <p:sp>
        <p:nvSpPr>
          <p:cNvPr id="3" name="内容占位符 2"/>
          <p:cNvSpPr>
            <a:spLocks noGrp="1"/>
          </p:cNvSpPr>
          <p:nvPr>
            <p:ph idx="1"/>
          </p:nvPr>
        </p:nvSpPr>
        <p:spPr/>
        <p:txBody>
          <a:bodyPr>
            <a:noAutofit/>
          </a:bodyPr>
          <a:lstStyle/>
          <a:p>
            <a:r>
              <a:rPr lang="en-US" altLang="zh-CN" sz="1800" dirty="0" smtClean="0"/>
              <a:t>HM5 (JMD) vs. HM5</a:t>
            </a:r>
            <a:endParaRPr lang="en-US" altLang="zh-CN" sz="1800" dirty="0" smtClean="0"/>
          </a:p>
          <a:p>
            <a:endParaRPr lang="en-US" altLang="zh-CN" sz="2200" dirty="0" smtClean="0"/>
          </a:p>
          <a:p>
            <a:endParaRPr lang="en-US" altLang="zh-CN" sz="2200" dirty="0" smtClean="0"/>
          </a:p>
          <a:p>
            <a:endParaRPr lang="en-US" altLang="zh-CN" sz="2200" dirty="0" smtClean="0"/>
          </a:p>
          <a:p>
            <a:endParaRPr lang="en-US" altLang="zh-CN" sz="2200" dirty="0" smtClean="0"/>
          </a:p>
          <a:p>
            <a:endParaRPr lang="en-US" altLang="zh-CN" sz="2200" dirty="0" smtClean="0"/>
          </a:p>
          <a:p>
            <a:r>
              <a:rPr lang="en-US" altLang="zh-CN" sz="1800" dirty="0" smtClean="0"/>
              <a:t>Scheme 2 (JMD) vs. HM5</a:t>
            </a:r>
          </a:p>
        </p:txBody>
      </p:sp>
      <p:sp>
        <p:nvSpPr>
          <p:cNvPr id="1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150530" name="Picture 2"/>
          <p:cNvPicPr>
            <a:picLocks noChangeAspect="1" noChangeArrowheads="1"/>
          </p:cNvPicPr>
          <p:nvPr/>
        </p:nvPicPr>
        <p:blipFill>
          <a:blip r:embed="rId3" cstate="print"/>
          <a:srcRect/>
          <a:stretch>
            <a:fillRect/>
          </a:stretch>
        </p:blipFill>
        <p:spPr bwMode="auto">
          <a:xfrm>
            <a:off x="1115616" y="1340768"/>
            <a:ext cx="6048672" cy="2324902"/>
          </a:xfrm>
          <a:prstGeom prst="rect">
            <a:avLst/>
          </a:prstGeom>
          <a:noFill/>
          <a:ln w="9525">
            <a:noFill/>
            <a:miter lim="800000"/>
            <a:headEnd/>
            <a:tailEnd/>
          </a:ln>
        </p:spPr>
      </p:pic>
      <p:graphicFrame>
        <p:nvGraphicFramePr>
          <p:cNvPr id="150535" name="Object 7"/>
          <p:cNvGraphicFramePr>
            <a:graphicFrameLocks noChangeAspect="1"/>
          </p:cNvGraphicFramePr>
          <p:nvPr/>
        </p:nvGraphicFramePr>
        <p:xfrm>
          <a:off x="1041400" y="4005064"/>
          <a:ext cx="7366000" cy="3403600"/>
        </p:xfrm>
        <a:graphic>
          <a:graphicData uri="http://schemas.openxmlformats.org/presentationml/2006/ole">
            <p:oleObj spid="_x0000_s150535" name="文档" r:id="rId4" imgW="5878158" imgH="2725658" progId="Word.Document.12">
              <p:embed/>
            </p:oleObj>
          </a:graphicData>
        </a:graphic>
      </p:graphicFrame>
    </p:spTree>
  </p:cSld>
  <p:clrMapOvr>
    <a:masterClrMapping/>
  </p:clrMapOvr>
</p:sld>
</file>

<file path=ppt/theme/theme1.xml><?xml version="1.0" encoding="utf-8"?>
<a:theme xmlns:a="http://schemas.openxmlformats.org/drawingml/2006/main" name="主题1">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主题1">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主题1">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主题1">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主题1">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主题1</Template>
  <TotalTime>299</TotalTime>
  <Words>366</Words>
  <Application>Microsoft Office PowerPoint</Application>
  <PresentationFormat>全屏显示(4:3)</PresentationFormat>
  <Paragraphs>114</Paragraphs>
  <Slides>12</Slides>
  <Notes>1</Notes>
  <HiddenSlides>0</HiddenSlides>
  <MMClips>0</MMClips>
  <ScaleCrop>false</ScaleCrop>
  <HeadingPairs>
    <vt:vector size="6" baseType="variant">
      <vt:variant>
        <vt:lpstr>主题</vt:lpstr>
      </vt:variant>
      <vt:variant>
        <vt:i4>5</vt:i4>
      </vt:variant>
      <vt:variant>
        <vt:lpstr>嵌入 OLE 服务器</vt:lpstr>
      </vt:variant>
      <vt:variant>
        <vt:i4>1</vt:i4>
      </vt:variant>
      <vt:variant>
        <vt:lpstr>幻灯片标题</vt:lpstr>
      </vt:variant>
      <vt:variant>
        <vt:i4>12</vt:i4>
      </vt:variant>
    </vt:vector>
  </HeadingPairs>
  <TitlesOfParts>
    <vt:vector size="18" baseType="lpstr">
      <vt:lpstr>主题1</vt:lpstr>
      <vt:lpstr>1_主题1</vt:lpstr>
      <vt:lpstr>2_主题1</vt:lpstr>
      <vt:lpstr>3_主题1</vt:lpstr>
      <vt:lpstr>4_主题1</vt:lpstr>
      <vt:lpstr>Microsoft Office Word 文档</vt:lpstr>
      <vt:lpstr>幻灯片 1</vt:lpstr>
      <vt:lpstr>Summary</vt:lpstr>
      <vt:lpstr>Scheme 1: simplification of intra chroma remaining mode coding</vt:lpstr>
      <vt:lpstr>Scheme 1: WD changes</vt:lpstr>
      <vt:lpstr>Simulation of scheme 1</vt:lpstr>
      <vt:lpstr>Scheme 2: reduce the number of intra chroma modes</vt:lpstr>
      <vt:lpstr>Scheme 2: WD changes</vt:lpstr>
      <vt:lpstr>Simulation of scheme 2</vt:lpstr>
      <vt:lpstr>Simulation of scheme 2</vt:lpstr>
      <vt:lpstr>WD changes</vt:lpstr>
      <vt:lpstr>Conclusions</vt:lpstr>
      <vt:lpstr>幻灯片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cp:lastModifiedBy>Haitao Yang</cp:lastModifiedBy>
  <cp:revision>48</cp:revision>
  <dcterms:modified xsi:type="dcterms:W3CDTF">2012-02-01T15:32:49Z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(3)b7xq+wQ6wH/U1J5jTGguD/m/x3PCBRM0ooIrCLxu8jZ8s89sm3Y872V1m93Na0OLJeMFKPhX
toykbZIcVShVFbRSgguWdMk7CUH17bLhCIExfxH30iXEOcep0KWmnCovAq8kNVRoZljxwFHl
Vei0s8nm2HvByW8+QsqFgoAof4pWT2i8nKebVbSun7QBLy+lbMfpGTv2QV7YEJR46WJVf1X/
eIsIW58wZO9mGkR9s2aVk</vt:lpwstr>
  </property>
  <property fmtid="{D5CDD505-2E9C-101B-9397-08002B2CF9AE}" pid="3" name="_ms_pID_7253431">
    <vt:lpwstr>qAPvZHJgUs4r06JOnOAeaDZMWZXIkRIVKRpiHFpHeJCipBxWGPP
7aT8nRRIBwNZbX3jmJdZtSjOye84w2QYnb+yguBUMzk23QFCXCKIuZgSVsk9NL7JmrUaMJi+
siDcXD2lUv/5hiltvNhMoA6zvmpHfW6JxRCQcWB0WEEnR//zVUrIfX9J+TD6xKousnYabzC6
+U2tSbxW6pBLe3D0vEa0qKsVg7wZjsSh/3w/c/JVa/</vt:lpwstr>
  </property>
  <property fmtid="{D5CDD505-2E9C-101B-9397-08002B2CF9AE}" pid="4" name="sflag">
    <vt:lpwstr>1328106330</vt:lpwstr>
  </property>
  <property fmtid="{D5CDD505-2E9C-101B-9397-08002B2CF9AE}" pid="5" name="_ms_pID_7253432">
    <vt:lpwstr>UghAc/O4vz2dDc040=</vt:lpwstr>
  </property>
</Properties>
</file>