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8" r:id="rId5"/>
    <p:sldId id="284" r:id="rId6"/>
    <p:sldId id="289" r:id="rId7"/>
    <p:sldId id="290" r:id="rId8"/>
    <p:sldId id="285" r:id="rId9"/>
    <p:sldId id="291" r:id="rId10"/>
    <p:sldId id="292" r:id="rId11"/>
    <p:sldId id="293" r:id="rId12"/>
    <p:sldId id="282" r:id="rId13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99FF"/>
    <a:srgbClr val="66CCFF"/>
    <a:srgbClr val="00ADEA"/>
    <a:srgbClr val="DDCCD4"/>
    <a:srgbClr val="EFE7EB"/>
    <a:srgbClr val="5F5F5F"/>
    <a:srgbClr val="727D84"/>
    <a:srgbClr val="98A4AB"/>
    <a:srgbClr val="11111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0929"/>
  </p:normalViewPr>
  <p:slideViewPr>
    <p:cSldViewPr>
      <p:cViewPr>
        <p:scale>
          <a:sx n="100" d="100"/>
          <a:sy n="100" d="100"/>
        </p:scale>
        <p:origin x="-930" y="-72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27/01/2012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1/27/2012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JCTVC-H0321</a:t>
            </a:r>
            <a:br>
              <a:rPr lang="en-US" dirty="0" smtClean="0"/>
            </a:br>
            <a:r>
              <a:rPr lang="en-CA" b="1" dirty="0" smtClean="0"/>
              <a:t>AHG18: Resolution Adaptation Coding (ARC) using single resolution in DPB </a:t>
            </a:r>
            <a:endParaRPr lang="en-US" dirty="0" smtClean="0"/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dirty="0" err="1" smtClean="0"/>
              <a:t>P.Bordes</a:t>
            </a: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28794" y="5181913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8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JCTVC Meeting: San-José, Feb. 1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-10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70"/>
            <a:ext cx="8001056" cy="492922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Current implementation (HM5.0-ARC) requires both resolutions in DPB</a:t>
            </a:r>
          </a:p>
          <a:p>
            <a:pPr lvl="2"/>
            <a:r>
              <a:rPr lang="en-US" sz="1600" dirty="0" smtClean="0"/>
              <a:t>Increase DPB memory size</a:t>
            </a:r>
          </a:p>
          <a:p>
            <a:pPr lvl="1"/>
            <a:r>
              <a:rPr lang="en-US" sz="1800" dirty="0" smtClean="0"/>
              <a:t>AHG18-mandate 5:</a:t>
            </a:r>
          </a:p>
          <a:p>
            <a:pPr lvl="2"/>
            <a:r>
              <a:rPr lang="en-US" sz="1400" i="1" dirty="0" smtClean="0"/>
              <a:t>“Determine the necessity of keeping both resolutions in buffer and suitable limitations on DPB for managing complexity “</a:t>
            </a:r>
          </a:p>
          <a:p>
            <a:pPr lvl="1"/>
            <a:r>
              <a:rPr lang="en-US" sz="1800" dirty="0" smtClean="0"/>
              <a:t>Proposal</a:t>
            </a:r>
          </a:p>
          <a:p>
            <a:pPr lvl="2"/>
            <a:r>
              <a:rPr lang="en-US" sz="1600" dirty="0" smtClean="0"/>
              <a:t>Use single (reconstructed) resolution in DPB</a:t>
            </a:r>
          </a:p>
          <a:p>
            <a:pPr lvl="2"/>
            <a:r>
              <a:rPr lang="en-US" sz="1600" dirty="0" smtClean="0"/>
              <a:t>Frame Resolution Adaptation done “on the fly”</a:t>
            </a:r>
          </a:p>
          <a:p>
            <a:pPr lvl="2">
              <a:buNone/>
            </a:pPr>
            <a:r>
              <a:rPr lang="en-US" sz="1600" dirty="0" smtClean="0"/>
              <a:t>	at prediction stage.</a:t>
            </a:r>
          </a:p>
          <a:p>
            <a:pPr lvl="2"/>
            <a:endParaRPr lang="en-US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dirty="0" smtClean="0"/>
              <a:t>AHG18: Adaptive Resolution Coding (ARC) study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JCTVC-H0321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5291169" y="2347932"/>
          <a:ext cx="3781425" cy="3867150"/>
        </p:xfrm>
        <a:graphic>
          <a:graphicData uri="http://schemas.openxmlformats.org/presentationml/2006/ole">
            <p:oleObj spid="_x0000_s6145" name="Visio" r:id="rId3" imgW="5980230" imgH="6098606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4000504"/>
            <a:ext cx="8001056" cy="2214578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Reference Pictures up/down sampling filters are separable</a:t>
            </a:r>
          </a:p>
          <a:p>
            <a:pPr lvl="1"/>
            <a:r>
              <a:rPr lang="en-US" sz="1800" dirty="0" smtClean="0"/>
              <a:t>Motion Compensation Interpolation filters are separable</a:t>
            </a:r>
          </a:p>
          <a:p>
            <a:pPr lvl="1" algn="ctr">
              <a:buNone/>
            </a:pPr>
            <a:r>
              <a:rPr lang="en-US" sz="1600" dirty="0" err="1" smtClean="0"/>
              <a:t>Pred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cur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cur</a:t>
            </a:r>
            <a:r>
              <a:rPr lang="en-US" sz="1600" dirty="0" smtClean="0"/>
              <a:t>) = [ MCI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(</a:t>
            </a:r>
            <a:r>
              <a:rPr lang="en-US" sz="1600" dirty="0" err="1" smtClean="0"/>
              <a:t>frac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) o MCI</a:t>
            </a:r>
            <a:r>
              <a:rPr lang="en-US" sz="1600" baseline="-25000" dirty="0" smtClean="0"/>
              <a:t>V</a:t>
            </a:r>
            <a:r>
              <a:rPr lang="en-US" sz="1600" dirty="0" smtClean="0"/>
              <a:t>(</a:t>
            </a:r>
            <a:r>
              <a:rPr lang="en-US" sz="1600" dirty="0" err="1" smtClean="0"/>
              <a:t>frac</a:t>
            </a:r>
            <a:r>
              <a:rPr lang="en-US" sz="1600" baseline="-25000" dirty="0" err="1" smtClean="0"/>
              <a:t>y</a:t>
            </a:r>
            <a:r>
              <a:rPr lang="en-US" sz="1600" dirty="0" smtClean="0"/>
              <a:t>) o SC</a:t>
            </a:r>
            <a:r>
              <a:rPr lang="en-US" sz="1600" baseline="-25000" dirty="0" smtClean="0"/>
              <a:t>V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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) o SC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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) ] (</a:t>
            </a:r>
            <a:r>
              <a:rPr lang="en-US" sz="1600" dirty="0" err="1" smtClean="0"/>
              <a:t>refPic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ref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ref</a:t>
            </a:r>
            <a:r>
              <a:rPr lang="en-US" sz="1600" dirty="0" smtClean="0"/>
              <a:t>))</a:t>
            </a:r>
          </a:p>
          <a:p>
            <a:pPr lvl="1"/>
            <a:endParaRPr lang="en-US" sz="1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dirty="0" smtClean="0"/>
              <a:t>Approach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143504" y="785794"/>
          <a:ext cx="3000375" cy="2733675"/>
        </p:xfrm>
        <a:graphic>
          <a:graphicData uri="http://schemas.openxmlformats.org/presentationml/2006/ole">
            <p:oleObj spid="_x0000_s1025" name="Visio" r:id="rId3" imgW="3002670" imgH="2732956" progId="Visio.Drawing.11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52462" y="1428736"/>
          <a:ext cx="3848100" cy="1762125"/>
        </p:xfrm>
        <a:graphic>
          <a:graphicData uri="http://schemas.openxmlformats.org/presentationml/2006/ole">
            <p:oleObj spid="_x0000_s1027" name="Visio" r:id="rId4" imgW="3845880" imgH="1759789" progId="Visio.Drawing.11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000232" y="3357562"/>
            <a:ext cx="1755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SC</a:t>
            </a:r>
            <a:r>
              <a:rPr lang="en-US" sz="1600" baseline="-25000" dirty="0" smtClean="0">
                <a:solidFill>
                  <a:srgbClr val="2A2A2A"/>
                </a:solidFill>
                <a:latin typeface="Trebuchet MS" pitchFamily="34" charset="0"/>
              </a:rPr>
              <a:t>V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(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  <a:sym typeface="Symbol"/>
              </a:rPr>
              <a:t>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y) o SC</a:t>
            </a:r>
            <a:r>
              <a:rPr lang="en-US" sz="1600" baseline="-25000" dirty="0" smtClean="0">
                <a:solidFill>
                  <a:srgbClr val="2A2A2A"/>
                </a:solidFill>
                <a:latin typeface="Trebuchet MS" pitchFamily="34" charset="0"/>
              </a:rPr>
              <a:t>H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(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  <a:sym typeface="Symbol"/>
              </a:rPr>
              <a:t>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x)</a:t>
            </a:r>
            <a:endParaRPr lang="fr-FR" sz="1600" dirty="0" err="1" smtClean="0">
              <a:solidFill>
                <a:srgbClr val="2A2A2A"/>
              </a:solidFill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3519074"/>
            <a:ext cx="2555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MCI</a:t>
            </a:r>
            <a:r>
              <a:rPr lang="en-US" sz="1600" baseline="-25000" dirty="0" smtClean="0">
                <a:solidFill>
                  <a:srgbClr val="2A2A2A"/>
                </a:solidFill>
                <a:latin typeface="Trebuchet MS" pitchFamily="34" charset="0"/>
              </a:rPr>
              <a:t>H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(</a:t>
            </a:r>
            <a:r>
              <a:rPr lang="en-US" sz="1600" dirty="0" err="1" smtClean="0">
                <a:solidFill>
                  <a:srgbClr val="2A2A2A"/>
                </a:solidFill>
                <a:latin typeface="Trebuchet MS" pitchFamily="34" charset="0"/>
              </a:rPr>
              <a:t>fracx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) o MCI</a:t>
            </a:r>
            <a:r>
              <a:rPr lang="en-US" sz="1600" baseline="-25000" dirty="0" smtClean="0">
                <a:solidFill>
                  <a:srgbClr val="2A2A2A"/>
                </a:solidFill>
                <a:latin typeface="Trebuchet MS" pitchFamily="34" charset="0"/>
              </a:rPr>
              <a:t>V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(</a:t>
            </a:r>
            <a:r>
              <a:rPr lang="en-US" sz="1600" dirty="0" err="1" smtClean="0">
                <a:solidFill>
                  <a:srgbClr val="2A2A2A"/>
                </a:solidFill>
                <a:latin typeface="Trebuchet MS" pitchFamily="34" charset="0"/>
              </a:rPr>
              <a:t>fracy</a:t>
            </a:r>
            <a:r>
              <a:rPr lang="en-US" sz="1600" dirty="0" smtClean="0">
                <a:solidFill>
                  <a:srgbClr val="2A2A2A"/>
                </a:solidFill>
                <a:latin typeface="Trebuchet MS" pitchFamily="34" charset="0"/>
              </a:rPr>
              <a:t>)</a:t>
            </a:r>
            <a:endParaRPr lang="fr-FR" sz="1600" dirty="0" err="1" smtClean="0">
              <a:solidFill>
                <a:srgbClr val="2A2A2A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4000504"/>
            <a:ext cx="8001056" cy="2214578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Reference Pictures up/down sampling filters are separable</a:t>
            </a:r>
          </a:p>
          <a:p>
            <a:pPr lvl="1"/>
            <a:r>
              <a:rPr lang="en-US" sz="1800" dirty="0" smtClean="0"/>
              <a:t>Motion Compensation Interpolation filters are separable</a:t>
            </a:r>
          </a:p>
          <a:p>
            <a:pPr lvl="1" algn="ctr">
              <a:buNone/>
            </a:pPr>
            <a:r>
              <a:rPr lang="en-US" sz="1600" dirty="0" err="1" smtClean="0"/>
              <a:t>Pred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cur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cur</a:t>
            </a:r>
            <a:r>
              <a:rPr lang="en-US" sz="1600" dirty="0" smtClean="0"/>
              <a:t>) = [ MCI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(</a:t>
            </a:r>
            <a:r>
              <a:rPr lang="en-US" sz="1600" dirty="0" err="1" smtClean="0"/>
              <a:t>frac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) o MCI</a:t>
            </a:r>
            <a:r>
              <a:rPr lang="en-US" sz="1600" baseline="-25000" dirty="0" smtClean="0"/>
              <a:t>V</a:t>
            </a:r>
            <a:r>
              <a:rPr lang="en-US" sz="1600" dirty="0" smtClean="0"/>
              <a:t>(</a:t>
            </a:r>
            <a:r>
              <a:rPr lang="en-US" sz="1600" dirty="0" err="1" smtClean="0"/>
              <a:t>frac</a:t>
            </a:r>
            <a:r>
              <a:rPr lang="en-US" sz="1600" baseline="-25000" dirty="0" err="1" smtClean="0"/>
              <a:t>y</a:t>
            </a:r>
            <a:r>
              <a:rPr lang="en-US" sz="1600" dirty="0" smtClean="0"/>
              <a:t>) o SC</a:t>
            </a:r>
            <a:r>
              <a:rPr lang="en-US" sz="1600" baseline="-25000" dirty="0" smtClean="0"/>
              <a:t>V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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) o SC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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) ] (</a:t>
            </a:r>
            <a:r>
              <a:rPr lang="en-US" sz="1600" dirty="0" err="1" smtClean="0"/>
              <a:t>refPic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ref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ref</a:t>
            </a:r>
            <a:r>
              <a:rPr lang="en-US" sz="1600" dirty="0" smtClean="0"/>
              <a:t>))</a:t>
            </a:r>
          </a:p>
          <a:p>
            <a:pPr lvl="1"/>
            <a:r>
              <a:rPr lang="en-US" sz="1800" dirty="0" smtClean="0"/>
              <a:t>Separable filters can be </a:t>
            </a:r>
            <a:r>
              <a:rPr lang="en-US" sz="1800" dirty="0" err="1" smtClean="0"/>
              <a:t>permutted</a:t>
            </a:r>
            <a:endParaRPr lang="en-US" sz="1800" dirty="0" smtClean="0"/>
          </a:p>
          <a:p>
            <a:pPr lvl="1" algn="ctr">
              <a:buNone/>
            </a:pPr>
            <a:r>
              <a:rPr lang="en-US" sz="1600" dirty="0" err="1" smtClean="0"/>
              <a:t>Pred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cur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cur</a:t>
            </a:r>
            <a:r>
              <a:rPr lang="en-US" sz="1600" dirty="0" smtClean="0"/>
              <a:t>) = [</a:t>
            </a:r>
            <a:r>
              <a:rPr lang="en-US" sz="1600" dirty="0" smtClean="0">
                <a:solidFill>
                  <a:srgbClr val="6699FF"/>
                </a:solidFill>
              </a:rPr>
              <a:t>MCI</a:t>
            </a:r>
            <a:r>
              <a:rPr lang="en-US" sz="1600" baseline="-25000" dirty="0" smtClean="0">
                <a:solidFill>
                  <a:srgbClr val="6699FF"/>
                </a:solidFill>
              </a:rPr>
              <a:t>V</a:t>
            </a:r>
            <a:r>
              <a:rPr lang="en-US" sz="1600" dirty="0" smtClean="0">
                <a:solidFill>
                  <a:srgbClr val="6699FF"/>
                </a:solidFill>
              </a:rPr>
              <a:t>(</a:t>
            </a:r>
            <a:r>
              <a:rPr lang="en-US" sz="1600" dirty="0" err="1" smtClean="0">
                <a:solidFill>
                  <a:srgbClr val="6699FF"/>
                </a:solidFill>
              </a:rPr>
              <a:t>frac</a:t>
            </a:r>
            <a:r>
              <a:rPr lang="en-US" sz="1600" baseline="-25000" dirty="0" err="1" smtClean="0">
                <a:solidFill>
                  <a:srgbClr val="6699FF"/>
                </a:solidFill>
              </a:rPr>
              <a:t>y</a:t>
            </a:r>
            <a:r>
              <a:rPr lang="en-US" sz="1600" dirty="0" smtClean="0">
                <a:solidFill>
                  <a:srgbClr val="6699FF"/>
                </a:solidFill>
              </a:rPr>
              <a:t>) o SC</a:t>
            </a:r>
            <a:r>
              <a:rPr lang="en-US" sz="1600" baseline="-25000" dirty="0" smtClean="0">
                <a:solidFill>
                  <a:srgbClr val="6699FF"/>
                </a:solidFill>
              </a:rPr>
              <a:t>V</a:t>
            </a:r>
            <a:r>
              <a:rPr lang="en-US" sz="1600" dirty="0" smtClean="0">
                <a:solidFill>
                  <a:srgbClr val="6699FF"/>
                </a:solidFill>
              </a:rPr>
              <a:t>(</a:t>
            </a:r>
            <a:r>
              <a:rPr lang="en-US" sz="1600" dirty="0" smtClean="0">
                <a:solidFill>
                  <a:srgbClr val="6699FF"/>
                </a:solidFill>
                <a:sym typeface="Symbol"/>
              </a:rPr>
              <a:t></a:t>
            </a:r>
            <a:r>
              <a:rPr lang="en-US" sz="1600" baseline="-25000" dirty="0" smtClean="0">
                <a:solidFill>
                  <a:srgbClr val="6699FF"/>
                </a:solidFill>
              </a:rPr>
              <a:t>y</a:t>
            </a:r>
            <a:r>
              <a:rPr lang="en-US" sz="1600" dirty="0" smtClean="0">
                <a:solidFill>
                  <a:srgbClr val="6699FF"/>
                </a:solidFill>
              </a:rPr>
              <a:t>) </a:t>
            </a:r>
            <a:r>
              <a:rPr lang="en-US" sz="1600" dirty="0" smtClean="0"/>
              <a:t>o </a:t>
            </a:r>
            <a:r>
              <a:rPr lang="en-US" sz="1600" dirty="0" smtClean="0">
                <a:solidFill>
                  <a:srgbClr val="FF0000"/>
                </a:solidFill>
              </a:rPr>
              <a:t>MCI</a:t>
            </a:r>
            <a:r>
              <a:rPr lang="en-US" sz="1600" baseline="-25000" dirty="0" smtClean="0">
                <a:solidFill>
                  <a:srgbClr val="FF0000"/>
                </a:solidFill>
              </a:rPr>
              <a:t>H</a:t>
            </a: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err="1" smtClean="0">
                <a:solidFill>
                  <a:srgbClr val="FF0000"/>
                </a:solidFill>
              </a:rPr>
              <a:t>frac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1600" dirty="0" smtClean="0">
                <a:solidFill>
                  <a:srgbClr val="FF0000"/>
                </a:solidFill>
              </a:rPr>
              <a:t>) o SC</a:t>
            </a:r>
            <a:r>
              <a:rPr lang="en-US" sz="1600" baseline="-25000" dirty="0" smtClean="0">
                <a:solidFill>
                  <a:srgbClr val="FF0000"/>
                </a:solidFill>
              </a:rPr>
              <a:t>H</a:t>
            </a: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</a:t>
            </a:r>
            <a:r>
              <a:rPr lang="en-US" sz="1600" baseline="-25000" dirty="0" smtClean="0">
                <a:solidFill>
                  <a:srgbClr val="FF0000"/>
                </a:solidFill>
              </a:rPr>
              <a:t>x</a:t>
            </a:r>
            <a:r>
              <a:rPr lang="en-US" sz="1600" dirty="0" smtClean="0">
                <a:solidFill>
                  <a:srgbClr val="FF0000"/>
                </a:solidFill>
              </a:rPr>
              <a:t>) </a:t>
            </a:r>
            <a:r>
              <a:rPr lang="en-US" sz="1600" dirty="0" smtClean="0"/>
              <a:t>] (</a:t>
            </a:r>
            <a:r>
              <a:rPr lang="en-US" sz="1600" dirty="0" err="1" smtClean="0"/>
              <a:t>refPic</a:t>
            </a:r>
            <a:r>
              <a:rPr lang="en-US" sz="1600" dirty="0" smtClean="0"/>
              <a:t>(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ref</a:t>
            </a:r>
            <a:r>
              <a:rPr lang="en-US" sz="1600" dirty="0" err="1" smtClean="0"/>
              <a:t>,y</a:t>
            </a:r>
            <a:r>
              <a:rPr lang="en-US" sz="1600" baseline="-25000" dirty="0" err="1" smtClean="0"/>
              <a:t>ref</a:t>
            </a:r>
            <a:r>
              <a:rPr lang="en-US" sz="1600" dirty="0" smtClean="0"/>
              <a:t>))</a:t>
            </a:r>
          </a:p>
          <a:p>
            <a:pPr lvl="1"/>
            <a:endParaRPr lang="en-US" sz="1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dirty="0" smtClean="0"/>
              <a:t>Approach (2)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8" y="928670"/>
            <a:ext cx="6743720" cy="303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90514" y="6553200"/>
            <a:ext cx="295275" cy="152400"/>
          </a:xfrm>
        </p:spPr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38202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Filters…</a:t>
            </a:r>
            <a:endParaRPr lang="fr-FR" dirty="0"/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 bwMode="auto">
          <a:xfrm>
            <a:off x="390514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270EAF-BFA1-4AD6-9D81-4359FAD1F312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93820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JCTVC-H0289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70"/>
            <a:ext cx="8001056" cy="492922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Up-Sampling</a:t>
            </a:r>
          </a:p>
          <a:p>
            <a:pPr lvl="2"/>
            <a:r>
              <a:rPr lang="en-US" sz="1400" i="1" dirty="0" smtClean="0"/>
              <a:t>{ 0, 64,  0,  0}	phase 0</a:t>
            </a:r>
          </a:p>
          <a:p>
            <a:pPr lvl="2"/>
            <a:r>
              <a:rPr lang="en-US" sz="1400" i="1" dirty="0" smtClean="0"/>
              <a:t>{-8, 40, 40, -8}	phase 1</a:t>
            </a:r>
          </a:p>
          <a:p>
            <a:pPr lvl="1"/>
            <a:r>
              <a:rPr lang="en-US" sz="1800" dirty="0" smtClean="0"/>
              <a:t>Down-Sampling</a:t>
            </a:r>
          </a:p>
          <a:p>
            <a:pPr lvl="2"/>
            <a:r>
              <a:rPr lang="en-US" sz="1400" i="1" dirty="0" smtClean="0"/>
              <a:t>{1, 3, -7, -15, 33, 113, 113, 33, -15, -7, 3, 1}	</a:t>
            </a:r>
            <a:r>
              <a:rPr lang="en-US" sz="1600" dirty="0" smtClean="0"/>
              <a:t>half phase</a:t>
            </a:r>
          </a:p>
          <a:p>
            <a:pPr lvl="1"/>
            <a:r>
              <a:rPr lang="en-US" dirty="0" smtClean="0"/>
              <a:t>Interpolation (</a:t>
            </a:r>
            <a:r>
              <a:rPr lang="en-US" dirty="0" err="1" smtClean="0"/>
              <a:t>luma</a:t>
            </a:r>
            <a:r>
              <a:rPr lang="en-US" dirty="0" smtClean="0"/>
              <a:t>)</a:t>
            </a:r>
          </a:p>
          <a:p>
            <a:pPr lvl="2"/>
            <a:r>
              <a:rPr lang="en-US" sz="1400" i="1" dirty="0" smtClean="0"/>
              <a:t>{  0, 0,   0, 64,  0,   0, 0,  0 },      </a:t>
            </a:r>
            <a:r>
              <a:rPr lang="en-US" sz="1400" i="1" dirty="0" err="1" smtClean="0"/>
              <a:t>frac</a:t>
            </a:r>
            <a:r>
              <a:rPr lang="en-US" sz="1400" i="1" dirty="0" smtClean="0"/>
              <a:t> 0</a:t>
            </a:r>
          </a:p>
          <a:p>
            <a:pPr lvl="2"/>
            <a:r>
              <a:rPr lang="en-US" sz="1400" i="1" dirty="0" smtClean="0"/>
              <a:t>{ -1, 4, -10, 58, 17,  -5, 1,  0 },    </a:t>
            </a:r>
            <a:r>
              <a:rPr lang="en-US" sz="1400" i="1" dirty="0" err="1" smtClean="0"/>
              <a:t>frac</a:t>
            </a:r>
            <a:r>
              <a:rPr lang="en-US" sz="1400" i="1" dirty="0" smtClean="0"/>
              <a:t> 1</a:t>
            </a:r>
          </a:p>
          <a:p>
            <a:pPr lvl="2"/>
            <a:r>
              <a:rPr lang="en-US" sz="1400" i="1" dirty="0" smtClean="0"/>
              <a:t>{ -1, 4, -11, 40, 40, -11, 4, -1 },   </a:t>
            </a:r>
            <a:r>
              <a:rPr lang="en-US" sz="1400" i="1" dirty="0" err="1" smtClean="0"/>
              <a:t>frac</a:t>
            </a:r>
            <a:r>
              <a:rPr lang="en-US" sz="1400" i="1" dirty="0" smtClean="0"/>
              <a:t> 2</a:t>
            </a:r>
          </a:p>
          <a:p>
            <a:pPr lvl="2"/>
            <a:r>
              <a:rPr lang="en-US" sz="1400" i="1" dirty="0" smtClean="0"/>
              <a:t>{  0, 1,  -5, 17, 58, -10, 4, -1 }     </a:t>
            </a:r>
            <a:r>
              <a:rPr lang="en-US" sz="1400" i="1" dirty="0" err="1" smtClean="0"/>
              <a:t>frac</a:t>
            </a:r>
            <a:r>
              <a:rPr lang="en-US" sz="1400" i="1" dirty="0" smtClean="0"/>
              <a:t> 3</a:t>
            </a:r>
          </a:p>
          <a:p>
            <a:pPr lvl="1"/>
            <a:r>
              <a:rPr lang="en-US" dirty="0" smtClean="0"/>
              <a:t>Interpolation + scaling (</a:t>
            </a:r>
            <a:r>
              <a:rPr lang="en-US" dirty="0" err="1" smtClean="0"/>
              <a:t>luma</a:t>
            </a:r>
            <a:r>
              <a:rPr lang="en-US" dirty="0" smtClean="0"/>
              <a:t>)</a:t>
            </a:r>
          </a:p>
          <a:p>
            <a:pPr lvl="2"/>
            <a:endParaRPr lang="en-US" sz="1400" i="1" dirty="0" smtClean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714884"/>
            <a:ext cx="2238375" cy="514350"/>
          </a:xfrm>
          <a:prstGeom prst="rect">
            <a:avLst/>
          </a:prstGeom>
          <a:noFill/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006460" y="4500573"/>
          <a:ext cx="2585722" cy="1679759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30258"/>
                <a:gridCol w="697474"/>
                <a:gridCol w="528995"/>
                <a:gridCol w="528995"/>
              </a:tblGrid>
              <a:tr h="216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phase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frac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N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shift</a:t>
                      </a:r>
                      <a:r>
                        <a:rPr lang="fr-FR" sz="1200" b="1" baseline="-25000" dirty="0" err="1">
                          <a:latin typeface="Times New Roman"/>
                          <a:ea typeface="Calibri"/>
                        </a:rPr>
                        <a:t>z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144479">
                <a:tc row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0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0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4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7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5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13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2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5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13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5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13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rowSpan="4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0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4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7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1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5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5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5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221170" y="4500571"/>
          <a:ext cx="1636714" cy="972849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13870"/>
                <a:gridCol w="381413"/>
                <a:gridCol w="541431"/>
              </a:tblGrid>
              <a:tr h="2413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frac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N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shift</a:t>
                      </a:r>
                      <a:r>
                        <a:rPr lang="fr-FR" sz="1200" b="1" baseline="-25000" dirty="0" err="1">
                          <a:latin typeface="Times New Roman"/>
                          <a:ea typeface="Calibri"/>
                        </a:rPr>
                        <a:t>z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16088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0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6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8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88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14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88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2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14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88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Calibri"/>
                        </a:rPr>
                        <a:t>3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13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14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90514" y="6553200"/>
            <a:ext cx="295275" cy="152400"/>
          </a:xfrm>
        </p:spPr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38202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Results</a:t>
            </a:r>
            <a:endParaRPr lang="fr-FR" dirty="0"/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 bwMode="auto">
          <a:xfrm>
            <a:off x="390514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270EAF-BFA1-4AD6-9D81-4359FAD1F312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93820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JCTVC-H0289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 bwMode="auto">
          <a:xfrm>
            <a:off x="380999" y="4714884"/>
            <a:ext cx="858361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LP and LB configurations</a:t>
            </a:r>
          </a:p>
          <a:p>
            <a:pPr marL="542925" marR="0" lvl="2" indent="-27622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High-to-Low and Low-to_High, 9 frames</a:t>
            </a:r>
          </a:p>
          <a:p>
            <a:pPr marL="266700" marR="0" lvl="1" indent="-2667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2000" b="0" i="0" u="none" strike="noStrike" kern="0" cap="none" spc="0" normalizeH="0" baseline="0" smtClean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Trebuchet MS" pitchFamily="34" charset="0"/>
            </a:endParaRPr>
          </a:p>
          <a:p>
            <a:pPr marL="542925" marR="0" lvl="2" indent="-27622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032" y="740714"/>
            <a:ext cx="4681546" cy="397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90514" y="6553200"/>
            <a:ext cx="295275" cy="152400"/>
          </a:xfrm>
        </p:spPr>
        <p:txBody>
          <a:bodyPr/>
          <a:lstStyle/>
          <a:p>
            <a:fld id="{0E270EAF-BFA1-4AD6-9D81-4359FAD1F31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38202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Results</a:t>
            </a:r>
            <a:endParaRPr lang="fr-FR" dirty="0"/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 bwMode="auto">
          <a:xfrm>
            <a:off x="390514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270EAF-BFA1-4AD6-9D81-4359FAD1F312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93820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JCTVC-H0289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380999" y="4714884"/>
            <a:ext cx="858361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LP and LB configurations</a:t>
            </a:r>
          </a:p>
          <a:p>
            <a:pPr marL="542925" marR="0" lvl="2" indent="-27622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High-to-Low and Low-to_High, 9 frames</a:t>
            </a:r>
          </a:p>
          <a:p>
            <a:pPr marL="4572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RA configurations</a:t>
            </a:r>
          </a:p>
          <a:p>
            <a:pPr marL="542925" marR="0" lvl="2" indent="-27622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smtClean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Trebuchet MS" pitchFamily="34" charset="0"/>
              </a:rPr>
              <a:t>High-to-Low and Low-to_High, 16 frames</a:t>
            </a:r>
          </a:p>
          <a:p>
            <a:pPr marL="266700" marR="0" lvl="1" indent="-2667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2000" b="0" i="0" u="none" strike="noStrike" kern="0" cap="none" spc="0" normalizeH="0" baseline="0" smtClean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Trebuchet MS" pitchFamily="34" charset="0"/>
            </a:endParaRPr>
          </a:p>
          <a:p>
            <a:pPr marL="542925" marR="0" lvl="2" indent="-27622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9947" y="785794"/>
            <a:ext cx="6668201" cy="39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1/27/2012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7158" y="977260"/>
          <a:ext cx="4182110" cy="173736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-4,8%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-5,1%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-1,7%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-6,7%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-6,4%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-4,7%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-4,5%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-1,7%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-4,0%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-5,0%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latin typeface="Arial"/>
                          <a:ea typeface="Times New Roman"/>
                          <a:cs typeface="Times New Roman"/>
                        </a:rPr>
                        <a:t>150%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latin typeface="Arial"/>
                          <a:ea typeface="Times New Roman"/>
                          <a:cs typeface="Times New Roman"/>
                        </a:rPr>
                        <a:t>152%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7158" y="2834648"/>
          <a:ext cx="4182110" cy="173736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-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-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-3,7%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-4,0%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-2,7%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-3,7%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-9,0%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-6,1%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-3,7%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-8,8%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-7,6%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9890" y="4692036"/>
          <a:ext cx="4182110" cy="173736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-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-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-5,0%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-5,6%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-5,1%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-1,5%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-1,9%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-3,4%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-3,8%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-3,6%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-9,9%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-7,1%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-4,8%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-9,5%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-8,0%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-2,5%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-3,2%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-4,2%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-4,1%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-1,8%</a:t>
                      </a: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-4,3%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-4,1%</a:t>
                      </a:r>
                      <a:endParaRPr lang="fr-F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714876" y="967735"/>
          <a:ext cx="4182110" cy="173736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latin typeface="Arial"/>
                          <a:ea typeface="Times New Roman"/>
                          <a:cs typeface="Times New Roman"/>
                        </a:rPr>
                        <a:t>126%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latin typeface="Arial"/>
                          <a:ea typeface="Times New Roman"/>
                          <a:cs typeface="Times New Roman"/>
                        </a:rPr>
                        <a:t>133%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714876" y="2786058"/>
          <a:ext cx="4182110" cy="176784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-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-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714876" y="4687274"/>
          <a:ext cx="4182110" cy="1737360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89965"/>
                <a:gridCol w="540385"/>
                <a:gridCol w="539750"/>
                <a:gridCol w="540385"/>
                <a:gridCol w="539750"/>
                <a:gridCol w="540385"/>
                <a:gridCol w="49149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-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-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latin typeface="Arial"/>
                          <a:ea typeface="Times New Roman"/>
                          <a:cs typeface="Times New Roman"/>
                        </a:rPr>
                        <a:t>-15,2%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928794" y="500042"/>
            <a:ext cx="19816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rebuchet MS" pitchFamily="34" charset="0"/>
              </a:rPr>
              <a:t>High to Low (part2)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00760" y="500042"/>
            <a:ext cx="257955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rebuchet MS" pitchFamily="34" charset="0"/>
              </a:rPr>
              <a:t>Low to High (part1+part2)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en-US" dirty="0" smtClean="0"/>
              <a:t>Propose a solution to keep only single (reconstructed) resolution in DPB</a:t>
            </a:r>
          </a:p>
          <a:p>
            <a:pPr lvl="2"/>
            <a:r>
              <a:rPr lang="en-US" dirty="0" smtClean="0"/>
              <a:t>Modify MV interpolation filters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Reduce DPB size requirements at Decoder side (ME still use both resolutions for SAD)</a:t>
            </a:r>
          </a:p>
          <a:p>
            <a:pPr lvl="2"/>
            <a:r>
              <a:rPr lang="en-US" dirty="0" smtClean="0"/>
              <a:t>Improves original </a:t>
            </a:r>
            <a:r>
              <a:rPr lang="en-US" smtClean="0"/>
              <a:t>HM5.0_ARC gains</a:t>
            </a:r>
            <a:endParaRPr lang="en-US" dirty="0" smtClean="0"/>
          </a:p>
          <a:p>
            <a:pPr lvl="2"/>
            <a:r>
              <a:rPr lang="en-US" dirty="0" smtClean="0"/>
              <a:t>Can be extended to non-dyadic up/down sampling</a:t>
            </a:r>
          </a:p>
          <a:p>
            <a:pPr lvl="2"/>
            <a:endParaRPr lang="en-US" i="1" dirty="0" smtClean="0"/>
          </a:p>
          <a:p>
            <a:pPr lvl="2"/>
            <a:r>
              <a:rPr lang="en-US" i="1" dirty="0" smtClean="0"/>
              <a:t>Decoder (and encoder) complexity is increased</a:t>
            </a:r>
          </a:p>
          <a:p>
            <a:pPr lvl="3">
              <a:buNone/>
            </a:pPr>
            <a:r>
              <a:rPr lang="en-US" i="1" dirty="0" smtClean="0"/>
              <a:t>=&gt; Reduction of ARC Filters length may be studied</a:t>
            </a:r>
          </a:p>
          <a:p>
            <a:pPr lvl="2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1/27/2012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1373</Words>
  <Application>Microsoft Office PowerPoint</Application>
  <PresentationFormat>On-screen Show (4:3)</PresentationFormat>
  <Paragraphs>506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technicoloMaster</vt:lpstr>
      <vt:lpstr>Visio</vt:lpstr>
      <vt:lpstr>JCTVC-H0321 AHG18: Resolution Adaptation Coding (ARC) using single resolution in DPB </vt:lpstr>
      <vt:lpstr>AHG18: Adaptive Resolution Coding (ARC) study </vt:lpstr>
      <vt:lpstr>Approach </vt:lpstr>
      <vt:lpstr>Approach (2) </vt:lpstr>
      <vt:lpstr>Filters…</vt:lpstr>
      <vt:lpstr>Results</vt:lpstr>
      <vt:lpstr>Results</vt:lpstr>
      <vt:lpstr>Results</vt:lpstr>
      <vt:lpstr>Conclusion</vt:lpstr>
    </vt:vector>
  </TitlesOfParts>
  <Company>THOMSON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bordesp</cp:lastModifiedBy>
  <cp:revision>226</cp:revision>
  <dcterms:created xsi:type="dcterms:W3CDTF">2010-02-01T15:48:52Z</dcterms:created>
  <dcterms:modified xsi:type="dcterms:W3CDTF">2012-01-27T16:41:22Z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