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10"/>
  </p:notesMasterIdLst>
  <p:sldIdLst>
    <p:sldId id="256" r:id="rId2"/>
    <p:sldId id="258" r:id="rId3"/>
    <p:sldId id="259" r:id="rId4"/>
    <p:sldId id="266" r:id="rId5"/>
    <p:sldId id="268" r:id="rId6"/>
    <p:sldId id="270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標楷體"/>
        <a:cs typeface="標楷體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標楷體"/>
        <a:cs typeface="標楷體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標楷體"/>
        <a:cs typeface="標楷體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標楷體"/>
        <a:cs typeface="標楷體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標楷體"/>
        <a:cs typeface="標楷體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標楷體"/>
        <a:cs typeface="標楷體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標楷體"/>
        <a:cs typeface="標楷體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標楷體"/>
        <a:cs typeface="標楷體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標楷體"/>
        <a:cs typeface="標楷體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95" autoAdjust="0"/>
    <p:restoredTop sz="94660"/>
  </p:normalViewPr>
  <p:slideViewPr>
    <p:cSldViewPr>
      <p:cViewPr varScale="1">
        <p:scale>
          <a:sx n="103" d="100"/>
          <a:sy n="103" d="100"/>
        </p:scale>
        <p:origin x="-51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EE7FDD85-31B8-46B3-A5DB-C0A90F43BD9C}" type="datetimeFigureOut">
              <a:rPr lang="en-US"/>
              <a:pPr>
                <a:defRPr/>
              </a:pPr>
              <a:t>2/1/2012</a:t>
            </a:fld>
            <a:endParaRPr 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  <a:endParaRPr 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4D72F08F-C859-460B-B814-A69E8A88469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6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zh-CN" smtClean="0">
              <a:latin typeface="Arial" charset="0"/>
            </a:endParaRPr>
          </a:p>
        </p:txBody>
      </p:sp>
      <p:sp>
        <p:nvSpPr>
          <p:cNvPr id="16387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A23D2F61-B84C-447F-AADE-8ED695E6A429}" type="slidenum">
              <a:rPr lang="en-US" altLang="zh-CN" smtClean="0">
                <a:latin typeface="Arial" charset="0"/>
                <a:ea typeface="標楷體"/>
                <a:cs typeface="標楷體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en-US" altLang="zh-CN" smtClean="0">
              <a:latin typeface="Arial" charset="0"/>
              <a:ea typeface="標楷體"/>
              <a:cs typeface="標楷體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jpeg"/><Relationship Id="rId9" Type="http://schemas.openxmlformats.org/officeDocument/2006/relationships/image" Target="../media/image9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2" descr="Conf_A_title_bas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588"/>
            <a:ext cx="9144000" cy="6861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9" descr="logo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60500" y="817563"/>
            <a:ext cx="3783013" cy="40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 Box 20"/>
          <p:cNvSpPr txBox="1">
            <a:spLocks noChangeArrowheads="1"/>
          </p:cNvSpPr>
          <p:nvPr/>
        </p:nvSpPr>
        <p:spPr bwMode="auto">
          <a:xfrm>
            <a:off x="608013" y="6234113"/>
            <a:ext cx="2881312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TW" sz="1000" dirty="0">
                <a:latin typeface="+mn-lt"/>
                <a:ea typeface="+mn-ea"/>
                <a:cs typeface="+mn-cs"/>
              </a:rPr>
              <a:t>Together, We make the difference.</a:t>
            </a:r>
            <a:endParaRPr lang="zh-TW" altLang="en-US" sz="1000" dirty="0">
              <a:latin typeface="+mn-lt"/>
              <a:ea typeface="+mn-ea"/>
              <a:cs typeface="+mn-cs"/>
            </a:endParaRPr>
          </a:p>
        </p:txBody>
      </p:sp>
      <p:pic>
        <p:nvPicPr>
          <p:cNvPr id="7" name="Picture 43" descr="cover_back_8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1978025"/>
            <a:ext cx="9144000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8" name="Group 44"/>
          <p:cNvGrpSpPr>
            <a:grpSpLocks/>
          </p:cNvGrpSpPr>
          <p:nvPr/>
        </p:nvGrpSpPr>
        <p:grpSpPr bwMode="auto">
          <a:xfrm>
            <a:off x="923925" y="4572000"/>
            <a:ext cx="7294563" cy="590550"/>
            <a:chOff x="544" y="2880"/>
            <a:chExt cx="4595" cy="372"/>
          </a:xfrm>
        </p:grpSpPr>
        <p:pic>
          <p:nvPicPr>
            <p:cNvPr id="9" name="Picture 45" descr="icon_1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544" y="2880"/>
              <a:ext cx="366" cy="3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" name="Picture 46" descr="icon_5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1598" y="2880"/>
              <a:ext cx="372" cy="3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1" name="Picture 47" descr="icon_2"/>
            <p:cNvPicPr>
              <a:picLocks noChangeAspect="1" noChangeArrowheads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4767" y="2880"/>
              <a:ext cx="372" cy="3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2" name="Picture 48" descr="icon_3"/>
            <p:cNvPicPr>
              <a:picLocks noChangeAspect="1" noChangeArrowheads="1"/>
            </p:cNvPicPr>
            <p:nvPr/>
          </p:nvPicPr>
          <p:blipFill>
            <a:blip r:embed="rId8"/>
            <a:srcRect/>
            <a:stretch>
              <a:fillRect/>
            </a:stretch>
          </p:blipFill>
          <p:spPr bwMode="auto">
            <a:xfrm>
              <a:off x="2658" y="2880"/>
              <a:ext cx="366" cy="3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3" name="Picture 49" descr="icon_4"/>
            <p:cNvPicPr>
              <a:picLocks noChangeAspect="1" noChangeArrowheads="1"/>
            </p:cNvPicPr>
            <p:nvPr/>
          </p:nvPicPr>
          <p:blipFill>
            <a:blip r:embed="rId9"/>
            <a:srcRect/>
            <a:stretch>
              <a:fillRect/>
            </a:stretch>
          </p:blipFill>
          <p:spPr bwMode="auto">
            <a:xfrm>
              <a:off x="3712" y="2880"/>
              <a:ext cx="366" cy="3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5667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09563" y="2347913"/>
            <a:ext cx="8524875" cy="1441450"/>
          </a:xfrm>
        </p:spPr>
        <p:txBody>
          <a:bodyPr/>
          <a:lstStyle>
            <a:lvl1pPr algn="ctr"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TW" altLang="en-US"/>
          </a:p>
        </p:txBody>
      </p:sp>
      <p:sp>
        <p:nvSpPr>
          <p:cNvPr id="15667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309563" y="3935413"/>
            <a:ext cx="8524875" cy="1223962"/>
          </a:xfrm>
        </p:spPr>
        <p:txBody>
          <a:bodyPr/>
          <a:lstStyle>
            <a:lvl1pPr marL="0" indent="0" algn="ctr">
              <a:buFont typeface="Arial" charset="0"/>
              <a:buNone/>
              <a:defRPr/>
            </a:lvl1pPr>
          </a:lstStyle>
          <a:p>
            <a:r>
              <a:rPr lang="zh-CN" altLang="en-US" smtClean="0"/>
              <a:t>单击此处编辑母版副标题样式</a:t>
            </a:r>
            <a:endParaRPr lang="en-US" altLang="zh-TW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TW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TW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706BAA-5F0C-4E61-B7DE-9E298D3184F8}" type="datetimeFigureOut">
              <a:rPr lang="en-US"/>
              <a:pPr>
                <a:defRPr/>
              </a:pPr>
              <a:t>2/1/2012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04E582-C637-4D38-A30E-6FDA10FE87CE}" type="datetimeFigureOut">
              <a:rPr lang="en-US"/>
              <a:pPr>
                <a:defRPr/>
              </a:pPr>
              <a:t>2/1/2012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FAE2DC-CEAF-44EC-B070-FAB218CE3A2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384175"/>
            <a:ext cx="2014538" cy="5694363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TW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2300" y="384175"/>
            <a:ext cx="5892800" cy="5694363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TW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592B71-3B4C-4FEA-95D1-3DB1E562D8C6}" type="datetimeFigureOut">
              <a:rPr lang="en-US"/>
              <a:pPr>
                <a:defRPr/>
              </a:pPr>
              <a:t>2/1/2012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A334A1-C6A1-416E-A1FB-64A007BCA27C}" type="datetimeFigureOut">
              <a:rPr lang="en-US"/>
              <a:pPr>
                <a:defRPr/>
              </a:pPr>
              <a:t>2/1/2012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11C965-C052-422D-80A8-AAA166A0CA0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TW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TW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1284F4-FC1E-4BF2-A01A-0D9E2D709A49}" type="datetimeFigureOut">
              <a:rPr lang="en-US"/>
              <a:pPr>
                <a:defRPr/>
              </a:pPr>
              <a:t>2/1/2012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192101-3F74-466F-87B1-AFE39DCFB0F7}" type="datetimeFigureOut">
              <a:rPr lang="en-US"/>
              <a:pPr>
                <a:defRPr/>
              </a:pPr>
              <a:t>2/1/2012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E021B3-2906-41D7-AD09-152F798B8A0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TW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206A26-08B5-4990-84A8-FD0951C475CE}" type="datetimeFigureOut">
              <a:rPr lang="en-US"/>
              <a:pPr>
                <a:defRPr/>
              </a:pPr>
              <a:t>2/1/2012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52480B-0D51-48D3-86A6-ADB4D1E8D9CF}" type="datetimeFigureOut">
              <a:rPr lang="en-US"/>
              <a:pPr>
                <a:defRPr/>
              </a:pPr>
              <a:t>2/1/2012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A0C5B3-9428-40C1-9557-9487960B6AC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TW" alt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2300" y="1508125"/>
            <a:ext cx="3951288" cy="45704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TW" alt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5988" y="1508125"/>
            <a:ext cx="3951287" cy="45704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TW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19AF2A-1F75-4271-9D3B-FF778D564CE0}" type="datetimeFigureOut">
              <a:rPr lang="en-US"/>
              <a:pPr>
                <a:defRPr/>
              </a:pPr>
              <a:t>2/1/2012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77FC32-46C9-4DF5-B17C-2ECDC9D35D55}" type="datetimeFigureOut">
              <a:rPr lang="en-US"/>
              <a:pPr>
                <a:defRPr/>
              </a:pPr>
              <a:t>2/1/2012</a:t>
            </a:fld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6E55F7-C346-4220-AF59-D2E9E42B485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TW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TW" alt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TW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A54AF3-6CC4-4D78-B319-05F0BFC540F9}" type="datetimeFigureOut">
              <a:rPr lang="en-US"/>
              <a:pPr>
                <a:defRPr/>
              </a:pPr>
              <a:t>2/1/2012</a:t>
            </a:fld>
            <a:endParaRPr lang="en-US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FFC7BC-3211-4D16-89DB-C308959AF24A}" type="datetimeFigureOut">
              <a:rPr lang="en-US"/>
              <a:pPr>
                <a:defRPr/>
              </a:pPr>
              <a:t>2/1/2012</a:t>
            </a:fld>
            <a:endParaRPr lang="en-US"/>
          </a:p>
        </p:txBody>
      </p:sp>
      <p:sp>
        <p:nvSpPr>
          <p:cNvPr id="9" name="Rectangle 5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Rectangle 6"/>
          <p:cNvSpPr>
            <a:spLocks noGrp="1" noChangeArrowheads="1"/>
          </p:cNvSpPr>
          <p:nvPr>
            <p:ph type="sldNum" sz="quarter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B2F7DC-8C84-4F3C-9560-B70CCC9DF56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TW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7994B1-E2FE-4D15-8A90-6A9C7CCA75B1}" type="datetimeFigureOut">
              <a:rPr lang="en-US"/>
              <a:pPr>
                <a:defRPr/>
              </a:pPr>
              <a:t>2/1/2012</a:t>
            </a:fld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FE2328-E532-4A9A-85DC-0918E665AF90}" type="datetimeFigureOut">
              <a:rPr lang="en-US"/>
              <a:pPr>
                <a:defRPr/>
              </a:pPr>
              <a:t>2/1/2012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925ABE-0ED4-473A-AF12-28D539E5EE4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A84C72-F7DB-4EEB-93AD-B3D7EE9A8B1F}" type="datetimeFigureOut">
              <a:rPr lang="en-US"/>
              <a:pPr>
                <a:defRPr/>
              </a:pPr>
              <a:t>2/1/2012</a:t>
            </a:fld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877C9A-4D6D-4A1F-B18A-16006E40E433}" type="datetimeFigureOut">
              <a:rPr lang="en-US"/>
              <a:pPr>
                <a:defRPr/>
              </a:pPr>
              <a:t>2/1/2012</a:t>
            </a:fld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14FD96-B532-4DFE-BB5F-6E9B1B5A9B7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TW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TW" alt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E21B2C-859C-4FD7-830F-63CED71BD9D9}" type="datetimeFigureOut">
              <a:rPr lang="en-US"/>
              <a:pPr>
                <a:defRPr/>
              </a:pPr>
              <a:t>2/1/2012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DCD105-F35D-4D92-8340-6B504684A6C3}" type="datetimeFigureOut">
              <a:rPr lang="en-US"/>
              <a:pPr>
                <a:defRPr/>
              </a:pPr>
              <a:t>2/1/2012</a:t>
            </a:fld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4A593E-A8A0-4FE3-90EF-AF72E756B4F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TW" alt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zh-CN" altLang="en-US" noProof="0" smtClean="0"/>
              <a:t>单击图标添加图片</a:t>
            </a:r>
            <a:endParaRPr lang="zh-TW" alt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EA32F2-11F4-4925-9F9C-2FFDAB170CC1}" type="datetimeFigureOut">
              <a:rPr lang="en-US"/>
              <a:pPr>
                <a:defRPr/>
              </a:pPr>
              <a:t>2/1/2012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220C72-8E8C-42FA-A503-9EE3F7C7B365}" type="datetimeFigureOut">
              <a:rPr lang="en-US"/>
              <a:pPr>
                <a:defRPr/>
              </a:pPr>
              <a:t>2/1/2012</a:t>
            </a:fld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2FB39B-5509-4F1D-9D50-F618406C340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30" descr="Conf_A_bkgd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0" y="-1588"/>
            <a:ext cx="9144000" cy="6861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22300" y="384175"/>
            <a:ext cx="8059738" cy="931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TW" smtClean="0"/>
              <a:t> ___  ____    </a:t>
            </a:r>
            <a:r>
              <a:rPr lang="zh-TW" altLang="zh-TW" smtClean="0"/>
              <a:t> __  ____</a:t>
            </a:r>
            <a:endParaRPr lang="en-US" altLang="ja-JP" smtClean="0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22300" y="384175"/>
            <a:ext cx="8059738" cy="931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TW" smtClean="0"/>
              <a:t>Page Title: 32</a:t>
            </a:r>
            <a:r>
              <a:rPr lang="zh-TW" altLang="zh-TW" smtClean="0"/>
              <a:t> pt Arial</a:t>
            </a:r>
            <a:endParaRPr lang="en-US" altLang="ja-JP" smtClean="0"/>
          </a:p>
        </p:txBody>
      </p:sp>
      <p:sp>
        <p:nvSpPr>
          <p:cNvPr id="102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22300" y="1508125"/>
            <a:ext cx="8054975" cy="4570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TW" smtClean="0"/>
              <a:t>Please use the following font and colors for your presentation.</a:t>
            </a:r>
          </a:p>
          <a:p>
            <a:pPr lvl="1"/>
            <a:r>
              <a:rPr lang="en-US" altLang="zh-TW" smtClean="0"/>
              <a:t>It is strongly recommended to use Arial for all areas of content. </a:t>
            </a:r>
          </a:p>
          <a:p>
            <a:pPr lvl="1"/>
            <a:r>
              <a:rPr lang="en-US" altLang="zh-TW" smtClean="0"/>
              <a:t>The following colors are recommended for various areas.</a:t>
            </a:r>
          </a:p>
          <a:p>
            <a:pPr lvl="2"/>
            <a:r>
              <a:rPr lang="en-US" altLang="zh-TW" smtClean="0"/>
              <a:t>Titles, subtitles and content: bold black.</a:t>
            </a:r>
          </a:p>
          <a:p>
            <a:pPr lvl="2"/>
            <a:r>
              <a:rPr lang="en-US" altLang="zh-TW" smtClean="0"/>
              <a:t>Support text: black, gray, blue and orange.</a:t>
            </a:r>
          </a:p>
          <a:p>
            <a:pPr lvl="2"/>
            <a:r>
              <a:rPr lang="en-US" altLang="zh-TW" smtClean="0"/>
              <a:t>Third level</a:t>
            </a:r>
          </a:p>
          <a:p>
            <a:pPr lvl="3"/>
            <a:r>
              <a:rPr lang="en-US" altLang="zh-TW" smtClean="0"/>
              <a:t>Fourth level</a:t>
            </a:r>
          </a:p>
          <a:p>
            <a:pPr lvl="4"/>
            <a:r>
              <a:rPr lang="en-US" altLang="zh-TW" smtClean="0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92500" y="6237288"/>
            <a:ext cx="838200" cy="40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fontAlgn="auto">
              <a:spcBef>
                <a:spcPts val="0"/>
              </a:spcBef>
              <a:spcAft>
                <a:spcPts val="0"/>
              </a:spcAft>
              <a:defRPr sz="10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8F9C11CA-AE48-4D57-BB3F-140727E4E249}" type="datetimeFigureOut">
              <a:rPr lang="en-US"/>
              <a:pPr>
                <a:defRPr/>
              </a:pPr>
              <a:t>2/1/2012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92500" y="6237288"/>
            <a:ext cx="838200" cy="40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fontAlgn="auto">
              <a:spcBef>
                <a:spcPts val="0"/>
              </a:spcBef>
              <a:spcAft>
                <a:spcPts val="0"/>
              </a:spcAft>
              <a:defRPr sz="10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7F4F1462-67D4-45E4-B0D7-DE5422BAF903}" type="datetimeFigureOut">
              <a:rPr lang="en-US"/>
              <a:pPr>
                <a:defRPr/>
              </a:pPr>
              <a:t>2/1/2012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08013" y="6237288"/>
            <a:ext cx="2881312" cy="40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fontAlgn="auto">
              <a:spcBef>
                <a:spcPts val="0"/>
              </a:spcBef>
              <a:spcAft>
                <a:spcPts val="0"/>
              </a:spcAft>
              <a:defRPr sz="10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08013" y="6237288"/>
            <a:ext cx="2881312" cy="40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fontAlgn="auto">
              <a:spcBef>
                <a:spcPts val="0"/>
              </a:spcBef>
              <a:spcAft>
                <a:spcPts val="0"/>
              </a:spcAft>
              <a:defRPr sz="10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338638" y="6237288"/>
            <a:ext cx="463550" cy="40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fontAlgn="auto">
              <a:spcBef>
                <a:spcPts val="0"/>
              </a:spcBef>
              <a:spcAft>
                <a:spcPts val="0"/>
              </a:spcAft>
              <a:defRPr sz="10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6FB1CCBF-EEAB-46E2-B0C0-4D43DD672CF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標楷體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  <a:cs typeface="標楷體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  <a:cs typeface="標楷體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  <a:cs typeface="標楷體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  <a:cs typeface="標楷體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9pPr>
    </p:titleStyle>
    <p:bodyStyle>
      <a:lvl1pPr marL="342900" indent="-342900" algn="l" rtl="0" eaLnBrk="0" fontAlgn="base" hangingPunct="0">
        <a:spcBef>
          <a:spcPct val="5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2400">
          <a:solidFill>
            <a:srgbClr val="000000"/>
          </a:solidFill>
          <a:latin typeface="+mn-lt"/>
          <a:ea typeface="+mn-ea"/>
          <a:cs typeface="標楷體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  <a:cs typeface="標楷體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ED6D00"/>
        </a:buClr>
        <a:buSzPct val="95000"/>
        <a:buFont typeface="Arial" charset="0"/>
        <a:buChar char="•"/>
        <a:defRPr kumimoji="1">
          <a:solidFill>
            <a:schemeClr val="tx1"/>
          </a:solidFill>
          <a:latin typeface="+mn-lt"/>
          <a:ea typeface="+mn-ea"/>
          <a:cs typeface="Arial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1400">
          <a:solidFill>
            <a:schemeClr val="tx1"/>
          </a:solidFill>
          <a:latin typeface="+mn-lt"/>
          <a:ea typeface="+mn-ea"/>
          <a:cs typeface="Arial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charset="0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charset="0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charset="0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charset="0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altLang="zh-CN" sz="2800" smtClean="0"/>
              <a:t>CE2: Subset 4.4: Test Results on Harmonization of JCTVC-G283, JCTVC-G442 and JCTVC-G980</a:t>
            </a:r>
          </a:p>
        </p:txBody>
      </p:sp>
      <p:sp>
        <p:nvSpPr>
          <p:cNvPr id="14338" name="副标题 2"/>
          <p:cNvSpPr>
            <a:spLocks noGrp="1"/>
          </p:cNvSpPr>
          <p:nvPr>
            <p:ph type="subTitle" idx="1"/>
          </p:nvPr>
        </p:nvSpPr>
        <p:spPr>
          <a:xfrm>
            <a:off x="309563" y="4149725"/>
            <a:ext cx="8524875" cy="719138"/>
          </a:xfrm>
        </p:spPr>
        <p:txBody>
          <a:bodyPr/>
          <a:lstStyle/>
          <a:p>
            <a:pPr eaLnBrk="1" hangingPunct="1"/>
            <a:r>
              <a:rPr lang="en-US" altLang="zh-CN" smtClean="0"/>
              <a:t>Xin Zhao, Jicheng An, Xun Guo, Shawmin Lei (MediaTek)</a:t>
            </a:r>
          </a:p>
        </p:txBody>
      </p:sp>
      <p:sp>
        <p:nvSpPr>
          <p:cNvPr id="14339" name="Text Box 13"/>
          <p:cNvSpPr txBox="1">
            <a:spLocks noChangeArrowheads="1"/>
          </p:cNvSpPr>
          <p:nvPr/>
        </p:nvSpPr>
        <p:spPr bwMode="auto">
          <a:xfrm>
            <a:off x="5724525" y="5621338"/>
            <a:ext cx="3109913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 fontAlgn="ctr">
              <a:spcBef>
                <a:spcPct val="20000"/>
              </a:spcBef>
            </a:pPr>
            <a:r>
              <a:rPr lang="en-US" altLang="zh-TW" sz="1400">
                <a:ea typeface="黑体" pitchFamily="2" charset="-122"/>
              </a:rPr>
              <a:t>Presenter: Xin Zhao</a:t>
            </a:r>
          </a:p>
        </p:txBody>
      </p:sp>
      <p:sp>
        <p:nvSpPr>
          <p:cNvPr id="14341" name="Text Box 5"/>
          <p:cNvSpPr txBox="1">
            <a:spLocks noChangeArrowheads="1"/>
          </p:cNvSpPr>
          <p:nvPr/>
        </p:nvSpPr>
        <p:spPr bwMode="auto">
          <a:xfrm>
            <a:off x="7667625" y="188913"/>
            <a:ext cx="1476375" cy="366712"/>
          </a:xfrm>
          <a:prstGeom prst="rect">
            <a:avLst/>
          </a:prstGeom>
          <a:gradFill rotWithShape="1">
            <a:gsLst>
              <a:gs pos="0">
                <a:srgbClr val="C8C8C8"/>
              </a:gs>
              <a:gs pos="100000">
                <a:srgbClr val="DCDCDC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2300" y="214313"/>
            <a:ext cx="8059738" cy="931862"/>
          </a:xfrm>
        </p:spPr>
        <p:txBody>
          <a:bodyPr/>
          <a:lstStyle/>
          <a:p>
            <a:pPr eaLnBrk="1" hangingPunct="1">
              <a:defRPr/>
            </a:pPr>
            <a:r>
              <a:rPr lang="en-US" altLang="zh-CN" smtClean="0"/>
              <a:t>Background</a:t>
            </a:r>
          </a:p>
        </p:txBody>
      </p:sp>
      <p:sp>
        <p:nvSpPr>
          <p:cNvPr id="15362" name="Content Placeholder 2"/>
          <p:cNvSpPr>
            <a:spLocks noGrp="1"/>
          </p:cNvSpPr>
          <p:nvPr>
            <p:ph idx="1"/>
          </p:nvPr>
        </p:nvSpPr>
        <p:spPr>
          <a:xfrm>
            <a:off x="622300" y="1143000"/>
            <a:ext cx="8054975" cy="4570413"/>
          </a:xfrm>
        </p:spPr>
        <p:txBody>
          <a:bodyPr/>
          <a:lstStyle/>
          <a:p>
            <a:pPr eaLnBrk="1" hangingPunct="1"/>
            <a:r>
              <a:rPr lang="en-US" altLang="zh-CN" smtClean="0"/>
              <a:t>Same RQT structure is shared between luma (Y) and chroma (U, V) components</a:t>
            </a:r>
          </a:p>
          <a:p>
            <a:pPr eaLnBrk="1" hangingPunct="1"/>
            <a:r>
              <a:rPr lang="en-US" altLang="zh-CN" smtClean="0"/>
              <a:t>Chroma generally presents smoother textures than Luma, and applying the same RQT depth of luma to chroma is not efficient</a:t>
            </a:r>
          </a:p>
          <a:p>
            <a:pPr eaLnBrk="1" hangingPunct="1"/>
            <a:r>
              <a:rPr lang="en-US" altLang="zh-CN" smtClean="0"/>
              <a:t>G283, G442 and G980 proposes solutions for separate chroma RQT setting</a:t>
            </a:r>
          </a:p>
        </p:txBody>
      </p:sp>
      <p:sp>
        <p:nvSpPr>
          <p:cNvPr id="15363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28D137D-E38D-42AE-BA1E-01F1EDEA19D4}" type="datetime1">
              <a:rPr lang="ja-JP" altLang="en-US">
                <a:cs typeface="標楷體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2012/2/1</a:t>
            </a:fld>
            <a:endParaRPr lang="en-US" altLang="ja-JP">
              <a:cs typeface="標楷體"/>
            </a:endParaRPr>
          </a:p>
        </p:txBody>
      </p:sp>
      <p:sp>
        <p:nvSpPr>
          <p:cNvPr id="15364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TW" smtClean="0">
                <a:cs typeface="標楷體"/>
              </a:rPr>
              <a:t>Copyright © MediaTek Inc. All rights reserved.</a:t>
            </a:r>
          </a:p>
        </p:txBody>
      </p:sp>
      <p:sp>
        <p:nvSpPr>
          <p:cNvPr id="15365" name="Slide Number Placeholder 5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4D9BC32-9B52-4549-97DF-71853E28E882}" type="slidenum">
              <a:rPr lang="en-US" altLang="ja-JP">
                <a:cs typeface="標楷體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</a:t>
            </a:fld>
            <a:endParaRPr lang="en-US" altLang="ja-JP">
              <a:cs typeface="標楷體"/>
            </a:endParaRPr>
          </a:p>
        </p:txBody>
      </p:sp>
      <p:sp>
        <p:nvSpPr>
          <p:cNvPr id="15367" name="Text Box 7"/>
          <p:cNvSpPr txBox="1">
            <a:spLocks noChangeArrowheads="1"/>
          </p:cNvSpPr>
          <p:nvPr/>
        </p:nvSpPr>
        <p:spPr bwMode="auto">
          <a:xfrm>
            <a:off x="7667625" y="115888"/>
            <a:ext cx="1476375" cy="36671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2300" y="142875"/>
            <a:ext cx="8059738" cy="931863"/>
          </a:xfrm>
        </p:spPr>
        <p:txBody>
          <a:bodyPr/>
          <a:lstStyle/>
          <a:p>
            <a:pPr eaLnBrk="1" hangingPunct="1">
              <a:defRPr/>
            </a:pPr>
            <a:r>
              <a:rPr lang="en-US" altLang="zh-CN" smtClean="0"/>
              <a:t>Harmonized solution on Chroma RQT </a:t>
            </a:r>
          </a:p>
        </p:txBody>
      </p:sp>
      <p:sp>
        <p:nvSpPr>
          <p:cNvPr id="17410" name="日期占位符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999FDB2-DCEE-4997-A4E6-8707EDB5F054}" type="datetime1">
              <a:rPr lang="ja-JP" altLang="en-US">
                <a:cs typeface="標楷體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2012/2/1</a:t>
            </a:fld>
            <a:endParaRPr lang="en-US" altLang="ja-JP">
              <a:cs typeface="標楷體"/>
            </a:endParaRPr>
          </a:p>
        </p:txBody>
      </p:sp>
      <p:sp>
        <p:nvSpPr>
          <p:cNvPr id="17411" name="页脚占位符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TW" smtClean="0">
                <a:cs typeface="標楷體"/>
              </a:rPr>
              <a:t>Copyright © MediaTek Inc. All rights reserved.</a:t>
            </a:r>
          </a:p>
        </p:txBody>
      </p:sp>
      <p:sp>
        <p:nvSpPr>
          <p:cNvPr id="17412" name="灯片编号占位符 5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398416D-C083-4B23-B425-8AE68EFA8DBB}" type="slidenum">
              <a:rPr lang="en-US" altLang="ja-JP">
                <a:cs typeface="標楷體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</a:t>
            </a:fld>
            <a:endParaRPr lang="en-US" altLang="ja-JP">
              <a:cs typeface="標楷體"/>
            </a:endParaRPr>
          </a:p>
        </p:txBody>
      </p:sp>
      <p:sp>
        <p:nvSpPr>
          <p:cNvPr id="17413" name="内容占位符 7"/>
          <p:cNvSpPr>
            <a:spLocks noGrp="1"/>
          </p:cNvSpPr>
          <p:nvPr>
            <p:ph idx="1"/>
          </p:nvPr>
        </p:nvSpPr>
        <p:spPr>
          <a:xfrm>
            <a:off x="622300" y="1071563"/>
            <a:ext cx="8054975" cy="4570412"/>
          </a:xfrm>
        </p:spPr>
        <p:txBody>
          <a:bodyPr/>
          <a:lstStyle/>
          <a:p>
            <a:pPr eaLnBrk="1" hangingPunct="1"/>
            <a:r>
              <a:rPr lang="en-US" altLang="zh-CN" smtClean="0"/>
              <a:t>In SPS, new configuration </a:t>
            </a:r>
            <a:r>
              <a:rPr lang="en-US" altLang="ko-KR" b="1" smtClean="0"/>
              <a:t>max_transform_hierarchy_depth_inter_chroma</a:t>
            </a:r>
            <a:r>
              <a:rPr lang="en-US" altLang="zh-CN" smtClean="0"/>
              <a:t> and </a:t>
            </a:r>
            <a:r>
              <a:rPr lang="en-US" altLang="ko-KR" b="1" smtClean="0"/>
              <a:t>max_transform_hierarchy_depth_intara_chroma</a:t>
            </a:r>
            <a:r>
              <a:rPr lang="en-US" altLang="zh-CN" smtClean="0"/>
              <a:t> are included</a:t>
            </a:r>
          </a:p>
          <a:p>
            <a:pPr eaLnBrk="1" hangingPunct="1"/>
            <a:endParaRPr lang="en-US" altLang="zh-CN" smtClean="0"/>
          </a:p>
        </p:txBody>
      </p:sp>
      <p:graphicFrame>
        <p:nvGraphicFramePr>
          <p:cNvPr id="17592" name="Group 184"/>
          <p:cNvGraphicFramePr>
            <a:graphicFrameLocks noGrp="1"/>
          </p:cNvGraphicFramePr>
          <p:nvPr/>
        </p:nvGraphicFramePr>
        <p:xfrm>
          <a:off x="1044575" y="2708275"/>
          <a:ext cx="7056438" cy="3357563"/>
        </p:xfrm>
        <a:graphic>
          <a:graphicData uri="http://schemas.openxmlformats.org/drawingml/2006/table">
            <a:tbl>
              <a:tblPr/>
              <a:tblGrid>
                <a:gridCol w="5629275"/>
                <a:gridCol w="1427163"/>
              </a:tblGrid>
              <a:tr h="2635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altLang="zh-CN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charset="-122"/>
                          <a:cs typeface="Times New Roman" pitchFamily="18" charset="0"/>
                        </a:rPr>
                        <a:t>seq_parameter_set_rbsp( ) {</a:t>
                      </a:r>
                    </a:p>
                  </a:txBody>
                  <a:tcPr marL="90000" marR="90000" marT="18000" marB="180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altLang="zh-CN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charset="-122"/>
                          <a:cs typeface="Times New Roman" pitchFamily="18" charset="0"/>
                        </a:rPr>
                        <a:t>Descriptor</a:t>
                      </a:r>
                    </a:p>
                  </a:txBody>
                  <a:tcPr marL="90000" marR="90000" marT="18000" marB="180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08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altLang="zh-CN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charset="-122"/>
                          <a:cs typeface="Times New Roman" pitchFamily="18" charset="0"/>
                        </a:rPr>
                        <a:t>…</a:t>
                      </a:r>
                    </a:p>
                  </a:txBody>
                  <a:tcPr marL="90000" marR="90000" marT="18000" marB="180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altLang="zh-CN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charset="-122"/>
                          <a:cs typeface="Times New Roman" pitchFamily="18" charset="0"/>
                        </a:rPr>
                        <a:t>…</a:t>
                      </a:r>
                    </a:p>
                  </a:txBody>
                  <a:tcPr marL="90000" marR="90000" marT="18000" marB="180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08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36525" algn="l"/>
                          <a:tab pos="274638" algn="l"/>
                          <a:tab pos="411163" algn="l"/>
                          <a:tab pos="549275" algn="l"/>
                          <a:tab pos="685800" algn="l"/>
                          <a:tab pos="822325" algn="l"/>
                          <a:tab pos="960438" algn="l"/>
                          <a:tab pos="1096963" algn="l"/>
                          <a:tab pos="1235075" algn="l"/>
                          <a:tab pos="1371600" algn="l"/>
                        </a:tabLst>
                      </a:pPr>
                      <a:r>
                        <a:rPr kumimoji="0" lang="zh-CN" altLang="en-GB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標楷體"/>
                          <a:cs typeface="Times New Roman" pitchFamily="18" charset="0"/>
                        </a:rPr>
                        <a:t>	</a:t>
                      </a:r>
                      <a:r>
                        <a:rPr kumimoji="0" lang="en-GB" altLang="zh-CN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標楷體"/>
                          <a:cs typeface="Times New Roman" pitchFamily="18" charset="0"/>
                        </a:rPr>
                        <a:t>log2_diff_max_min_transform_block_size</a:t>
                      </a:r>
                      <a:endParaRPr kumimoji="0" lang="en-GB" altLang="zh-CN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標楷體"/>
                        <a:cs typeface="標楷體"/>
                      </a:endParaRPr>
                    </a:p>
                  </a:txBody>
                  <a:tcPr marL="90000" marR="90000" marT="18000" marB="180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zh-CN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Malgun Gothic"/>
                          <a:cs typeface="Times New Roman" pitchFamily="18" charset="0"/>
                        </a:rPr>
                        <a:t>ue(v)</a:t>
                      </a:r>
                    </a:p>
                  </a:txBody>
                  <a:tcPr marL="90000" marR="90000" marT="18000" marB="180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08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36525" algn="l"/>
                          <a:tab pos="274638" algn="l"/>
                          <a:tab pos="411163" algn="l"/>
                          <a:tab pos="549275" algn="l"/>
                          <a:tab pos="685800" algn="l"/>
                          <a:tab pos="822325" algn="l"/>
                          <a:tab pos="960438" algn="l"/>
                          <a:tab pos="1096963" algn="l"/>
                          <a:tab pos="1235075" algn="l"/>
                          <a:tab pos="1371600" algn="l"/>
                        </a:tabLst>
                      </a:pPr>
                      <a:r>
                        <a:rPr kumimoji="0" lang="ko-KR" altLang="en-GB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標楷體"/>
                          <a:cs typeface="Times New Roman" pitchFamily="18" charset="0"/>
                        </a:rPr>
                        <a:t>	</a:t>
                      </a:r>
                      <a:r>
                        <a:rPr kumimoji="0" lang="en-GB" altLang="ko-K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標楷體"/>
                          <a:cs typeface="Times New Roman" pitchFamily="18" charset="0"/>
                        </a:rPr>
                        <a:t>log2_min_pcm_coding_block_size_minus3</a:t>
                      </a:r>
                      <a:endParaRPr kumimoji="0" lang="en-GB" altLang="ko-KR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標楷體"/>
                        <a:cs typeface="標楷體"/>
                      </a:endParaRPr>
                    </a:p>
                  </a:txBody>
                  <a:tcPr marL="90000" marR="90000" marT="18000" marB="180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ko-K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Malgun Gothic"/>
                          <a:cs typeface="Times New Roman" pitchFamily="18" charset="0"/>
                        </a:rPr>
                        <a:t>ue(v)</a:t>
                      </a:r>
                    </a:p>
                  </a:txBody>
                  <a:tcPr marL="90000" marR="90000" marT="18000" marB="180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08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36525" algn="l"/>
                          <a:tab pos="274638" algn="l"/>
                          <a:tab pos="411163" algn="l"/>
                          <a:tab pos="549275" algn="l"/>
                          <a:tab pos="685800" algn="l"/>
                          <a:tab pos="822325" algn="l"/>
                          <a:tab pos="960438" algn="l"/>
                          <a:tab pos="1096963" algn="l"/>
                          <a:tab pos="1235075" algn="l"/>
                          <a:tab pos="1371600" algn="l"/>
                        </a:tabLst>
                      </a:pPr>
                      <a:r>
                        <a:rPr kumimoji="0" lang="ko-KR" altLang="en-GB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標楷體"/>
                          <a:cs typeface="Times New Roman" pitchFamily="18" charset="0"/>
                        </a:rPr>
                        <a:t>	</a:t>
                      </a:r>
                      <a:r>
                        <a:rPr kumimoji="0" lang="en-GB" altLang="ko-K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標楷體"/>
                          <a:cs typeface="Times New Roman" pitchFamily="18" charset="0"/>
                        </a:rPr>
                        <a:t>max_transform_hierarchy_depth_inter</a:t>
                      </a:r>
                      <a:r>
                        <a:rPr kumimoji="0" lang="en-GB" altLang="ko-K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  <a:ea typeface="標楷體"/>
                          <a:cs typeface="Times New Roman" pitchFamily="18" charset="0"/>
                        </a:rPr>
                        <a:t>_luma</a:t>
                      </a:r>
                      <a:endParaRPr kumimoji="0" lang="en-GB" altLang="ko-KR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標楷體"/>
                        <a:cs typeface="標楷體"/>
                      </a:endParaRPr>
                    </a:p>
                  </a:txBody>
                  <a:tcPr marL="90000" marR="90000" marT="18000" marB="180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ko-K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Malgun Gothic"/>
                          <a:cs typeface="Times New Roman" pitchFamily="18" charset="0"/>
                        </a:rPr>
                        <a:t>ue(v)</a:t>
                      </a:r>
                    </a:p>
                  </a:txBody>
                  <a:tcPr marL="90000" marR="90000" marT="18000" marB="180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24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36525" algn="l"/>
                          <a:tab pos="274638" algn="l"/>
                          <a:tab pos="411163" algn="l"/>
                          <a:tab pos="549275" algn="l"/>
                          <a:tab pos="685800" algn="l"/>
                          <a:tab pos="822325" algn="l"/>
                          <a:tab pos="960438" algn="l"/>
                          <a:tab pos="1096963" algn="l"/>
                          <a:tab pos="1235075" algn="l"/>
                          <a:tab pos="1371600" algn="l"/>
                        </a:tabLst>
                      </a:pPr>
                      <a:r>
                        <a:rPr kumimoji="0" lang="ko-KR" altLang="en-GB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標楷體"/>
                          <a:cs typeface="Times New Roman" pitchFamily="18" charset="0"/>
                        </a:rPr>
                        <a:t>	</a:t>
                      </a:r>
                      <a:r>
                        <a:rPr kumimoji="0" lang="en-GB" altLang="ko-K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標楷體"/>
                          <a:cs typeface="Times New Roman" pitchFamily="18" charset="0"/>
                        </a:rPr>
                        <a:t>max_transform_hierarchy_depth_intra</a:t>
                      </a:r>
                      <a:r>
                        <a:rPr kumimoji="0" lang="en-GB" altLang="ko-K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  <a:ea typeface="標楷體"/>
                          <a:cs typeface="Times New Roman" pitchFamily="18" charset="0"/>
                        </a:rPr>
                        <a:t>_luma</a:t>
                      </a:r>
                      <a:endParaRPr kumimoji="0" lang="en-GB" altLang="ko-KR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標楷體"/>
                        <a:cs typeface="標楷體"/>
                      </a:endParaRPr>
                    </a:p>
                  </a:txBody>
                  <a:tcPr marL="90000" marR="90000" marT="18000" marB="180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ko-K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Malgun Gothic"/>
                          <a:cs typeface="Times New Roman" pitchFamily="18" charset="0"/>
                        </a:rPr>
                        <a:t>ue(v)</a:t>
                      </a:r>
                    </a:p>
                  </a:txBody>
                  <a:tcPr marL="90000" marR="90000" marT="18000" marB="180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08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36525" algn="l"/>
                          <a:tab pos="274638" algn="l"/>
                          <a:tab pos="411163" algn="l"/>
                          <a:tab pos="549275" algn="l"/>
                          <a:tab pos="685800" algn="l"/>
                          <a:tab pos="822325" algn="l"/>
                          <a:tab pos="960438" algn="l"/>
                          <a:tab pos="1096963" algn="l"/>
                          <a:tab pos="1235075" algn="l"/>
                          <a:tab pos="1371600" algn="l"/>
                        </a:tabLst>
                      </a:pPr>
                      <a:r>
                        <a:rPr kumimoji="0" lang="ko-KR" altLang="en-GB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  <a:ea typeface="標楷體"/>
                          <a:cs typeface="Times New Roman" pitchFamily="18" charset="0"/>
                        </a:rPr>
                        <a:t>	</a:t>
                      </a:r>
                      <a:r>
                        <a:rPr kumimoji="0" lang="en-GB" altLang="ko-K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  <a:ea typeface="標楷體"/>
                          <a:cs typeface="Times New Roman" pitchFamily="18" charset="0"/>
                        </a:rPr>
                        <a:t>max_transform_hierarchy_depth_inter_chroma</a:t>
                      </a:r>
                      <a:endParaRPr kumimoji="0" lang="en-GB" altLang="ko-KR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標楷體"/>
                        <a:cs typeface="標楷體"/>
                      </a:endParaRPr>
                    </a:p>
                  </a:txBody>
                  <a:tcPr marL="90000" marR="90000" marT="18000" marB="180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ko-K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  <a:ea typeface="Malgun Gothic"/>
                          <a:cs typeface="Times New Roman" pitchFamily="18" charset="0"/>
                        </a:rPr>
                        <a:t>ue(v)</a:t>
                      </a:r>
                      <a:endParaRPr kumimoji="0" lang="en-GB" altLang="ko-KR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algun Gothic"/>
                        <a:cs typeface="Times New Roman" pitchFamily="18" charset="0"/>
                      </a:endParaRPr>
                    </a:p>
                  </a:txBody>
                  <a:tcPr marL="90000" marR="90000" marT="18000" marB="180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08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36525" algn="l"/>
                          <a:tab pos="274638" algn="l"/>
                          <a:tab pos="411163" algn="l"/>
                          <a:tab pos="549275" algn="l"/>
                          <a:tab pos="685800" algn="l"/>
                          <a:tab pos="822325" algn="l"/>
                          <a:tab pos="960438" algn="l"/>
                          <a:tab pos="1096963" algn="l"/>
                          <a:tab pos="1235075" algn="l"/>
                          <a:tab pos="1371600" algn="l"/>
                        </a:tabLst>
                      </a:pPr>
                      <a:r>
                        <a:rPr kumimoji="0" lang="ko-KR" altLang="en-GB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  <a:ea typeface="標楷體"/>
                          <a:cs typeface="Times New Roman" pitchFamily="18" charset="0"/>
                        </a:rPr>
                        <a:t>	</a:t>
                      </a:r>
                      <a:r>
                        <a:rPr kumimoji="0" lang="en-GB" altLang="ko-K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  <a:ea typeface="標楷體"/>
                          <a:cs typeface="Times New Roman" pitchFamily="18" charset="0"/>
                        </a:rPr>
                        <a:t>max_transform_hierarchy_depth_intra_chroma</a:t>
                      </a:r>
                      <a:endParaRPr kumimoji="0" lang="en-GB" altLang="ko-KR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標楷體"/>
                        <a:cs typeface="標楷體"/>
                      </a:endParaRPr>
                    </a:p>
                  </a:txBody>
                  <a:tcPr marL="90000" marR="90000" marT="18000" marB="180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ko-K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  <a:ea typeface="Malgun Gothic"/>
                          <a:cs typeface="Times New Roman" pitchFamily="18" charset="0"/>
                        </a:rPr>
                        <a:t>ue(v)</a:t>
                      </a:r>
                      <a:endParaRPr kumimoji="0" lang="en-GB" altLang="ko-KR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algun Gothic"/>
                        <a:cs typeface="Times New Roman" pitchFamily="18" charset="0"/>
                      </a:endParaRPr>
                    </a:p>
                  </a:txBody>
                  <a:tcPr marL="90000" marR="90000" marT="18000" marB="180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08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36525" algn="l"/>
                          <a:tab pos="274638" algn="l"/>
                          <a:tab pos="411163" algn="l"/>
                          <a:tab pos="549275" algn="l"/>
                          <a:tab pos="685800" algn="l"/>
                          <a:tab pos="822325" algn="l"/>
                          <a:tab pos="960438" algn="l"/>
                          <a:tab pos="1096963" algn="l"/>
                          <a:tab pos="1235075" algn="l"/>
                          <a:tab pos="1371600" algn="l"/>
                        </a:tabLst>
                      </a:pPr>
                      <a:r>
                        <a:rPr kumimoji="0" lang="ko-KR" altLang="en-GB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標楷體"/>
                          <a:cs typeface="Times New Roman" pitchFamily="18" charset="0"/>
                        </a:rPr>
                        <a:t>	</a:t>
                      </a:r>
                      <a:r>
                        <a:rPr kumimoji="0" lang="en-GB" altLang="ko-K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標楷體"/>
                          <a:cs typeface="Times New Roman" pitchFamily="18" charset="0"/>
                        </a:rPr>
                        <a:t>chroma_pred_from_luma_enabled_flag</a:t>
                      </a:r>
                      <a:endParaRPr kumimoji="0" lang="en-GB" altLang="ko-KR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標楷體"/>
                        <a:cs typeface="標楷體"/>
                      </a:endParaRPr>
                    </a:p>
                  </a:txBody>
                  <a:tcPr marL="90000" marR="90000" marT="18000" marB="180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ko-K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Malgun Gothic"/>
                          <a:cs typeface="Times New Roman" pitchFamily="18" charset="0"/>
                        </a:rPr>
                        <a:t>u(1)</a:t>
                      </a:r>
                    </a:p>
                  </a:txBody>
                  <a:tcPr marL="90000" marR="90000" marT="18000" marB="180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08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36525" algn="l"/>
                          <a:tab pos="274638" algn="l"/>
                          <a:tab pos="411163" algn="l"/>
                          <a:tab pos="549275" algn="l"/>
                          <a:tab pos="685800" algn="l"/>
                          <a:tab pos="822325" algn="l"/>
                          <a:tab pos="960438" algn="l"/>
                          <a:tab pos="1096963" algn="l"/>
                          <a:tab pos="1235075" algn="l"/>
                          <a:tab pos="1371600" algn="l"/>
                        </a:tabLst>
                      </a:pPr>
                      <a:r>
                        <a:rPr kumimoji="0" lang="ko-KR" altLang="en-GB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標楷體"/>
                          <a:cs typeface="Times New Roman" pitchFamily="18" charset="0"/>
                        </a:rPr>
                        <a:t>	</a:t>
                      </a:r>
                      <a:r>
                        <a:rPr kumimoji="0" lang="en-GB" altLang="ko-K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標楷體"/>
                          <a:cs typeface="Times New Roman" pitchFamily="18" charset="0"/>
                        </a:rPr>
                        <a:t>loop_filter_across_slice_flag</a:t>
                      </a:r>
                      <a:endParaRPr kumimoji="0" lang="en-GB" altLang="ko-KR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標楷體"/>
                        <a:cs typeface="標楷體"/>
                      </a:endParaRPr>
                    </a:p>
                  </a:txBody>
                  <a:tcPr marL="90000" marR="90000" marT="18000" marB="180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ko-K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Malgun Gothic"/>
                          <a:cs typeface="Times New Roman" pitchFamily="18" charset="0"/>
                        </a:rPr>
                        <a:t>u(1)</a:t>
                      </a:r>
                    </a:p>
                  </a:txBody>
                  <a:tcPr marL="90000" marR="90000" marT="18000" marB="180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08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altLang="zh-CN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charset="-122"/>
                          <a:cs typeface="Times New Roman" pitchFamily="18" charset="0"/>
                        </a:rPr>
                        <a:t>…</a:t>
                      </a:r>
                    </a:p>
                  </a:txBody>
                  <a:tcPr marL="90000" marR="90000" marT="18000" marB="180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altLang="zh-CN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charset="-122"/>
                          <a:cs typeface="Times New Roman" pitchFamily="18" charset="0"/>
                        </a:rPr>
                        <a:t>…</a:t>
                      </a:r>
                    </a:p>
                  </a:txBody>
                  <a:tcPr marL="90000" marR="90000" marT="18000" marB="180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08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altLang="zh-CN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charset="-122"/>
                          <a:cs typeface="Times New Roman" pitchFamily="18" charset="0"/>
                        </a:rPr>
                        <a:t>}</a:t>
                      </a:r>
                    </a:p>
                  </a:txBody>
                  <a:tcPr marL="90000" marR="90000" marT="18000" marB="180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rgbClr val="ED6D00"/>
                        </a:buClr>
                        <a:buSzTx/>
                        <a:buFont typeface="Arial" charset="0"/>
                        <a:buNone/>
                        <a:tabLst/>
                      </a:pPr>
                      <a:endParaRPr kumimoji="1" lang="zh-CN" alt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標楷體"/>
                        <a:cs typeface="標楷體"/>
                      </a:endParaRPr>
                    </a:p>
                  </a:txBody>
                  <a:tcPr marL="90000" marR="90000" marT="18000" marB="180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7456" name="Text Box 48"/>
          <p:cNvSpPr txBox="1">
            <a:spLocks noChangeArrowheads="1"/>
          </p:cNvSpPr>
          <p:nvPr/>
        </p:nvSpPr>
        <p:spPr bwMode="auto">
          <a:xfrm>
            <a:off x="7667625" y="44450"/>
            <a:ext cx="1476375" cy="36671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idx="4294967295"/>
          </p:nvPr>
        </p:nvSpPr>
        <p:spPr>
          <a:xfrm>
            <a:off x="622300" y="142875"/>
            <a:ext cx="8059738" cy="931863"/>
          </a:xfrm>
        </p:spPr>
        <p:txBody>
          <a:bodyPr/>
          <a:lstStyle/>
          <a:p>
            <a:pPr eaLnBrk="1" hangingPunct="1">
              <a:defRPr/>
            </a:pPr>
            <a:r>
              <a:rPr lang="en-US" altLang="zh-CN" smtClean="0"/>
              <a:t>Harmonized solution on Chroma RQT </a:t>
            </a:r>
          </a:p>
        </p:txBody>
      </p:sp>
      <p:sp>
        <p:nvSpPr>
          <p:cNvPr id="18434" name="日期占位符 3"/>
          <p:cNvSpPr txBox="1">
            <a:spLocks noGrp="1"/>
          </p:cNvSpPr>
          <p:nvPr/>
        </p:nvSpPr>
        <p:spPr bwMode="auto">
          <a:xfrm>
            <a:off x="3492500" y="6237288"/>
            <a:ext cx="838200" cy="40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fld id="{E0E5B0DD-51CB-4259-95C5-0A9DB6179348}" type="datetime1">
              <a:rPr lang="ja-JP" altLang="en-US" sz="1000">
                <a:solidFill>
                  <a:schemeClr val="bg1"/>
                </a:solidFill>
              </a:rPr>
              <a:pPr/>
              <a:t>2012/2/1</a:t>
            </a:fld>
            <a:endParaRPr lang="en-US" altLang="ja-JP" sz="1000">
              <a:solidFill>
                <a:schemeClr val="bg1"/>
              </a:solidFill>
            </a:endParaRPr>
          </a:p>
        </p:txBody>
      </p:sp>
      <p:sp>
        <p:nvSpPr>
          <p:cNvPr id="18435" name="页脚占位符 4"/>
          <p:cNvSpPr txBox="1">
            <a:spLocks noGrp="1"/>
          </p:cNvSpPr>
          <p:nvPr/>
        </p:nvSpPr>
        <p:spPr bwMode="auto">
          <a:xfrm>
            <a:off x="608013" y="6237288"/>
            <a:ext cx="2881312" cy="40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en-US" altLang="zh-TW" sz="1000">
                <a:solidFill>
                  <a:schemeClr val="bg1"/>
                </a:solidFill>
              </a:rPr>
              <a:t>Copyright © MediaTek Inc. All rights reserved.</a:t>
            </a:r>
          </a:p>
        </p:txBody>
      </p:sp>
      <p:sp>
        <p:nvSpPr>
          <p:cNvPr id="18436" name="灯片编号占位符 5"/>
          <p:cNvSpPr txBox="1">
            <a:spLocks noGrp="1"/>
          </p:cNvSpPr>
          <p:nvPr/>
        </p:nvSpPr>
        <p:spPr bwMode="auto">
          <a:xfrm>
            <a:off x="4338638" y="6237288"/>
            <a:ext cx="463550" cy="40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fld id="{3B56ACFB-FE47-45E8-B81B-883818CFC362}" type="slidenum">
              <a:rPr lang="en-US" altLang="ja-JP" sz="1000">
                <a:solidFill>
                  <a:schemeClr val="bg1"/>
                </a:solidFill>
              </a:rPr>
              <a:pPr/>
              <a:t>4</a:t>
            </a:fld>
            <a:endParaRPr lang="en-US" altLang="ja-JP" sz="1000">
              <a:solidFill>
                <a:schemeClr val="bg1"/>
              </a:solidFill>
            </a:endParaRPr>
          </a:p>
        </p:txBody>
      </p:sp>
      <p:sp>
        <p:nvSpPr>
          <p:cNvPr id="18437" name="内容占位符 7"/>
          <p:cNvSpPr>
            <a:spLocks noGrp="1"/>
          </p:cNvSpPr>
          <p:nvPr>
            <p:ph idx="4294967295"/>
          </p:nvPr>
        </p:nvSpPr>
        <p:spPr>
          <a:xfrm>
            <a:off x="622300" y="1071563"/>
            <a:ext cx="8054975" cy="4570412"/>
          </a:xfrm>
        </p:spPr>
        <p:txBody>
          <a:bodyPr/>
          <a:lstStyle/>
          <a:p>
            <a:pPr eaLnBrk="1" hangingPunct="1"/>
            <a:r>
              <a:rPr lang="en-US" altLang="zh-CN" smtClean="0"/>
              <a:t>Chroma RQT depth (DepthC) is implicitly derived</a:t>
            </a:r>
          </a:p>
          <a:p>
            <a:pPr eaLnBrk="1" hangingPunct="1">
              <a:buFont typeface="Arial" charset="0"/>
              <a:buNone/>
            </a:pPr>
            <a:r>
              <a:rPr lang="en-US" altLang="zh-CN" sz="2000" smtClean="0"/>
              <a:t>	    Intra:   </a:t>
            </a:r>
            <a:r>
              <a:rPr kumimoji="0" lang="en-US" altLang="zh-CN" sz="2000" smtClean="0">
                <a:solidFill>
                  <a:schemeClr val="tx1"/>
                </a:solidFill>
              </a:rPr>
              <a:t>DepthC = min( DepthL, </a:t>
            </a:r>
            <a:r>
              <a:rPr kumimoji="0" lang="en-US" altLang="ko-KR" sz="2000" smtClean="0">
                <a:solidFill>
                  <a:schemeClr val="tx1"/>
                </a:solidFill>
                <a:ea typeface="宋体" charset="-122"/>
                <a:cs typeface="Times New Roman" pitchFamily="18" charset="0"/>
              </a:rPr>
              <a:t>MaxDepth_inter_chroma</a:t>
            </a:r>
            <a:r>
              <a:rPr kumimoji="0" lang="en-US" altLang="zh-CN" sz="2000" smtClean="0">
                <a:solidFill>
                  <a:schemeClr val="tx1"/>
                </a:solidFill>
              </a:rPr>
              <a:t>)</a:t>
            </a:r>
          </a:p>
          <a:p>
            <a:pPr eaLnBrk="1" hangingPunct="1">
              <a:buFont typeface="Arial" charset="0"/>
              <a:buNone/>
            </a:pPr>
            <a:r>
              <a:rPr kumimoji="0" lang="en-US" altLang="zh-CN" sz="2000" smtClean="0">
                <a:solidFill>
                  <a:schemeClr val="tx1"/>
                </a:solidFill>
              </a:rPr>
              <a:t>	    Inter:   DepthC = min( DepthL, </a:t>
            </a:r>
            <a:r>
              <a:rPr kumimoji="0" lang="en-US" altLang="ko-KR" sz="2000" smtClean="0">
                <a:solidFill>
                  <a:schemeClr val="tx1"/>
                </a:solidFill>
                <a:ea typeface="宋体" charset="-122"/>
              </a:rPr>
              <a:t>MaxDepth_intra_chroma</a:t>
            </a:r>
            <a:r>
              <a:rPr kumimoji="0" lang="en-US" altLang="zh-CN" sz="2000" smtClean="0">
                <a:solidFill>
                  <a:schemeClr val="tx1"/>
                </a:solidFill>
              </a:rPr>
              <a:t>)</a:t>
            </a:r>
          </a:p>
          <a:p>
            <a:pPr eaLnBrk="1" hangingPunct="1">
              <a:buFont typeface="Arial" charset="0"/>
              <a:buNone/>
            </a:pPr>
            <a:endParaRPr lang="en-US" altLang="zh-CN" sz="2000" smtClean="0"/>
          </a:p>
          <a:p>
            <a:pPr eaLnBrk="1" hangingPunct="1"/>
            <a:r>
              <a:rPr lang="en-US" altLang="zh-CN" smtClean="0"/>
              <a:t>Examples</a:t>
            </a:r>
          </a:p>
          <a:p>
            <a:pPr lvl="1" eaLnBrk="1" hangingPunct="1"/>
            <a:endParaRPr lang="en-US" altLang="zh-CN" smtClean="0"/>
          </a:p>
          <a:p>
            <a:pPr lvl="1" eaLnBrk="1" hangingPunct="1"/>
            <a:endParaRPr lang="en-US" altLang="zh-CN" smtClean="0"/>
          </a:p>
          <a:p>
            <a:pPr eaLnBrk="1" hangingPunct="1"/>
            <a:endParaRPr lang="en-US" altLang="zh-CN" smtClean="0"/>
          </a:p>
        </p:txBody>
      </p:sp>
      <p:graphicFrame>
        <p:nvGraphicFramePr>
          <p:cNvPr id="18488" name="Group 56"/>
          <p:cNvGraphicFramePr>
            <a:graphicFrameLocks noGrp="1"/>
          </p:cNvGraphicFramePr>
          <p:nvPr/>
        </p:nvGraphicFramePr>
        <p:xfrm>
          <a:off x="1547813" y="3789363"/>
          <a:ext cx="5040312" cy="1770062"/>
        </p:xfrm>
        <a:graphic>
          <a:graphicData uri="http://schemas.openxmlformats.org/drawingml/2006/table">
            <a:tbl>
              <a:tblPr/>
              <a:tblGrid>
                <a:gridCol w="3024187"/>
                <a:gridCol w="936625"/>
                <a:gridCol w="1079500"/>
              </a:tblGrid>
              <a:tr h="442913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rgbClr val="ED6D00"/>
                        </a:buClr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altLang="ko-K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標楷體"/>
                          <a:cs typeface="標楷體"/>
                        </a:rPr>
                        <a:t>MaxDepth_inter_chroma</a:t>
                      </a:r>
                      <a:endParaRPr kumimoji="0" lang="en-US" altLang="zh-CN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標楷體"/>
                        <a:cs typeface="標楷體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rgbClr val="ED6D00"/>
                        </a:buClr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altLang="ko-K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標楷體"/>
                          <a:cs typeface="標楷體"/>
                        </a:rPr>
                        <a:t>DepthL</a:t>
                      </a:r>
                      <a:endParaRPr kumimoji="0" lang="zh-CN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標楷體"/>
                        <a:cs typeface="標楷體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rgbClr val="ED6D00"/>
                        </a:buClr>
                        <a:buSzTx/>
                        <a:buFont typeface="Arial" charset="0"/>
                        <a:buNone/>
                        <a:tabLst/>
                      </a:pPr>
                      <a:r>
                        <a:rPr kumimoji="1" lang="en-US" alt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標楷體"/>
                          <a:cs typeface="標楷體"/>
                        </a:rPr>
                        <a:t>DepthC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132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rgbClr val="ED6D00"/>
                        </a:buClr>
                        <a:buSzTx/>
                        <a:buFont typeface="Arial" charset="0"/>
                        <a:buNone/>
                        <a:tabLst/>
                      </a:pPr>
                      <a:r>
                        <a:rPr kumimoji="1" lang="en-US" alt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標楷體"/>
                          <a:cs typeface="標楷體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rgbClr val="ED6D00"/>
                        </a:buClr>
                        <a:buSzTx/>
                        <a:buFont typeface="Arial" charset="0"/>
                        <a:buNone/>
                        <a:tabLst/>
                      </a:pPr>
                      <a:r>
                        <a:rPr kumimoji="1" lang="en-US" alt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標楷體"/>
                          <a:cs typeface="標楷體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rgbClr val="ED6D00"/>
                        </a:buClr>
                        <a:buSzTx/>
                        <a:buFont typeface="Arial" charset="0"/>
                        <a:buNone/>
                        <a:tabLst/>
                      </a:pPr>
                      <a:r>
                        <a:rPr kumimoji="1" lang="en-US" alt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標楷體"/>
                          <a:cs typeface="標楷體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2913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rgbClr val="ED6D00"/>
                        </a:buClr>
                        <a:buSzTx/>
                        <a:buFont typeface="Arial" charset="0"/>
                        <a:buNone/>
                        <a:tabLst/>
                      </a:pPr>
                      <a:r>
                        <a:rPr kumimoji="1" lang="en-US" alt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標楷體"/>
                          <a:cs typeface="標楷體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rgbClr val="ED6D00"/>
                        </a:buClr>
                        <a:buSzTx/>
                        <a:buFont typeface="Arial" charset="0"/>
                        <a:buNone/>
                        <a:tabLst/>
                      </a:pPr>
                      <a:r>
                        <a:rPr kumimoji="1" lang="en-US" alt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標楷體"/>
                          <a:cs typeface="標楷體"/>
                        </a:rPr>
                        <a:t>1, 2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rgbClr val="ED6D00"/>
                        </a:buClr>
                        <a:buSzTx/>
                        <a:buFont typeface="Arial" charset="0"/>
                        <a:buNone/>
                        <a:tabLst/>
                      </a:pPr>
                      <a:r>
                        <a:rPr kumimoji="1" lang="en-US" alt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標楷體"/>
                          <a:cs typeface="標楷體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2913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rgbClr val="ED6D00"/>
                        </a:buClr>
                        <a:buSzTx/>
                        <a:buFont typeface="Arial" charset="0"/>
                        <a:buNone/>
                        <a:tabLst/>
                      </a:pPr>
                      <a:r>
                        <a:rPr kumimoji="1" lang="en-US" alt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標楷體"/>
                          <a:cs typeface="標楷體"/>
                        </a:rPr>
                        <a:t>2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rgbClr val="ED6D00"/>
                        </a:buClr>
                        <a:buSzTx/>
                        <a:buFont typeface="Arial" charset="0"/>
                        <a:buNone/>
                        <a:tabLst/>
                      </a:pPr>
                      <a:r>
                        <a:rPr kumimoji="1" lang="en-US" alt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標楷體"/>
                          <a:cs typeface="標楷體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rgbClr val="ED6D00"/>
                        </a:buClr>
                        <a:buSzTx/>
                        <a:buFont typeface="Arial" charset="0"/>
                        <a:buNone/>
                        <a:tabLst/>
                      </a:pPr>
                      <a:r>
                        <a:rPr kumimoji="1" lang="en-US" alt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標楷體"/>
                          <a:cs typeface="標楷體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8461" name="Text Box 29"/>
          <p:cNvSpPr txBox="1">
            <a:spLocks noChangeArrowheads="1"/>
          </p:cNvSpPr>
          <p:nvPr/>
        </p:nvSpPr>
        <p:spPr bwMode="auto">
          <a:xfrm>
            <a:off x="7667625" y="44450"/>
            <a:ext cx="1476375" cy="36671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idx="4294967295"/>
          </p:nvPr>
        </p:nvSpPr>
        <p:spPr>
          <a:xfrm>
            <a:off x="622300" y="142875"/>
            <a:ext cx="8059738" cy="931863"/>
          </a:xfrm>
        </p:spPr>
        <p:txBody>
          <a:bodyPr/>
          <a:lstStyle/>
          <a:p>
            <a:pPr eaLnBrk="1" hangingPunct="1">
              <a:defRPr/>
            </a:pPr>
            <a:r>
              <a:rPr lang="en-US" altLang="zh-CN" smtClean="0"/>
              <a:t>Harmonized solution on Chroma RQT </a:t>
            </a:r>
          </a:p>
        </p:txBody>
      </p:sp>
      <p:sp>
        <p:nvSpPr>
          <p:cNvPr id="19458" name="日期占位符 3"/>
          <p:cNvSpPr txBox="1">
            <a:spLocks noGrp="1"/>
          </p:cNvSpPr>
          <p:nvPr/>
        </p:nvSpPr>
        <p:spPr bwMode="auto">
          <a:xfrm>
            <a:off x="3492500" y="6237288"/>
            <a:ext cx="838200" cy="40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fld id="{05AEEDDE-7582-48A4-9D4F-DEC95EA3969A}" type="datetime1">
              <a:rPr lang="ja-JP" altLang="en-US" sz="1000">
                <a:solidFill>
                  <a:schemeClr val="bg1"/>
                </a:solidFill>
              </a:rPr>
              <a:pPr/>
              <a:t>2012/2/1</a:t>
            </a:fld>
            <a:endParaRPr lang="en-US" altLang="ja-JP" sz="1000">
              <a:solidFill>
                <a:schemeClr val="bg1"/>
              </a:solidFill>
            </a:endParaRPr>
          </a:p>
        </p:txBody>
      </p:sp>
      <p:sp>
        <p:nvSpPr>
          <p:cNvPr id="19459" name="页脚占位符 4"/>
          <p:cNvSpPr txBox="1">
            <a:spLocks noGrp="1"/>
          </p:cNvSpPr>
          <p:nvPr/>
        </p:nvSpPr>
        <p:spPr bwMode="auto">
          <a:xfrm>
            <a:off x="608013" y="6237288"/>
            <a:ext cx="2881312" cy="40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en-US" altLang="zh-TW" sz="1000">
                <a:solidFill>
                  <a:schemeClr val="bg1"/>
                </a:solidFill>
              </a:rPr>
              <a:t>Copyright © MediaTek Inc. All rights reserved.</a:t>
            </a:r>
          </a:p>
        </p:txBody>
      </p:sp>
      <p:sp>
        <p:nvSpPr>
          <p:cNvPr id="19460" name="灯片编号占位符 5"/>
          <p:cNvSpPr txBox="1">
            <a:spLocks noGrp="1"/>
          </p:cNvSpPr>
          <p:nvPr/>
        </p:nvSpPr>
        <p:spPr bwMode="auto">
          <a:xfrm>
            <a:off x="4338638" y="6237288"/>
            <a:ext cx="463550" cy="40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fld id="{3660526F-4F9F-4BB4-A584-765673B9E413}" type="slidenum">
              <a:rPr lang="en-US" altLang="ja-JP" sz="1000">
                <a:solidFill>
                  <a:schemeClr val="bg1"/>
                </a:solidFill>
              </a:rPr>
              <a:pPr/>
              <a:t>5</a:t>
            </a:fld>
            <a:endParaRPr lang="en-US" altLang="ja-JP" sz="1000">
              <a:solidFill>
                <a:schemeClr val="bg1"/>
              </a:solidFill>
            </a:endParaRPr>
          </a:p>
        </p:txBody>
      </p:sp>
      <p:sp>
        <p:nvSpPr>
          <p:cNvPr id="19461" name="内容占位符 7"/>
          <p:cNvSpPr>
            <a:spLocks noGrp="1"/>
          </p:cNvSpPr>
          <p:nvPr>
            <p:ph idx="4294967295"/>
          </p:nvPr>
        </p:nvSpPr>
        <p:spPr>
          <a:xfrm>
            <a:off x="622300" y="1071563"/>
            <a:ext cx="8054975" cy="4570412"/>
          </a:xfrm>
        </p:spPr>
        <p:txBody>
          <a:bodyPr/>
          <a:lstStyle/>
          <a:p>
            <a:pPr eaLnBrk="1" hangingPunct="1"/>
            <a:r>
              <a:rPr lang="en-US" altLang="zh-CN" smtClean="0"/>
              <a:t>For special case of </a:t>
            </a:r>
            <a:r>
              <a:rPr kumimoji="0" lang="en-US" altLang="ko-KR" smtClean="0">
                <a:solidFill>
                  <a:schemeClr val="tx1"/>
                </a:solidFill>
              </a:rPr>
              <a:t>MaxDepth_inter(intra)_chroma=0</a:t>
            </a:r>
            <a:endParaRPr lang="en-US" altLang="zh-CN" smtClean="0"/>
          </a:p>
          <a:p>
            <a:pPr eaLnBrk="1" hangingPunct="1"/>
            <a:endParaRPr lang="en-US" altLang="zh-CN" smtClean="0"/>
          </a:p>
          <a:p>
            <a:pPr eaLnBrk="1" hangingPunct="1"/>
            <a:endParaRPr lang="en-US" altLang="zh-CN" smtClean="0"/>
          </a:p>
          <a:p>
            <a:pPr eaLnBrk="1" hangingPunct="1"/>
            <a:r>
              <a:rPr lang="en-US" altLang="zh-CN" smtClean="0"/>
              <a:t>Examples</a:t>
            </a:r>
          </a:p>
        </p:txBody>
      </p:sp>
      <p:sp>
        <p:nvSpPr>
          <p:cNvPr id="19462" name="Rectangle 21"/>
          <p:cNvSpPr>
            <a:spLocks noChangeArrowheads="1"/>
          </p:cNvSpPr>
          <p:nvPr/>
        </p:nvSpPr>
        <p:spPr bwMode="auto">
          <a:xfrm>
            <a:off x="1547813" y="1700213"/>
            <a:ext cx="6121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2400">
                <a:ea typeface="宋体" charset="-122"/>
              </a:rPr>
              <a:t>DepthC = min( DepthL, </a:t>
            </a:r>
            <a:r>
              <a:rPr lang="en-US" altLang="ko-KR" sz="2400">
                <a:ea typeface="宋体" charset="-122"/>
              </a:rPr>
              <a:t>SIZE2Nx2N ? 0 : 1 </a:t>
            </a:r>
            <a:r>
              <a:rPr lang="en-US" altLang="zh-CN" sz="2400">
                <a:ea typeface="宋体" charset="-122"/>
              </a:rPr>
              <a:t>)</a:t>
            </a:r>
            <a:endParaRPr lang="zh-CN" altLang="en-US" sz="2400">
              <a:ea typeface="宋体" charset="-122"/>
            </a:endParaRPr>
          </a:p>
        </p:txBody>
      </p:sp>
      <p:graphicFrame>
        <p:nvGraphicFramePr>
          <p:cNvPr id="19498" name="Group 42"/>
          <p:cNvGraphicFramePr>
            <a:graphicFrameLocks noGrp="1"/>
          </p:cNvGraphicFramePr>
          <p:nvPr/>
        </p:nvGraphicFramePr>
        <p:xfrm>
          <a:off x="1547813" y="3357563"/>
          <a:ext cx="6096000" cy="1770062"/>
        </p:xfrm>
        <a:graphic>
          <a:graphicData uri="http://schemas.openxmlformats.org/drawingml/2006/table">
            <a:tbl>
              <a:tblPr/>
              <a:tblGrid>
                <a:gridCol w="2032000"/>
                <a:gridCol w="2032000"/>
                <a:gridCol w="2032000"/>
              </a:tblGrid>
              <a:tr h="44291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rgbClr val="ED6D00"/>
                        </a:buClr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altLang="ko-KR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標楷體"/>
                          <a:cs typeface="標楷體"/>
                        </a:rPr>
                        <a:t>PART_SIZE</a:t>
                      </a:r>
                      <a:endParaRPr kumimoji="0" lang="en-US" altLang="zh-CN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標楷體"/>
                        <a:cs typeface="標楷體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rgbClr val="ED6D00"/>
                        </a:buClr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altLang="ko-KR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標楷體"/>
                          <a:cs typeface="標楷體"/>
                        </a:rPr>
                        <a:t>DepthL</a:t>
                      </a:r>
                      <a:endParaRPr kumimoji="0" lang="zh-CN" alt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標楷體"/>
                        <a:cs typeface="標楷體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rgbClr val="ED6D00"/>
                        </a:buClr>
                        <a:buSzTx/>
                        <a:buFont typeface="Arial" charset="0"/>
                        <a:buNone/>
                        <a:tabLst/>
                      </a:pPr>
                      <a:r>
                        <a:rPr kumimoji="1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標楷體"/>
                          <a:cs typeface="標楷體"/>
                        </a:rPr>
                        <a:t>DepthC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132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rgbClr val="ED6D00"/>
                        </a:buClr>
                        <a:buSzTx/>
                        <a:buFont typeface="Arial" charset="0"/>
                        <a:buNone/>
                        <a:tabLst/>
                      </a:pPr>
                      <a:r>
                        <a:rPr kumimoji="1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標楷體"/>
                          <a:cs typeface="標楷體"/>
                        </a:rPr>
                        <a:t>SIZE_2Nx2N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rgbClr val="ED6D00"/>
                        </a:buClr>
                        <a:buSzTx/>
                        <a:buFont typeface="Arial" charset="0"/>
                        <a:buNone/>
                        <a:tabLst/>
                      </a:pPr>
                      <a:r>
                        <a:rPr kumimoji="1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標楷體"/>
                          <a:cs typeface="標楷體"/>
                        </a:rPr>
                        <a:t>0, 1, 2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rgbClr val="ED6D00"/>
                        </a:buClr>
                        <a:buSzTx/>
                        <a:buFont typeface="Arial" charset="0"/>
                        <a:buNone/>
                        <a:tabLst/>
                      </a:pPr>
                      <a:r>
                        <a:rPr kumimoji="1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標楷體"/>
                          <a:cs typeface="標楷體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291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rgbClr val="ED6D00"/>
                        </a:buClr>
                        <a:buSzTx/>
                        <a:buFont typeface="Arial" charset="0"/>
                        <a:buNone/>
                        <a:tabLst/>
                      </a:pPr>
                      <a:r>
                        <a:rPr kumimoji="1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標楷體"/>
                          <a:cs typeface="標楷體"/>
                        </a:rPr>
                        <a:t>SIZE_NxN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rgbClr val="ED6D00"/>
                        </a:buClr>
                        <a:buSzTx/>
                        <a:buFont typeface="Arial" charset="0"/>
                        <a:buNone/>
                        <a:tabLst/>
                      </a:pPr>
                      <a:r>
                        <a:rPr kumimoji="1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標楷體"/>
                          <a:cs typeface="標楷體"/>
                        </a:rPr>
                        <a:t>1, 2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rgbClr val="ED6D00"/>
                        </a:buClr>
                        <a:buSzTx/>
                        <a:buFont typeface="Arial" charset="0"/>
                        <a:buNone/>
                        <a:tabLst/>
                      </a:pPr>
                      <a:r>
                        <a:rPr kumimoji="1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標楷體"/>
                          <a:cs typeface="標楷體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291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rgbClr val="ED6D00"/>
                        </a:buClr>
                        <a:buSzTx/>
                        <a:buFont typeface="Arial" charset="0"/>
                        <a:buNone/>
                        <a:tabLst/>
                      </a:pPr>
                      <a:r>
                        <a:rPr kumimoji="1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標楷體"/>
                          <a:cs typeface="標楷體"/>
                        </a:rPr>
                        <a:t>SIZE_NxN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rgbClr val="ED6D00"/>
                        </a:buClr>
                        <a:buSzTx/>
                        <a:buFont typeface="Arial" charset="0"/>
                        <a:buNone/>
                        <a:tabLst/>
                      </a:pPr>
                      <a:r>
                        <a:rPr kumimoji="1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標楷體"/>
                          <a:cs typeface="標楷體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rgbClr val="ED6D00"/>
                        </a:buClr>
                        <a:buSzTx/>
                        <a:buFont typeface="Arial" charset="0"/>
                        <a:buNone/>
                        <a:tabLst/>
                      </a:pPr>
                      <a:r>
                        <a:rPr kumimoji="1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標楷體"/>
                          <a:cs typeface="標楷體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9486" name="Text Box 30"/>
          <p:cNvSpPr txBox="1">
            <a:spLocks noChangeArrowheads="1"/>
          </p:cNvSpPr>
          <p:nvPr/>
        </p:nvSpPr>
        <p:spPr bwMode="auto">
          <a:xfrm>
            <a:off x="7667625" y="44450"/>
            <a:ext cx="1476375" cy="36671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日期占位符 3"/>
          <p:cNvSpPr txBox="1">
            <a:spLocks noGrp="1"/>
          </p:cNvSpPr>
          <p:nvPr/>
        </p:nvSpPr>
        <p:spPr bwMode="auto">
          <a:xfrm>
            <a:off x="3492500" y="6237288"/>
            <a:ext cx="838200" cy="40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fld id="{7388CEB6-32FA-4809-A233-3D4827AA6FED}" type="datetime1">
              <a:rPr lang="ja-JP" altLang="en-US" sz="1000">
                <a:solidFill>
                  <a:schemeClr val="bg1"/>
                </a:solidFill>
              </a:rPr>
              <a:pPr/>
              <a:t>2012/2/1</a:t>
            </a:fld>
            <a:endParaRPr lang="en-US" altLang="ja-JP" sz="1000">
              <a:solidFill>
                <a:schemeClr val="bg1"/>
              </a:solidFill>
            </a:endParaRPr>
          </a:p>
        </p:txBody>
      </p:sp>
      <p:sp>
        <p:nvSpPr>
          <p:cNvPr id="20482" name="页脚占位符 4"/>
          <p:cNvSpPr txBox="1">
            <a:spLocks noGrp="1"/>
          </p:cNvSpPr>
          <p:nvPr/>
        </p:nvSpPr>
        <p:spPr bwMode="auto">
          <a:xfrm>
            <a:off x="608013" y="6237288"/>
            <a:ext cx="2881312" cy="40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en-US" altLang="zh-TW" sz="1000">
                <a:solidFill>
                  <a:schemeClr val="bg1"/>
                </a:solidFill>
              </a:rPr>
              <a:t>Copyright © MediaTek Inc. All rights reserved.</a:t>
            </a:r>
          </a:p>
        </p:txBody>
      </p:sp>
      <p:sp>
        <p:nvSpPr>
          <p:cNvPr id="20483" name="灯片编号占位符 5"/>
          <p:cNvSpPr txBox="1">
            <a:spLocks noGrp="1"/>
          </p:cNvSpPr>
          <p:nvPr/>
        </p:nvSpPr>
        <p:spPr bwMode="auto">
          <a:xfrm>
            <a:off x="4338638" y="6237288"/>
            <a:ext cx="463550" cy="40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fld id="{2288F0E8-43CB-473C-86A7-80331E43911D}" type="slidenum">
              <a:rPr lang="en-US" altLang="ja-JP" sz="1000">
                <a:solidFill>
                  <a:schemeClr val="bg1"/>
                </a:solidFill>
              </a:rPr>
              <a:pPr/>
              <a:t>6</a:t>
            </a:fld>
            <a:endParaRPr lang="en-US" altLang="ja-JP" sz="1000">
              <a:solidFill>
                <a:schemeClr val="bg1"/>
              </a:solidFill>
            </a:endParaRPr>
          </a:p>
        </p:txBody>
      </p:sp>
      <p:graphicFrame>
        <p:nvGraphicFramePr>
          <p:cNvPr id="21580" name="Group 76"/>
          <p:cNvGraphicFramePr>
            <a:graphicFrameLocks noGrp="1"/>
          </p:cNvGraphicFramePr>
          <p:nvPr/>
        </p:nvGraphicFramePr>
        <p:xfrm>
          <a:off x="684213" y="1773238"/>
          <a:ext cx="7786687" cy="3203575"/>
        </p:xfrm>
        <a:graphic>
          <a:graphicData uri="http://schemas.openxmlformats.org/drawingml/2006/table">
            <a:tbl>
              <a:tblPr/>
              <a:tblGrid>
                <a:gridCol w="649287"/>
                <a:gridCol w="827088"/>
                <a:gridCol w="1119187"/>
                <a:gridCol w="1296988"/>
                <a:gridCol w="1298575"/>
                <a:gridCol w="1298575"/>
                <a:gridCol w="1296987"/>
              </a:tblGrid>
              <a:tr h="582613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標楷體"/>
                          <a:cs typeface="標楷體"/>
                        </a:rPr>
                        <a:t>MaxChromaDepth=1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D2D8A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標楷體"/>
                          <a:cs typeface="標楷體"/>
                        </a:rPr>
                        <a:t>⊿rate Y 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D2D8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標楷體"/>
                          <a:cs typeface="標楷體"/>
                        </a:rPr>
                        <a:t>⊿rate U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D2D8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標楷體"/>
                          <a:cs typeface="標楷體"/>
                        </a:rPr>
                        <a:t>⊿rate V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D2D8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標楷體"/>
                          <a:cs typeface="標楷體"/>
                        </a:rPr>
                        <a:t>Enc. Time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D2D8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標楷體"/>
                          <a:cs typeface="標楷體"/>
                        </a:rPr>
                        <a:t>Dec. Time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D2D8A"/>
                    </a:solidFill>
                  </a:tcPr>
                </a:tc>
              </a:tr>
              <a:tr h="366713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標楷體"/>
                          <a:cs typeface="標楷體"/>
                        </a:rPr>
                        <a:t>AI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D2D8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標楷體"/>
                          <a:cs typeface="標楷體"/>
                        </a:rPr>
                        <a:t>HE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rgbClr val="ED6D00"/>
                        </a:buClr>
                        <a:buSzTx/>
                        <a:buFont typeface="Arial" charset="0"/>
                        <a:buNone/>
                        <a:tabLst/>
                      </a:pPr>
                      <a:r>
                        <a:rPr kumimoji="1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標楷體"/>
                          <a:cs typeface="標楷體"/>
                        </a:rPr>
                        <a:t>0.0%</a:t>
                      </a:r>
                      <a:endParaRPr kumimoji="1" lang="zh-CN" alt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標楷體"/>
                        <a:cs typeface="標楷體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rgbClr val="ED6D00"/>
                        </a:buClr>
                        <a:buSzTx/>
                        <a:buFont typeface="Arial" charset="0"/>
                        <a:buNone/>
                        <a:tabLst/>
                      </a:pPr>
                      <a:r>
                        <a:rPr kumimoji="1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標楷體"/>
                          <a:cs typeface="標楷體"/>
                        </a:rPr>
                        <a:t>-2.4%</a:t>
                      </a:r>
                      <a:endParaRPr kumimoji="1" lang="zh-CN" alt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標楷體"/>
                        <a:cs typeface="標楷體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rgbClr val="ED6D00"/>
                        </a:buClr>
                        <a:buSzTx/>
                        <a:buFont typeface="Arial" charset="0"/>
                        <a:buNone/>
                        <a:tabLst/>
                      </a:pPr>
                      <a:r>
                        <a:rPr kumimoji="1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標楷體"/>
                          <a:cs typeface="標楷體"/>
                        </a:rPr>
                        <a:t>-2.5%</a:t>
                      </a:r>
                      <a:endParaRPr kumimoji="1" lang="zh-CN" alt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標楷體"/>
                        <a:cs typeface="標楷體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標楷體"/>
                          <a:cs typeface="標楷體"/>
                        </a:rPr>
                        <a:t>100%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標楷體"/>
                          <a:cs typeface="標楷體"/>
                        </a:rPr>
                        <a:t>99%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A"/>
                    </a:solidFill>
                  </a:tcPr>
                </a:tc>
              </a:tr>
              <a:tr h="333375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標楷體"/>
                          <a:cs typeface="標楷體"/>
                        </a:rPr>
                        <a:t>LC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rgbClr val="ED6D00"/>
                        </a:buClr>
                        <a:buSzTx/>
                        <a:buFont typeface="Arial" charset="0"/>
                        <a:buNone/>
                        <a:tabLst/>
                      </a:pPr>
                      <a:r>
                        <a:rPr kumimoji="1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標楷體"/>
                          <a:cs typeface="標楷體"/>
                        </a:rPr>
                        <a:t>0.0%</a:t>
                      </a:r>
                      <a:endParaRPr kumimoji="1" lang="zh-CN" alt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標楷體"/>
                        <a:cs typeface="標楷體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rgbClr val="ED6D00"/>
                        </a:buClr>
                        <a:buSzTx/>
                        <a:buFont typeface="Arial" charset="0"/>
                        <a:buNone/>
                        <a:tabLst/>
                      </a:pPr>
                      <a:r>
                        <a:rPr kumimoji="1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標楷體"/>
                          <a:cs typeface="標楷體"/>
                        </a:rPr>
                        <a:t>-1.8%</a:t>
                      </a:r>
                      <a:endParaRPr kumimoji="1" lang="zh-CN" alt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標楷體"/>
                        <a:cs typeface="標楷體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rgbClr val="ED6D00"/>
                        </a:buClr>
                        <a:buSzTx/>
                        <a:buFont typeface="Arial" charset="0"/>
                        <a:buNone/>
                        <a:tabLst/>
                      </a:pPr>
                      <a:r>
                        <a:rPr kumimoji="1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標楷體"/>
                          <a:cs typeface="標楷體"/>
                        </a:rPr>
                        <a:t>-2.0%</a:t>
                      </a:r>
                      <a:endParaRPr kumimoji="1" lang="zh-CN" alt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標楷體"/>
                        <a:cs typeface="標楷體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標楷體"/>
                          <a:cs typeface="標楷體"/>
                        </a:rPr>
                        <a:t>101%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標楷體"/>
                          <a:cs typeface="標楷體"/>
                        </a:rPr>
                        <a:t>99%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D"/>
                    </a:solidFill>
                  </a:tcPr>
                </a:tc>
              </a:tr>
              <a:tr h="333375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標楷體"/>
                          <a:cs typeface="標楷體"/>
                        </a:rPr>
                        <a:t>RA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D2D8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標楷體"/>
                          <a:cs typeface="標楷體"/>
                        </a:rPr>
                        <a:t>HE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rgbClr val="ED6D00"/>
                        </a:buClr>
                        <a:buSzTx/>
                        <a:buFont typeface="Arial" charset="0"/>
                        <a:buNone/>
                        <a:tabLst/>
                      </a:pPr>
                      <a:r>
                        <a:rPr kumimoji="1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標楷體"/>
                          <a:cs typeface="標楷體"/>
                        </a:rPr>
                        <a:t>-0.1%</a:t>
                      </a:r>
                      <a:endParaRPr kumimoji="1" lang="zh-CN" alt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標楷體"/>
                        <a:cs typeface="標楷體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rgbClr val="ED6D00"/>
                        </a:buClr>
                        <a:buSzTx/>
                        <a:buFont typeface="Arial" charset="0"/>
                        <a:buNone/>
                        <a:tabLst/>
                      </a:pPr>
                      <a:r>
                        <a:rPr kumimoji="1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標楷體"/>
                          <a:cs typeface="標楷體"/>
                        </a:rPr>
                        <a:t>-1.2%</a:t>
                      </a:r>
                      <a:endParaRPr kumimoji="1" lang="zh-CN" alt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標楷體"/>
                        <a:cs typeface="標楷體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rgbClr val="ED6D00"/>
                        </a:buClr>
                        <a:buSzTx/>
                        <a:buFont typeface="Arial" charset="0"/>
                        <a:buNone/>
                        <a:tabLst/>
                      </a:pPr>
                      <a:r>
                        <a:rPr kumimoji="1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標楷體"/>
                          <a:cs typeface="標楷體"/>
                        </a:rPr>
                        <a:t>-1.4%</a:t>
                      </a:r>
                      <a:endParaRPr kumimoji="1" lang="zh-CN" alt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標楷體"/>
                        <a:cs typeface="標楷體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標楷體"/>
                          <a:cs typeface="標楷體"/>
                        </a:rPr>
                        <a:t>97%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標楷體"/>
                          <a:cs typeface="標楷體"/>
                        </a:rPr>
                        <a:t>100%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A"/>
                    </a:solidFill>
                  </a:tcPr>
                </a:tc>
              </a:tr>
              <a:tr h="366713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標楷體"/>
                          <a:cs typeface="標楷體"/>
                        </a:rPr>
                        <a:t>LC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rgbClr val="ED6D00"/>
                        </a:buClr>
                        <a:buSzTx/>
                        <a:buFont typeface="Arial" charset="0"/>
                        <a:buNone/>
                        <a:tabLst/>
                      </a:pPr>
                      <a:r>
                        <a:rPr kumimoji="1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標楷體"/>
                          <a:cs typeface="標楷體"/>
                        </a:rPr>
                        <a:t>0.0%</a:t>
                      </a:r>
                      <a:endParaRPr kumimoji="1" lang="zh-CN" alt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標楷體"/>
                        <a:cs typeface="標楷體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rgbClr val="ED6D00"/>
                        </a:buClr>
                        <a:buSzTx/>
                        <a:buFont typeface="Arial" charset="0"/>
                        <a:buNone/>
                        <a:tabLst/>
                      </a:pPr>
                      <a:r>
                        <a:rPr kumimoji="1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標楷體"/>
                          <a:cs typeface="標楷體"/>
                        </a:rPr>
                        <a:t>-1.1%</a:t>
                      </a:r>
                      <a:endParaRPr kumimoji="1" lang="zh-CN" alt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標楷體"/>
                        <a:cs typeface="標楷體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rgbClr val="ED6D00"/>
                        </a:buClr>
                        <a:buSzTx/>
                        <a:buFont typeface="Arial" charset="0"/>
                        <a:buNone/>
                        <a:tabLst/>
                      </a:pPr>
                      <a:r>
                        <a:rPr kumimoji="1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標楷體"/>
                          <a:cs typeface="標楷體"/>
                        </a:rPr>
                        <a:t>-1.7%</a:t>
                      </a:r>
                      <a:endParaRPr kumimoji="1" lang="zh-CN" alt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標楷體"/>
                        <a:cs typeface="標楷體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標楷體"/>
                          <a:cs typeface="標楷體"/>
                        </a:rPr>
                        <a:t>98%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標楷體"/>
                          <a:cs typeface="標楷體"/>
                        </a:rPr>
                        <a:t>100%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D"/>
                    </a:solidFill>
                  </a:tcPr>
                </a:tc>
              </a:tr>
              <a:tr h="333375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標楷體"/>
                          <a:cs typeface="標楷體"/>
                        </a:rPr>
                        <a:t>LD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D2D8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標楷體"/>
                          <a:cs typeface="標楷體"/>
                        </a:rPr>
                        <a:t>HE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rgbClr val="ED6D00"/>
                        </a:buClr>
                        <a:buSzTx/>
                        <a:buFont typeface="Arial" charset="0"/>
                        <a:buNone/>
                        <a:tabLst/>
                      </a:pPr>
                      <a:r>
                        <a:rPr kumimoji="1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標楷體"/>
                          <a:cs typeface="標楷體"/>
                        </a:rPr>
                        <a:t>-0.1%</a:t>
                      </a:r>
                      <a:endParaRPr kumimoji="1" lang="zh-CN" alt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標楷體"/>
                        <a:cs typeface="標楷體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rgbClr val="ED6D00"/>
                        </a:buClr>
                        <a:buSzTx/>
                        <a:buFont typeface="Arial" charset="0"/>
                        <a:buNone/>
                        <a:tabLst/>
                      </a:pPr>
                      <a:r>
                        <a:rPr kumimoji="1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標楷體"/>
                          <a:cs typeface="標楷體"/>
                        </a:rPr>
                        <a:t>0.0%</a:t>
                      </a:r>
                      <a:endParaRPr kumimoji="1" lang="zh-CN" alt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標楷體"/>
                        <a:cs typeface="標楷體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rgbClr val="ED6D00"/>
                        </a:buClr>
                        <a:buSzTx/>
                        <a:buFont typeface="Arial" charset="0"/>
                        <a:buNone/>
                        <a:tabLst/>
                      </a:pPr>
                      <a:r>
                        <a:rPr kumimoji="1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標楷體"/>
                          <a:cs typeface="標楷體"/>
                        </a:rPr>
                        <a:t>0.0%</a:t>
                      </a:r>
                      <a:endParaRPr kumimoji="1" lang="zh-CN" alt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標楷體"/>
                        <a:cs typeface="標楷體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標楷體"/>
                          <a:cs typeface="標楷體"/>
                        </a:rPr>
                        <a:t>98%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標楷體"/>
                          <a:cs typeface="標楷體"/>
                        </a:rPr>
                        <a:t>100%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A"/>
                    </a:solidFill>
                  </a:tcPr>
                </a:tc>
              </a:tr>
              <a:tr h="366713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標楷體"/>
                          <a:cs typeface="標楷體"/>
                        </a:rPr>
                        <a:t>LC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rgbClr val="ED6D00"/>
                        </a:buClr>
                        <a:buSzTx/>
                        <a:buFont typeface="Arial" charset="0"/>
                        <a:buNone/>
                        <a:tabLst/>
                      </a:pPr>
                      <a:r>
                        <a:rPr kumimoji="1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標楷體"/>
                          <a:cs typeface="標楷體"/>
                        </a:rPr>
                        <a:t>0.0%</a:t>
                      </a:r>
                      <a:endParaRPr kumimoji="1" lang="zh-CN" alt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標楷體"/>
                        <a:cs typeface="標楷體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rgbClr val="ED6D00"/>
                        </a:buClr>
                        <a:buSzTx/>
                        <a:buFont typeface="Arial" charset="0"/>
                        <a:buNone/>
                        <a:tabLst/>
                      </a:pPr>
                      <a:r>
                        <a:rPr kumimoji="1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標楷體"/>
                          <a:cs typeface="標楷體"/>
                        </a:rPr>
                        <a:t>-0.8%</a:t>
                      </a:r>
                      <a:endParaRPr kumimoji="1" lang="zh-CN" alt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標楷體"/>
                        <a:cs typeface="標楷體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rgbClr val="ED6D00"/>
                        </a:buClr>
                        <a:buSzTx/>
                        <a:buFont typeface="Arial" charset="0"/>
                        <a:buNone/>
                        <a:tabLst/>
                      </a:pPr>
                      <a:r>
                        <a:rPr kumimoji="1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標楷體"/>
                          <a:cs typeface="標楷體"/>
                        </a:rPr>
                        <a:t>-1.1%</a:t>
                      </a:r>
                      <a:endParaRPr kumimoji="1" lang="zh-CN" alt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標楷體"/>
                        <a:cs typeface="標楷體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標楷體"/>
                          <a:cs typeface="標楷體"/>
                        </a:rPr>
                        <a:t>99%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標楷體"/>
                          <a:cs typeface="標楷體"/>
                        </a:rPr>
                        <a:t>100%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D"/>
                    </a:solidFill>
                  </a:tcPr>
                </a:tc>
              </a:tr>
              <a:tr h="333375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標楷體"/>
                          <a:cs typeface="標楷體"/>
                        </a:rPr>
                        <a:t>RAHE-10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D2D8A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rgbClr val="ED6D00"/>
                        </a:buClr>
                        <a:buSzTx/>
                        <a:buFont typeface="Arial" charset="0"/>
                        <a:buNone/>
                        <a:tabLst/>
                      </a:pPr>
                      <a:r>
                        <a:rPr kumimoji="1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標楷體"/>
                          <a:cs typeface="標楷體"/>
                        </a:rPr>
                        <a:t>0.0%</a:t>
                      </a:r>
                      <a:endParaRPr kumimoji="1" lang="zh-CN" alt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標楷體"/>
                        <a:cs typeface="標楷體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rgbClr val="ED6D00"/>
                        </a:buClr>
                        <a:buSzTx/>
                        <a:buFont typeface="Arial" charset="0"/>
                        <a:buNone/>
                        <a:tabLst/>
                      </a:pPr>
                      <a:r>
                        <a:rPr kumimoji="1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標楷體"/>
                          <a:cs typeface="標楷體"/>
                        </a:rPr>
                        <a:t>-2.7%</a:t>
                      </a:r>
                      <a:endParaRPr kumimoji="1" lang="zh-CN" alt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標楷體"/>
                        <a:cs typeface="標楷體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rgbClr val="ED6D00"/>
                        </a:buClr>
                        <a:buSzTx/>
                        <a:buFont typeface="Arial" charset="0"/>
                        <a:buNone/>
                        <a:tabLst/>
                      </a:pPr>
                      <a:r>
                        <a:rPr kumimoji="1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標楷體"/>
                          <a:cs typeface="標楷體"/>
                        </a:rPr>
                        <a:t>-2.5%</a:t>
                      </a:r>
                      <a:endParaRPr kumimoji="1" lang="zh-CN" alt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標楷體"/>
                        <a:cs typeface="標楷體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標楷體"/>
                          <a:cs typeface="標楷體"/>
                        </a:rPr>
                        <a:t>98%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標楷體"/>
                          <a:cs typeface="標楷體"/>
                        </a:rPr>
                        <a:t>100%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A"/>
                    </a:solidFill>
                  </a:tcPr>
                </a:tc>
              </a:tr>
            </a:tbl>
          </a:graphicData>
        </a:graphic>
      </p:graphicFrame>
      <p:sp>
        <p:nvSpPr>
          <p:cNvPr id="2" name="标题 1"/>
          <p:cNvSpPr>
            <a:spLocks/>
          </p:cNvSpPr>
          <p:nvPr/>
        </p:nvSpPr>
        <p:spPr bwMode="auto">
          <a:xfrm>
            <a:off x="622300" y="142875"/>
            <a:ext cx="8059738" cy="931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en-US" altLang="zh-CN" sz="32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Experimental Results </a:t>
            </a:r>
          </a:p>
        </p:txBody>
      </p:sp>
      <p:sp>
        <p:nvSpPr>
          <p:cNvPr id="20554" name="内容占位符 7"/>
          <p:cNvSpPr>
            <a:spLocks/>
          </p:cNvSpPr>
          <p:nvPr/>
        </p:nvSpPr>
        <p:spPr bwMode="auto">
          <a:xfrm>
            <a:off x="622300" y="1071563"/>
            <a:ext cx="8054975" cy="4570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50000"/>
              </a:spcBef>
              <a:buClr>
                <a:srgbClr val="ED6D00"/>
              </a:buClr>
              <a:buFont typeface="Arial" charset="0"/>
              <a:buChar char="▪"/>
            </a:pPr>
            <a:r>
              <a:rPr kumimoji="1" lang="en-US" altLang="zh-CN" sz="2400">
                <a:solidFill>
                  <a:srgbClr val="000000"/>
                </a:solidFill>
              </a:rPr>
              <a:t>Subtest 4.1: Chroma 32x32 Transform is applied</a:t>
            </a:r>
          </a:p>
        </p:txBody>
      </p:sp>
      <p:sp>
        <p:nvSpPr>
          <p:cNvPr id="20556" name="Text Box 76"/>
          <p:cNvSpPr txBox="1">
            <a:spLocks noChangeArrowheads="1"/>
          </p:cNvSpPr>
          <p:nvPr/>
        </p:nvSpPr>
        <p:spPr bwMode="auto">
          <a:xfrm>
            <a:off x="7667625" y="115888"/>
            <a:ext cx="1476375" cy="36671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日期占位符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BE20242-7622-451E-B33E-BE0DBC924FB0}" type="datetime1">
              <a:rPr lang="ja-JP" altLang="en-US">
                <a:cs typeface="標楷體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2012/2/1</a:t>
            </a:fld>
            <a:endParaRPr lang="en-US" altLang="ja-JP">
              <a:cs typeface="標楷體"/>
            </a:endParaRPr>
          </a:p>
        </p:txBody>
      </p:sp>
      <p:sp>
        <p:nvSpPr>
          <p:cNvPr id="21508" name="页脚占位符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TW" smtClean="0">
                <a:cs typeface="標楷體"/>
              </a:rPr>
              <a:t>Copyright © MediaTek Inc. All rights reserved.</a:t>
            </a:r>
          </a:p>
        </p:txBody>
      </p:sp>
      <p:sp>
        <p:nvSpPr>
          <p:cNvPr id="21509" name="灯片编号占位符 5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3F58C1D-24F6-4C2A-A8B1-402C66842AD3}" type="slidenum">
              <a:rPr lang="en-US" altLang="ja-JP">
                <a:cs typeface="標楷體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7</a:t>
            </a:fld>
            <a:endParaRPr lang="en-US" altLang="ja-JP">
              <a:cs typeface="標楷體"/>
            </a:endParaRPr>
          </a:p>
        </p:txBody>
      </p:sp>
      <p:sp>
        <p:nvSpPr>
          <p:cNvPr id="3" name="内容占位符 7"/>
          <p:cNvSpPr>
            <a:spLocks/>
          </p:cNvSpPr>
          <p:nvPr/>
        </p:nvSpPr>
        <p:spPr bwMode="auto">
          <a:xfrm>
            <a:off x="622300" y="1071563"/>
            <a:ext cx="8054975" cy="4570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50000"/>
              </a:spcBef>
              <a:buClr>
                <a:srgbClr val="ED6D00"/>
              </a:buClr>
              <a:buFont typeface="Arial" charset="0"/>
              <a:buChar char="▪"/>
            </a:pPr>
            <a:r>
              <a:rPr kumimoji="1" lang="en-US" altLang="zh-CN" sz="2400">
                <a:solidFill>
                  <a:srgbClr val="000000"/>
                </a:solidFill>
              </a:rPr>
              <a:t>In SPS, max RQT depth is signaled separately for luma and chroma</a:t>
            </a:r>
          </a:p>
          <a:p>
            <a:pPr marL="342900" indent="-342900">
              <a:spcBef>
                <a:spcPct val="50000"/>
              </a:spcBef>
              <a:buClr>
                <a:srgbClr val="ED6D00"/>
              </a:buClr>
              <a:buFont typeface="Arial" charset="0"/>
              <a:buChar char="▪"/>
            </a:pPr>
            <a:r>
              <a:rPr kumimoji="1" lang="en-US" altLang="zh-CN" sz="2400">
                <a:solidFill>
                  <a:srgbClr val="000000"/>
                </a:solidFill>
              </a:rPr>
              <a:t>The chroma RQT depth is implicitly derived</a:t>
            </a:r>
          </a:p>
          <a:p>
            <a:pPr marL="342900" indent="-342900">
              <a:spcBef>
                <a:spcPct val="50000"/>
              </a:spcBef>
              <a:buClr>
                <a:srgbClr val="ED6D00"/>
              </a:buClr>
              <a:buFont typeface="Arial" charset="0"/>
              <a:buChar char="▪"/>
            </a:pPr>
            <a:r>
              <a:rPr kumimoji="1" lang="en-US" altLang="zh-CN" sz="2400">
                <a:solidFill>
                  <a:srgbClr val="000000"/>
                </a:solidFill>
              </a:rPr>
              <a:t>Two cases with and without 32x32 chroma transform are tested</a:t>
            </a:r>
          </a:p>
          <a:p>
            <a:pPr marL="342900" indent="-342900">
              <a:spcBef>
                <a:spcPct val="50000"/>
              </a:spcBef>
              <a:buClr>
                <a:srgbClr val="ED6D00"/>
              </a:buClr>
              <a:buFont typeface="Arial" charset="0"/>
              <a:buChar char="▪"/>
            </a:pPr>
            <a:endParaRPr kumimoji="1" lang="en-US" altLang="zh-CN" sz="2400">
              <a:solidFill>
                <a:srgbClr val="000000"/>
              </a:solidFill>
            </a:endParaRPr>
          </a:p>
        </p:txBody>
      </p:sp>
      <p:sp>
        <p:nvSpPr>
          <p:cNvPr id="2" name="标题 1"/>
          <p:cNvSpPr>
            <a:spLocks/>
          </p:cNvSpPr>
          <p:nvPr/>
        </p:nvSpPr>
        <p:spPr bwMode="auto">
          <a:xfrm>
            <a:off x="622300" y="142875"/>
            <a:ext cx="8059738" cy="931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en-US" altLang="zh-CN" sz="32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Summary </a:t>
            </a:r>
          </a:p>
        </p:txBody>
      </p:sp>
      <p:sp>
        <p:nvSpPr>
          <p:cNvPr id="21511" name="Text Box 7"/>
          <p:cNvSpPr txBox="1">
            <a:spLocks noChangeArrowheads="1"/>
          </p:cNvSpPr>
          <p:nvPr/>
        </p:nvSpPr>
        <p:spPr bwMode="auto">
          <a:xfrm>
            <a:off x="7667625" y="115888"/>
            <a:ext cx="1476375" cy="36671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>
                <a:cs typeface="+mj-cs"/>
              </a:rPr>
              <a:t>Thank you!</a:t>
            </a:r>
            <a:endParaRPr lang="en-US" dirty="0">
              <a:cs typeface="+mj-cs"/>
            </a:endParaRPr>
          </a:p>
        </p:txBody>
      </p:sp>
      <p:sp>
        <p:nvSpPr>
          <p:cNvPr id="22530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endParaRPr lang="en-US" altLang="zh-CN" smtClean="0"/>
          </a:p>
        </p:txBody>
      </p:sp>
      <p:sp>
        <p:nvSpPr>
          <p:cNvPr id="22532" name="Text Box 4"/>
          <p:cNvSpPr txBox="1">
            <a:spLocks noChangeArrowheads="1"/>
          </p:cNvSpPr>
          <p:nvPr/>
        </p:nvSpPr>
        <p:spPr bwMode="auto">
          <a:xfrm>
            <a:off x="7667625" y="188913"/>
            <a:ext cx="1476375" cy="366712"/>
          </a:xfrm>
          <a:prstGeom prst="rect">
            <a:avLst/>
          </a:prstGeom>
          <a:gradFill rotWithShape="1">
            <a:gsLst>
              <a:gs pos="0">
                <a:srgbClr val="C8C8C8"/>
              </a:gs>
              <a:gs pos="100000">
                <a:srgbClr val="DCDCDC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範本1">
  <a:themeElements>
    <a:clrScheme name="_Conf_A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_Conf_A">
      <a:majorFont>
        <a:latin typeface="Arial"/>
        <a:ea typeface="標楷體"/>
        <a:cs typeface=""/>
      </a:majorFont>
      <a:minorFont>
        <a:latin typeface="Arial"/>
        <a:ea typeface="標楷體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_Conf_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_Conf_A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_Conf_A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_Conf_A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_Conf_A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_Conf_A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_Conf_A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_Conf_A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_Conf_A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_Conf_A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_Conf_A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_Conf_A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C7EDCC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Conf_A</Template>
  <TotalTime>224</TotalTime>
  <Words>316</Words>
  <Application>Microsoft Office PowerPoint</Application>
  <PresentationFormat>On-screen Show (4:3)</PresentationFormat>
  <Paragraphs>146</Paragraphs>
  <Slides>8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演示文稿设计模板</vt:lpstr>
      </vt:variant>
      <vt:variant>
        <vt:i4>12</vt:i4>
      </vt:variant>
      <vt:variant>
        <vt:lpstr>幻灯片标题</vt:lpstr>
      </vt:variant>
      <vt:variant>
        <vt:i4>8</vt:i4>
      </vt:variant>
    </vt:vector>
  </HeadingPairs>
  <TitlesOfParts>
    <vt:vector size="27" baseType="lpstr">
      <vt:lpstr>Arial</vt:lpstr>
      <vt:lpstr>標楷體</vt:lpstr>
      <vt:lpstr>Calibri</vt:lpstr>
      <vt:lpstr>黑体</vt:lpstr>
      <vt:lpstr>宋体</vt:lpstr>
      <vt:lpstr>Times New Roman</vt:lpstr>
      <vt:lpstr>Malgun Gothic</vt:lpstr>
      <vt:lpstr>範本1</vt:lpstr>
      <vt:lpstr>範本1</vt:lpstr>
      <vt:lpstr>範本1</vt:lpstr>
      <vt:lpstr>範本1</vt:lpstr>
      <vt:lpstr>範本1</vt:lpstr>
      <vt:lpstr>範本1</vt:lpstr>
      <vt:lpstr>範本1</vt:lpstr>
      <vt:lpstr>範本1</vt:lpstr>
      <vt:lpstr>範本1</vt:lpstr>
      <vt:lpstr>範本1</vt:lpstr>
      <vt:lpstr>範本1</vt:lpstr>
      <vt:lpstr>範本1</vt:lpstr>
      <vt:lpstr>CE2: Subset 4.4: Test Results on Harmonization of JCTVC-G283, JCTVC-G442 and JCTVC-G980</vt:lpstr>
      <vt:lpstr>Background</vt:lpstr>
      <vt:lpstr>Harmonized solution on Chroma RQT </vt:lpstr>
      <vt:lpstr>Harmonized solution on Chroma RQT </vt:lpstr>
      <vt:lpstr>Harmonized solution on Chroma RQT </vt:lpstr>
      <vt:lpstr>幻灯片 6</vt:lpstr>
      <vt:lpstr>幻灯片 7</vt:lpstr>
      <vt:lpstr>Thank you!</vt:lpstr>
    </vt:vector>
  </TitlesOfParts>
  <Company>MediaTek Inc.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Mediatek</dc:creator>
  <cp:lastModifiedBy>xzhao</cp:lastModifiedBy>
  <cp:revision>27</cp:revision>
  <dcterms:created xsi:type="dcterms:W3CDTF">2012-01-16T02:49:11Z</dcterms:created>
  <dcterms:modified xsi:type="dcterms:W3CDTF">2012-02-01T21:52:03Z</dcterms:modified>
</cp:coreProperties>
</file>