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8" r:id="rId2"/>
    <p:sldId id="373" r:id="rId3"/>
    <p:sldId id="389" r:id="rId4"/>
    <p:sldId id="385" r:id="rId5"/>
    <p:sldId id="391" r:id="rId6"/>
    <p:sldId id="392" r:id="rId7"/>
    <p:sldId id="399" r:id="rId8"/>
    <p:sldId id="393" r:id="rId9"/>
    <p:sldId id="400" r:id="rId10"/>
    <p:sldId id="401" r:id="rId11"/>
    <p:sldId id="402" r:id="rId12"/>
    <p:sldId id="369" r:id="rId13"/>
    <p:sldId id="263" r:id="rId14"/>
  </p:sldIdLst>
  <p:sldSz cx="10528300" cy="8001000"/>
  <p:notesSz cx="7099300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2100"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2100"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2100"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2100"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7A7A7"/>
    <a:srgbClr val="5F5F5F"/>
    <a:srgbClr val="B2B2B2"/>
    <a:srgbClr val="BBE0E3"/>
    <a:srgbClr val="CC00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00" autoAdjust="0"/>
    <p:restoredTop sz="96055" autoAdjust="0"/>
  </p:normalViewPr>
  <p:slideViewPr>
    <p:cSldViewPr>
      <p:cViewPr>
        <p:scale>
          <a:sx n="75" d="100"/>
          <a:sy n="75" d="100"/>
        </p:scale>
        <p:origin x="-948" y="636"/>
      </p:cViewPr>
      <p:guideLst>
        <p:guide orient="horz" pos="2520"/>
        <p:guide pos="33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MPEG99_SanJose\&#25552;&#26696;\H0314\JCTVC-H0314-v2\CE4_subtest2.4_without%20random_QMs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MPEG99_SanJose\&#25552;&#26696;\H0314\JCTVC-H0314-v2\CE4_subtest2.4_without%20random_QMs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MPEG99_SanJose\&#25552;&#26696;\H0314\JCTVC-H0314-v2\CE4_subtest2.4_without%20random_QMs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MPEG99_SanJose\&#25552;&#26696;\H0314\JCTVC-H0314-v2\CE4_subtest2.4_without%20random_QMs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compression ratio_vs_error</a:t>
            </a:r>
            <a:endParaRPr lang="zh-CN"/>
          </a:p>
        </c:rich>
      </c:tx>
      <c:layout/>
      <c:overlay val="0"/>
      <c:spPr>
        <a:noFill/>
        <a:ln w="25400">
          <a:noFill/>
        </a:ln>
      </c:sp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Summary!$M$48</c:f>
              <c:strCache>
                <c:ptCount val="1"/>
                <c:pt idx="0">
                  <c:v>compression ratio(anc/pro)</c:v>
                </c:pt>
              </c:strCache>
            </c:strRef>
          </c:tx>
          <c:marker>
            <c:symbol val="none"/>
          </c:marker>
          <c:xVal>
            <c:numRef>
              <c:f>Summary!$N$47:$R$47</c:f>
              <c:numCache>
                <c:formatCode>0.00_);[Red]\(0.00\)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0.61535439999999997</c:v>
                </c:pt>
                <c:pt idx="3">
                  <c:v>1.5360727999999999</c:v>
                </c:pt>
                <c:pt idx="4">
                  <c:v>2.9685039999999998</c:v>
                </c:pt>
              </c:numCache>
            </c:numRef>
          </c:xVal>
          <c:yVal>
            <c:numRef>
              <c:f>Summary!$N$48:$R$48</c:f>
              <c:numCache>
                <c:formatCode>0.00_);[Red]\(0.00\)</c:formatCode>
                <c:ptCount val="5"/>
                <c:pt idx="0">
                  <c:v>1</c:v>
                </c:pt>
                <c:pt idx="1">
                  <c:v>2.428928120661463</c:v>
                </c:pt>
                <c:pt idx="2">
                  <c:v>5.5034881777685634</c:v>
                </c:pt>
                <c:pt idx="3">
                  <c:v>12.121354912138141</c:v>
                </c:pt>
                <c:pt idx="4">
                  <c:v>21.207254765355479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6119040"/>
        <c:axId val="164369152"/>
      </c:scatterChart>
      <c:valAx>
        <c:axId val="96119040"/>
        <c:scaling>
          <c:orientation val="minMax"/>
        </c:scaling>
        <c:delete val="0"/>
        <c:axPos val="b"/>
        <c:numFmt formatCode="0.00_);[Red]\(0.00\)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宋体"/>
                <a:ea typeface="宋体"/>
                <a:cs typeface="宋体"/>
              </a:defRPr>
            </a:pPr>
            <a:endParaRPr lang="zh-CN"/>
          </a:p>
        </c:txPr>
        <c:crossAx val="164369152"/>
        <c:crosses val="autoZero"/>
        <c:crossBetween val="midCat"/>
      </c:valAx>
      <c:valAx>
        <c:axId val="164369152"/>
        <c:scaling>
          <c:orientation val="minMax"/>
        </c:scaling>
        <c:delete val="0"/>
        <c:axPos val="l"/>
        <c:majorGridlines/>
        <c:numFmt formatCode="0.00_);[Red]\(0.00\)" sourceLinked="1"/>
        <c:majorTickMark val="out"/>
        <c:minorTickMark val="none"/>
        <c:tickLblPos val="nextTo"/>
        <c:crossAx val="9611904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AvgError_vs_QM bits </a:t>
            </a:r>
            <a:endParaRPr lang="zh-CN"/>
          </a:p>
        </c:rich>
      </c:tx>
      <c:layout/>
      <c:overlay val="0"/>
      <c:spPr>
        <a:noFill/>
        <a:ln w="25400">
          <a:noFill/>
        </a:ln>
      </c:sp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Summary!$M$48</c:f>
              <c:strCache>
                <c:ptCount val="1"/>
                <c:pt idx="0">
                  <c:v>compression ratio(anc/pro)</c:v>
                </c:pt>
              </c:strCache>
            </c:strRef>
          </c:tx>
          <c:marker>
            <c:symbol val="none"/>
          </c:marker>
          <c:xVal>
            <c:numRef>
              <c:f>Summary!$N$45:$R$45</c:f>
              <c:numCache>
                <c:formatCode>0.00_);[Red]\(0.00\)</c:formatCode>
                <c:ptCount val="5"/>
                <c:pt idx="0">
                  <c:v>9595.0499999999993</c:v>
                </c:pt>
                <c:pt idx="1">
                  <c:v>3768.2</c:v>
                </c:pt>
                <c:pt idx="2">
                  <c:v>1646.2</c:v>
                </c:pt>
                <c:pt idx="3">
                  <c:v>748.8</c:v>
                </c:pt>
                <c:pt idx="4">
                  <c:v>425.8</c:v>
                </c:pt>
              </c:numCache>
            </c:numRef>
          </c:xVal>
          <c:yVal>
            <c:numRef>
              <c:f>Summary!$N$47:$R$47</c:f>
              <c:numCache>
                <c:formatCode>0.00_);[Red]\(0.00\)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0.61535439999999997</c:v>
                </c:pt>
                <c:pt idx="3">
                  <c:v>1.5360727999999999</c:v>
                </c:pt>
                <c:pt idx="4">
                  <c:v>2.9685039999999998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4409728"/>
        <c:axId val="164411264"/>
      </c:scatterChart>
      <c:valAx>
        <c:axId val="164409728"/>
        <c:scaling>
          <c:orientation val="minMax"/>
        </c:scaling>
        <c:delete val="0"/>
        <c:axPos val="b"/>
        <c:numFmt formatCode="0.00_);[Red]\(0.00\)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宋体"/>
                <a:ea typeface="宋体"/>
                <a:cs typeface="宋体"/>
              </a:defRPr>
            </a:pPr>
            <a:endParaRPr lang="zh-CN"/>
          </a:p>
        </c:txPr>
        <c:crossAx val="164411264"/>
        <c:crosses val="autoZero"/>
        <c:crossBetween val="midCat"/>
      </c:valAx>
      <c:valAx>
        <c:axId val="164411264"/>
        <c:scaling>
          <c:orientation val="minMax"/>
        </c:scaling>
        <c:delete val="0"/>
        <c:axPos val="l"/>
        <c:majorGridlines/>
        <c:numFmt formatCode="0.00_);[Red]\(0.00\)" sourceLinked="1"/>
        <c:majorTickMark val="out"/>
        <c:minorTickMark val="none"/>
        <c:tickLblPos val="nextTo"/>
        <c:crossAx val="16440972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compression ratio_vs_error</a:t>
            </a:r>
            <a:endParaRPr lang="zh-CN"/>
          </a:p>
        </c:rich>
      </c:tx>
      <c:layout/>
      <c:overlay val="0"/>
      <c:spPr>
        <a:noFill/>
        <a:ln w="25400">
          <a:noFill/>
        </a:ln>
      </c:sp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Summary!$M$54</c:f>
              <c:strCache>
                <c:ptCount val="1"/>
                <c:pt idx="0">
                  <c:v>compression ratio(anc/pro)</c:v>
                </c:pt>
              </c:strCache>
            </c:strRef>
          </c:tx>
          <c:marker>
            <c:symbol val="none"/>
          </c:marker>
          <c:xVal>
            <c:numRef>
              <c:f>Summary!$N$53:$R$53</c:f>
              <c:numCache>
                <c:formatCode>0.00_);[Red]\(0.00\)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0.46343500000000004</c:v>
                </c:pt>
                <c:pt idx="3">
                  <c:v>1.2270175999999999</c:v>
                </c:pt>
                <c:pt idx="4">
                  <c:v>2.6835630000000004</c:v>
                </c:pt>
              </c:numCache>
            </c:numRef>
          </c:xVal>
          <c:yVal>
            <c:numRef>
              <c:f>Summary!$N$54:$R$54</c:f>
              <c:numCache>
                <c:formatCode>0.00_);[Red]\(0.00\)</c:formatCode>
                <c:ptCount val="5"/>
                <c:pt idx="0">
                  <c:v>1</c:v>
                </c:pt>
                <c:pt idx="1">
                  <c:v>1.4988047499587391</c:v>
                </c:pt>
                <c:pt idx="2">
                  <c:v>3.4373543757527627</c:v>
                </c:pt>
                <c:pt idx="3">
                  <c:v>7.7580187358658863</c:v>
                </c:pt>
                <c:pt idx="4">
                  <c:v>13.965100876624486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4345728"/>
        <c:axId val="164347264"/>
      </c:scatterChart>
      <c:valAx>
        <c:axId val="164345728"/>
        <c:scaling>
          <c:orientation val="minMax"/>
        </c:scaling>
        <c:delete val="0"/>
        <c:axPos val="b"/>
        <c:numFmt formatCode="0.00_);[Red]\(0.00\)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宋体"/>
                <a:ea typeface="宋体"/>
                <a:cs typeface="宋体"/>
              </a:defRPr>
            </a:pPr>
            <a:endParaRPr lang="zh-CN"/>
          </a:p>
        </c:txPr>
        <c:crossAx val="164347264"/>
        <c:crosses val="autoZero"/>
        <c:crossBetween val="midCat"/>
      </c:valAx>
      <c:valAx>
        <c:axId val="164347264"/>
        <c:scaling>
          <c:orientation val="minMax"/>
        </c:scaling>
        <c:delete val="0"/>
        <c:axPos val="l"/>
        <c:majorGridlines/>
        <c:numFmt formatCode="0.00_);[Red]\(0.00\)" sourceLinked="1"/>
        <c:majorTickMark val="out"/>
        <c:minorTickMark val="none"/>
        <c:tickLblPos val="nextTo"/>
        <c:crossAx val="16434572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AvgError_vs_QM bits  </a:t>
            </a:r>
          </a:p>
        </c:rich>
      </c:tx>
      <c:layout/>
      <c:overlay val="0"/>
      <c:spPr>
        <a:noFill/>
        <a:ln w="25400">
          <a:noFill/>
        </a:ln>
      </c:sp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Summary!$M$53</c:f>
              <c:strCache>
                <c:ptCount val="1"/>
                <c:pt idx="0">
                  <c:v>AvgError </c:v>
                </c:pt>
              </c:strCache>
            </c:strRef>
          </c:tx>
          <c:marker>
            <c:symbol val="none"/>
          </c:marker>
          <c:xVal>
            <c:numRef>
              <c:f>Summary!$N$51:$R$51</c:f>
              <c:numCache>
                <c:formatCode>0.00_);[Red]\(0.00\)</c:formatCode>
                <c:ptCount val="5"/>
                <c:pt idx="0">
                  <c:v>9536.2071428571417</c:v>
                </c:pt>
                <c:pt idx="1">
                  <c:v>6418.6</c:v>
                </c:pt>
                <c:pt idx="2">
                  <c:v>2783.6</c:v>
                </c:pt>
                <c:pt idx="3">
                  <c:v>1228.2</c:v>
                </c:pt>
                <c:pt idx="4">
                  <c:v>677</c:v>
                </c:pt>
              </c:numCache>
            </c:numRef>
          </c:xVal>
          <c:yVal>
            <c:numRef>
              <c:f>Summary!$N$53:$R$53</c:f>
              <c:numCache>
                <c:formatCode>0.00_);[Red]\(0.00\)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0.46343500000000004</c:v>
                </c:pt>
                <c:pt idx="3">
                  <c:v>1.2270175999999999</c:v>
                </c:pt>
                <c:pt idx="4">
                  <c:v>2.6835630000000004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4355072"/>
        <c:axId val="164233984"/>
      </c:scatterChart>
      <c:valAx>
        <c:axId val="164355072"/>
        <c:scaling>
          <c:orientation val="minMax"/>
        </c:scaling>
        <c:delete val="0"/>
        <c:axPos val="b"/>
        <c:numFmt formatCode="0.00_);[Red]\(0.00\)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宋体"/>
                <a:ea typeface="宋体"/>
                <a:cs typeface="宋体"/>
              </a:defRPr>
            </a:pPr>
            <a:endParaRPr lang="zh-CN"/>
          </a:p>
        </c:txPr>
        <c:crossAx val="164233984"/>
        <c:crosses val="autoZero"/>
        <c:crossBetween val="midCat"/>
      </c:valAx>
      <c:valAx>
        <c:axId val="164233984"/>
        <c:scaling>
          <c:orientation val="minMax"/>
        </c:scaling>
        <c:delete val="0"/>
        <c:axPos val="l"/>
        <c:majorGridlines/>
        <c:numFmt formatCode="0.00_);[Red]\(0.00\)" sourceLinked="1"/>
        <c:majorTickMark val="out"/>
        <c:minorTickMark val="none"/>
        <c:tickLblPos val="nextTo"/>
        <c:crossAx val="16435507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294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A3B31564-52F9-4718-8A39-F1F1088FD366}" type="datetime1">
              <a:rPr lang="zh-CN" altLang="en-US"/>
              <a:pPr>
                <a:defRPr/>
              </a:pPr>
              <a:t>2012-2-7</a:t>
            </a:fld>
            <a:endParaRPr lang="en-US" altLang="zh-CN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106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2233167F-8707-4378-A690-E510A46FF18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852255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294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EEC0FDC8-E6F9-4C08-BD7D-F46B705F611A}" type="datetime1">
              <a:rPr lang="zh-CN" altLang="en-US"/>
              <a:pPr>
                <a:defRPr/>
              </a:pPr>
              <a:t>2012-2-7</a:t>
            </a:fld>
            <a:endParaRPr lang="en-US" altLang="zh-CN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25525" y="768350"/>
            <a:ext cx="504825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0" y="4861441"/>
            <a:ext cx="5679440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6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DDC01BB0-54C0-43E3-B92F-ADDC4C2EC4D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2792261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eaLnBrk="0" hangingPunct="0">
              <a:defRPr sz="23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804763" indent="-309524" eaLnBrk="0" hangingPunct="0">
              <a:defRPr sz="23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238098" indent="-247620" eaLnBrk="0" hangingPunct="0">
              <a:defRPr sz="23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33337" indent="-247620" eaLnBrk="0" hangingPunct="0">
              <a:defRPr sz="23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28576" indent="-247620" eaLnBrk="0" hangingPunct="0">
              <a:defRPr sz="23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92D02095-D85C-4542-8C4B-5379B406DFAB}" type="datetime1">
              <a:rPr lang="zh-CN" altLang="en-US" sz="1300"/>
              <a:pPr eaLnBrk="1" hangingPunct="1"/>
              <a:t>2012-2-7</a:t>
            </a:fld>
            <a:endParaRPr lang="en-US" altLang="zh-CN" sz="1300"/>
          </a:p>
        </p:txBody>
      </p:sp>
      <p:sp>
        <p:nvSpPr>
          <p:cNvPr id="1741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3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804763" indent="-309524" eaLnBrk="0" hangingPunct="0">
              <a:defRPr sz="23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238098" indent="-247620" eaLnBrk="0" hangingPunct="0">
              <a:defRPr sz="23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33337" indent="-247620" eaLnBrk="0" hangingPunct="0">
              <a:defRPr sz="23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28576" indent="-247620" eaLnBrk="0" hangingPunct="0">
              <a:defRPr sz="23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F23F1C4E-0F98-44FC-B114-7DC402C27CE4}" type="slidenum">
              <a:rPr lang="en-US" altLang="zh-CN" sz="1300"/>
              <a:pPr eaLnBrk="1" hangingPunct="1"/>
              <a:t>1</a:t>
            </a:fld>
            <a:endParaRPr lang="en-US" altLang="zh-CN" sz="130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88988" y="2486025"/>
            <a:ext cx="8950325" cy="17145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79563" y="4533900"/>
            <a:ext cx="7369175" cy="20447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11A3C35F-80FA-48FB-AC32-913124972E4F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710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6DD5D5AB-2799-4B84-88C0-357266A3FAB2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238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785100" y="320675"/>
            <a:ext cx="2352675" cy="68262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727075" y="320675"/>
            <a:ext cx="6905625" cy="68262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142BAA3B-DBF3-4951-8A93-BD40CA06A291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02344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7075" y="320675"/>
            <a:ext cx="9410700" cy="13335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27075" y="1866900"/>
            <a:ext cx="4629150" cy="52800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5508625" y="1866900"/>
            <a:ext cx="4629150" cy="25638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5508625" y="4583113"/>
            <a:ext cx="4629150" cy="25638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2A7500DA-BEB3-44BB-B20F-0A1A327DD83C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5738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7075" y="320675"/>
            <a:ext cx="9410700" cy="13335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727075" y="1866900"/>
            <a:ext cx="9410700" cy="5280025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BB106CD6-1876-44E7-95F6-967BE77E1106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372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67D877F3-322F-4B06-8F31-30E808786AA3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7728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5141913"/>
            <a:ext cx="8948738" cy="15890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3390900"/>
            <a:ext cx="8948738" cy="1751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587D042D-EA34-49A1-B060-AB94C3C0D04C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6304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27075" y="1866900"/>
            <a:ext cx="4629150" cy="5280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508625" y="1866900"/>
            <a:ext cx="4629150" cy="5280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B48DB709-3811-470E-AC40-6CE16C5B9207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969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27050" y="320675"/>
            <a:ext cx="9474200" cy="13335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27050" y="1790700"/>
            <a:ext cx="4651375" cy="746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27050" y="2536825"/>
            <a:ext cx="4651375" cy="4610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348288" y="1790700"/>
            <a:ext cx="4652962" cy="746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348288" y="2536825"/>
            <a:ext cx="4652962" cy="4610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D133C821-528E-44FC-971F-F5BAD0CB4FDB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1664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7B320DFB-F15D-40C3-B086-C2367E2E8ED8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1906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2EE6F026-2EE1-459C-BE9F-78BADE611FD2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327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27050" y="319088"/>
            <a:ext cx="3462338" cy="13557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116388" y="319088"/>
            <a:ext cx="5884862" cy="6827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27050" y="1674813"/>
            <a:ext cx="3462338" cy="54721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23933738-47DC-40B4-8084-403397F5B6DF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685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063750" y="5600700"/>
            <a:ext cx="6316663" cy="6619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063750" y="714375"/>
            <a:ext cx="6316663" cy="4800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063750" y="6262688"/>
            <a:ext cx="6316663" cy="9382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8F3598AC-59D8-47A2-89F8-FA744E0E5130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0618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2" descr="海思-修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326313"/>
            <a:ext cx="10528300" cy="67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27" name="Object 9"/>
          <p:cNvGraphicFramePr>
            <a:graphicFrameLocks noChangeAspect="1"/>
          </p:cNvGraphicFramePr>
          <p:nvPr userDrawn="1"/>
        </p:nvGraphicFramePr>
        <p:xfrm>
          <a:off x="800100" y="7569200"/>
          <a:ext cx="1800225" cy="176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" name="CorelDRAW" r:id="rId17" imgW="12597289" imgH="1227846" progId="CorelDRAW.Graphic.12">
                  <p:embed/>
                </p:oleObj>
              </mc:Choice>
              <mc:Fallback>
                <p:oleObj name="CorelDRAW" r:id="rId17" imgW="12597289" imgH="1227846" progId="CorelDRAW.Graphic.12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100" y="7569200"/>
                        <a:ext cx="1800225" cy="176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1" name="Text Box 7"/>
          <p:cNvSpPr txBox="1">
            <a:spLocks noChangeArrowheads="1"/>
          </p:cNvSpPr>
          <p:nvPr userDrawn="1"/>
        </p:nvSpPr>
        <p:spPr bwMode="auto">
          <a:xfrm>
            <a:off x="-2224088" y="0"/>
            <a:ext cx="2095500" cy="874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5886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defTabSz="105886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defTabSz="105886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defTabSz="105886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defTabSz="105886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defTabSz="1058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defTabSz="1058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defTabSz="1058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defTabSz="1058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defRPr/>
            </a:pPr>
            <a:r>
              <a:rPr lang="zh-CN" altLang="en-US" sz="1800" b="1" smtClean="0">
                <a:solidFill>
                  <a:schemeClr val="bg1"/>
                </a:solidFill>
              </a:rPr>
              <a:t>封面英文标题</a:t>
            </a:r>
            <a:r>
              <a:rPr lang="en-US" altLang="zh-CN" sz="1800" b="1" smtClean="0">
                <a:solidFill>
                  <a:schemeClr val="bg1"/>
                </a:solidFill>
              </a:rPr>
              <a:t>:</a:t>
            </a:r>
          </a:p>
          <a:p>
            <a:pPr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字体</a:t>
            </a:r>
            <a:r>
              <a:rPr lang="en-US" altLang="zh-CN" sz="1800" smtClean="0">
                <a:solidFill>
                  <a:schemeClr val="bg1"/>
                </a:solidFill>
              </a:rPr>
              <a:t>:Arial  </a:t>
            </a:r>
          </a:p>
          <a:p>
            <a:pPr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大小</a:t>
            </a:r>
            <a:r>
              <a:rPr lang="en-US" altLang="zh-CN" sz="1800" smtClean="0">
                <a:solidFill>
                  <a:schemeClr val="bg1"/>
                </a:solidFill>
              </a:rPr>
              <a:t>:47pt  </a:t>
            </a:r>
          </a:p>
          <a:p>
            <a:pPr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颜色</a:t>
            </a:r>
            <a:r>
              <a:rPr lang="en-US" altLang="zh-CN" sz="1800" smtClean="0">
                <a:solidFill>
                  <a:schemeClr val="bg1"/>
                </a:solidFill>
              </a:rPr>
              <a:t>:</a:t>
            </a:r>
            <a:r>
              <a:rPr lang="zh-CN" altLang="en-US" sz="1800" smtClean="0">
                <a:solidFill>
                  <a:schemeClr val="bg1"/>
                </a:solidFill>
              </a:rPr>
              <a:t>黑色</a:t>
            </a:r>
            <a:r>
              <a:rPr lang="en-US" altLang="zh-CN" sz="1800" smtClean="0">
                <a:solidFill>
                  <a:schemeClr val="bg1"/>
                </a:solidFill>
              </a:rPr>
              <a:t>/</a:t>
            </a:r>
            <a:r>
              <a:rPr lang="zh-CN" altLang="en-US" sz="1800" smtClean="0">
                <a:solidFill>
                  <a:schemeClr val="bg1"/>
                </a:solidFill>
              </a:rPr>
              <a:t>反白</a:t>
            </a:r>
          </a:p>
          <a:p>
            <a:pPr>
              <a:defRPr/>
            </a:pPr>
            <a:endParaRPr lang="zh-CN" altLang="en-US" sz="180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zh-CN" altLang="en-US" sz="1800" b="1" smtClean="0">
                <a:solidFill>
                  <a:schemeClr val="bg1"/>
                </a:solidFill>
              </a:rPr>
              <a:t>封面中文标题</a:t>
            </a:r>
            <a:r>
              <a:rPr lang="en-US" altLang="zh-CN" sz="1800" b="1" smtClean="0">
                <a:solidFill>
                  <a:schemeClr val="bg1"/>
                </a:solidFill>
              </a:rPr>
              <a:t>:</a:t>
            </a:r>
          </a:p>
          <a:p>
            <a:pPr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字体</a:t>
            </a:r>
            <a:r>
              <a:rPr lang="en-US" altLang="zh-CN" sz="1800" smtClean="0">
                <a:solidFill>
                  <a:schemeClr val="bg1"/>
                </a:solidFill>
              </a:rPr>
              <a:t>:</a:t>
            </a:r>
            <a:r>
              <a:rPr lang="zh-CN" altLang="en-US" sz="1800" smtClean="0">
                <a:solidFill>
                  <a:schemeClr val="bg1"/>
                </a:solidFill>
              </a:rPr>
              <a:t>黑体  </a:t>
            </a:r>
          </a:p>
          <a:p>
            <a:pPr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大小</a:t>
            </a:r>
            <a:r>
              <a:rPr lang="en-US" altLang="zh-CN" sz="1800" smtClean="0">
                <a:solidFill>
                  <a:schemeClr val="bg1"/>
                </a:solidFill>
              </a:rPr>
              <a:t>:40-47pt  </a:t>
            </a:r>
          </a:p>
          <a:p>
            <a:pPr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颜色</a:t>
            </a:r>
            <a:r>
              <a:rPr lang="en-US" altLang="zh-CN" sz="1800" smtClean="0">
                <a:solidFill>
                  <a:schemeClr val="bg1"/>
                </a:solidFill>
              </a:rPr>
              <a:t>:</a:t>
            </a:r>
            <a:r>
              <a:rPr lang="zh-CN" altLang="en-US" sz="1800" smtClean="0">
                <a:solidFill>
                  <a:schemeClr val="bg1"/>
                </a:solidFill>
              </a:rPr>
              <a:t>黑色</a:t>
            </a:r>
            <a:r>
              <a:rPr lang="en-US" altLang="zh-CN" sz="1800" smtClean="0">
                <a:solidFill>
                  <a:schemeClr val="bg1"/>
                </a:solidFill>
              </a:rPr>
              <a:t>/</a:t>
            </a:r>
            <a:r>
              <a:rPr lang="zh-CN" altLang="en-US" sz="1800" smtClean="0">
                <a:solidFill>
                  <a:schemeClr val="bg1"/>
                </a:solidFill>
              </a:rPr>
              <a:t>反白</a:t>
            </a:r>
          </a:p>
          <a:p>
            <a:pPr>
              <a:defRPr/>
            </a:pPr>
            <a:endParaRPr lang="zh-CN" altLang="en-US" sz="1800" b="1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zh-CN" altLang="en-US" sz="1800" b="1" smtClean="0">
                <a:solidFill>
                  <a:schemeClr val="bg1"/>
                </a:solidFill>
              </a:rPr>
              <a:t>英文内页标题</a:t>
            </a:r>
            <a:r>
              <a:rPr lang="en-US" altLang="zh-CN" sz="1800" b="1" smtClean="0">
                <a:solidFill>
                  <a:schemeClr val="bg1"/>
                </a:solidFill>
              </a:rPr>
              <a:t>:</a:t>
            </a:r>
            <a:endParaRPr lang="en-US" altLang="zh-CN" sz="180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字体</a:t>
            </a:r>
            <a:r>
              <a:rPr lang="en-US" altLang="zh-CN" sz="1800" smtClean="0">
                <a:solidFill>
                  <a:schemeClr val="bg1"/>
                </a:solidFill>
              </a:rPr>
              <a:t>:Arial </a:t>
            </a:r>
          </a:p>
          <a:p>
            <a:pPr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大小</a:t>
            </a:r>
            <a:r>
              <a:rPr lang="en-US" altLang="zh-CN" sz="1800" smtClean="0">
                <a:solidFill>
                  <a:schemeClr val="bg1"/>
                </a:solidFill>
              </a:rPr>
              <a:t>:30-35pt  </a:t>
            </a:r>
          </a:p>
          <a:p>
            <a:pPr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颜色</a:t>
            </a:r>
            <a:r>
              <a:rPr lang="en-US" altLang="zh-CN" sz="1800" smtClean="0">
                <a:solidFill>
                  <a:schemeClr val="bg1"/>
                </a:solidFill>
              </a:rPr>
              <a:t>: R153 G0 B0</a:t>
            </a:r>
          </a:p>
          <a:p>
            <a:pPr>
              <a:defRPr/>
            </a:pPr>
            <a:endParaRPr lang="en-US" altLang="zh-CN" sz="180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zh-CN" altLang="en-US" sz="1800" b="1" smtClean="0">
                <a:solidFill>
                  <a:schemeClr val="bg1"/>
                </a:solidFill>
              </a:rPr>
              <a:t>英文内页正文</a:t>
            </a:r>
            <a:r>
              <a:rPr lang="en-US" altLang="zh-CN" sz="1800" b="1" smtClean="0">
                <a:solidFill>
                  <a:schemeClr val="bg1"/>
                </a:solidFill>
              </a:rPr>
              <a:t>:</a:t>
            </a:r>
            <a:endParaRPr lang="en-US" altLang="zh-CN" sz="180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字体</a:t>
            </a:r>
            <a:r>
              <a:rPr lang="en-US" altLang="zh-CN" sz="1800" smtClean="0">
                <a:solidFill>
                  <a:schemeClr val="bg1"/>
                </a:solidFill>
              </a:rPr>
              <a:t>: Arial</a:t>
            </a:r>
            <a:r>
              <a:rPr lang="en-US" altLang="zh-CN" sz="1800" smtClean="0"/>
              <a:t> </a:t>
            </a:r>
            <a:endParaRPr lang="en-US" altLang="zh-CN" sz="180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大小</a:t>
            </a:r>
            <a:r>
              <a:rPr lang="en-US" altLang="zh-CN" sz="1800" smtClean="0">
                <a:solidFill>
                  <a:schemeClr val="bg1"/>
                </a:solidFill>
              </a:rPr>
              <a:t>:18-24pt  </a:t>
            </a:r>
          </a:p>
          <a:p>
            <a:pPr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颜色</a:t>
            </a:r>
            <a:r>
              <a:rPr lang="en-US" altLang="zh-CN" sz="1800" smtClean="0">
                <a:solidFill>
                  <a:schemeClr val="bg1"/>
                </a:solidFill>
              </a:rPr>
              <a:t>:R0 G0 B0</a:t>
            </a:r>
          </a:p>
          <a:p>
            <a:pPr>
              <a:defRPr/>
            </a:pPr>
            <a:endParaRPr lang="en-US" altLang="zh-CN" sz="1800" b="1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zh-CN" altLang="en-US" sz="1800" b="1" smtClean="0">
                <a:solidFill>
                  <a:schemeClr val="bg1"/>
                </a:solidFill>
              </a:rPr>
              <a:t>中文内页标题</a:t>
            </a:r>
            <a:r>
              <a:rPr lang="en-US" altLang="zh-CN" sz="1800" b="1" smtClean="0">
                <a:solidFill>
                  <a:schemeClr val="bg1"/>
                </a:solidFill>
              </a:rPr>
              <a:t>:</a:t>
            </a:r>
          </a:p>
          <a:p>
            <a:pPr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字体</a:t>
            </a:r>
            <a:r>
              <a:rPr lang="en-US" altLang="zh-CN" sz="1800" smtClean="0">
                <a:solidFill>
                  <a:schemeClr val="bg1"/>
                </a:solidFill>
              </a:rPr>
              <a:t>:</a:t>
            </a:r>
            <a:r>
              <a:rPr lang="zh-CN" altLang="en-US" sz="1800" smtClean="0">
                <a:solidFill>
                  <a:schemeClr val="bg1"/>
                </a:solidFill>
              </a:rPr>
              <a:t>黑体  </a:t>
            </a:r>
          </a:p>
          <a:p>
            <a:pPr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大小</a:t>
            </a:r>
            <a:r>
              <a:rPr lang="en-US" altLang="zh-CN" sz="1800" smtClean="0">
                <a:solidFill>
                  <a:schemeClr val="bg1"/>
                </a:solidFill>
              </a:rPr>
              <a:t>:35pt  </a:t>
            </a:r>
          </a:p>
          <a:p>
            <a:pPr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颜色</a:t>
            </a:r>
            <a:r>
              <a:rPr lang="en-US" altLang="zh-CN" sz="1800" smtClean="0">
                <a:solidFill>
                  <a:schemeClr val="bg1"/>
                </a:solidFill>
              </a:rPr>
              <a:t>: R153 G0 B0</a:t>
            </a:r>
          </a:p>
          <a:p>
            <a:pPr>
              <a:defRPr/>
            </a:pPr>
            <a:endParaRPr lang="en-US" altLang="zh-CN" sz="180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zh-CN" altLang="en-US" sz="1800" b="1" smtClean="0">
                <a:solidFill>
                  <a:schemeClr val="bg1"/>
                </a:solidFill>
              </a:rPr>
              <a:t>中文内页正文</a:t>
            </a:r>
            <a:r>
              <a:rPr lang="en-US" altLang="zh-CN" sz="1800" b="1" smtClean="0">
                <a:solidFill>
                  <a:schemeClr val="bg1"/>
                </a:solidFill>
              </a:rPr>
              <a:t>:</a:t>
            </a:r>
            <a:endParaRPr lang="en-US" altLang="zh-CN" sz="180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字体</a:t>
            </a:r>
            <a:r>
              <a:rPr lang="en-US" altLang="zh-CN" sz="1800" smtClean="0">
                <a:solidFill>
                  <a:schemeClr val="bg1"/>
                </a:solidFill>
              </a:rPr>
              <a:t>:</a:t>
            </a:r>
            <a:r>
              <a:rPr lang="zh-CN" altLang="en-US" sz="1800" smtClean="0">
                <a:solidFill>
                  <a:schemeClr val="bg1"/>
                </a:solidFill>
              </a:rPr>
              <a:t>细黑体 </a:t>
            </a:r>
          </a:p>
          <a:p>
            <a:pPr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大小</a:t>
            </a:r>
            <a:r>
              <a:rPr lang="en-US" altLang="zh-CN" sz="1800" smtClean="0">
                <a:solidFill>
                  <a:schemeClr val="bg1"/>
                </a:solidFill>
              </a:rPr>
              <a:t>:22-24pt  </a:t>
            </a:r>
          </a:p>
          <a:p>
            <a:pPr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颜色</a:t>
            </a:r>
            <a:r>
              <a:rPr lang="en-US" altLang="zh-CN" sz="1800" smtClean="0">
                <a:solidFill>
                  <a:schemeClr val="bg1"/>
                </a:solidFill>
              </a:rPr>
              <a:t>:R0 G0 B0</a:t>
            </a:r>
          </a:p>
          <a:p>
            <a:pPr>
              <a:defRPr/>
            </a:pPr>
            <a:endParaRPr lang="en-US" altLang="zh-CN" sz="1800" smtClean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  <a:defRPr/>
            </a:pPr>
            <a:endParaRPr lang="en-US" altLang="zh-CN" sz="1800" smtClean="0">
              <a:solidFill>
                <a:schemeClr val="bg1"/>
              </a:solidFill>
            </a:endParaRPr>
          </a:p>
        </p:txBody>
      </p:sp>
      <p:pic>
        <p:nvPicPr>
          <p:cNvPr id="1029" name="Picture 11" descr="海思-修"/>
          <p:cNvPicPr>
            <a:picLocks noChangeAspect="1" noChangeArrowheads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4238" y="7481888"/>
            <a:ext cx="17287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727075" y="320675"/>
            <a:ext cx="9410700" cy="133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7" tIns="45708" rIns="91417" bIns="4570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7075" y="1866900"/>
            <a:ext cx="9410700" cy="528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7" tIns="45708" rIns="91417" bIns="457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19913" y="7467600"/>
            <a:ext cx="1233487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85000"/>
              </a:lnSpc>
              <a:defRPr sz="1200">
                <a:latin typeface="FrutigerNext LT Medium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908EEA41-4593-4892-BAA8-B2D1D8D47659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/>
  <p:txStyles>
    <p:titleStyle>
      <a:lvl1pPr algn="l" defTabSz="1058863" rtl="0" eaLnBrk="0" fontAlgn="base" hangingPunct="0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+mj-lt"/>
          <a:ea typeface="+mj-ea"/>
          <a:cs typeface="+mj-cs"/>
        </a:defRPr>
      </a:lvl1pPr>
      <a:lvl2pPr algn="l" defTabSz="1058863" rtl="0" eaLnBrk="0" fontAlgn="base" hangingPunct="0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2pPr>
      <a:lvl3pPr algn="l" defTabSz="1058863" rtl="0" eaLnBrk="0" fontAlgn="base" hangingPunct="0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3pPr>
      <a:lvl4pPr algn="l" defTabSz="1058863" rtl="0" eaLnBrk="0" fontAlgn="base" hangingPunct="0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4pPr>
      <a:lvl5pPr algn="l" defTabSz="1058863" rtl="0" eaLnBrk="0" fontAlgn="base" hangingPunct="0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5pPr>
      <a:lvl6pPr marL="457200" algn="l" defTabSz="1058863" rtl="0" fontAlgn="base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6pPr>
      <a:lvl7pPr marL="914400" algn="l" defTabSz="1058863" rtl="0" fontAlgn="base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7pPr>
      <a:lvl8pPr marL="1371600" algn="l" defTabSz="1058863" rtl="0" fontAlgn="base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8pPr>
      <a:lvl9pPr marL="1828800" algn="l" defTabSz="1058863" rtl="0" fontAlgn="base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9pPr>
    </p:titleStyle>
    <p:bodyStyle>
      <a:lvl1pPr marL="396875" indent="-396875" algn="l" defTabSz="1058863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860425" indent="-331788" algn="l" defTabSz="1058863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ea typeface="华文细黑" pitchFamily="2" charset="-122"/>
        </a:defRPr>
      </a:lvl2pPr>
      <a:lvl3pPr marL="1323975" indent="-265113" algn="l" defTabSz="1058863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华文细黑" pitchFamily="2" charset="-122"/>
        </a:defRPr>
      </a:lvl3pPr>
      <a:lvl4pPr marL="1852613" indent="-265113" algn="l" defTabSz="1058863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ea typeface="华文细黑" pitchFamily="2" charset="-122"/>
        </a:defRPr>
      </a:lvl4pPr>
      <a:lvl5pPr marL="2382838" indent="-265113" algn="l" defTabSz="1058863" rtl="0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华文细黑" pitchFamily="2" charset="-122"/>
        </a:defRPr>
      </a:lvl5pPr>
      <a:lvl6pPr marL="2840038" indent="-265113" algn="l" defTabSz="10588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华文细黑" pitchFamily="2" charset="-122"/>
        </a:defRPr>
      </a:lvl6pPr>
      <a:lvl7pPr marL="3297238" indent="-265113" algn="l" defTabSz="10588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华文细黑" pitchFamily="2" charset="-122"/>
        </a:defRPr>
      </a:lvl7pPr>
      <a:lvl8pPr marL="3754438" indent="-265113" algn="l" defTabSz="10588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华文细黑" pitchFamily="2" charset="-122"/>
        </a:defRPr>
      </a:lvl8pPr>
      <a:lvl9pPr marL="4211638" indent="-265113" algn="l" defTabSz="10588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华文细黑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日期占位符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endParaRPr lang="de-DE" altLang="zh-CN" sz="1200" smtClean="0">
              <a:latin typeface="FrutigerNext LT Medium" pitchFamily="34" charset="0"/>
              <a:ea typeface="MS PGothic" pitchFamily="34" charset="-128"/>
            </a:endParaRPr>
          </a:p>
          <a:p>
            <a:r>
              <a:rPr lang="de-DE" altLang="zh-CN" sz="1200" smtClean="0">
                <a:latin typeface="FrutigerNext LT Medium" pitchFamily="34" charset="0"/>
                <a:ea typeface="MS PGothic" pitchFamily="34" charset="-128"/>
              </a:rPr>
              <a:t>Page </a:t>
            </a:r>
            <a:fld id="{9CA6184F-F167-4267-BC17-1B1C5EEA2F19}" type="slidenum">
              <a:rPr lang="de-DE" altLang="zh-CN" sz="1200" smtClean="0">
                <a:latin typeface="FrutigerNext LT Medium" pitchFamily="34" charset="0"/>
                <a:ea typeface="MS PGothic" pitchFamily="34" charset="-128"/>
              </a:rPr>
              <a:pPr/>
              <a:t>1</a:t>
            </a:fld>
            <a:endParaRPr lang="en-GB" altLang="zh-CN" sz="1200" smtClean="0">
              <a:latin typeface="FrutigerNext LT Medium" pitchFamily="34" charset="0"/>
              <a:ea typeface="MS PGothic" pitchFamily="34" charset="-128"/>
            </a:endParaRPr>
          </a:p>
        </p:txBody>
      </p:sp>
      <p:sp>
        <p:nvSpPr>
          <p:cNvPr id="2051" name="Rectangle 39"/>
          <p:cNvSpPr>
            <a:spLocks noChangeArrowheads="1"/>
          </p:cNvSpPr>
          <p:nvPr/>
        </p:nvSpPr>
        <p:spPr bwMode="auto">
          <a:xfrm>
            <a:off x="0" y="0"/>
            <a:ext cx="10528300" cy="800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2052" name="Picture 69" descr="海思-修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006"/>
            <a:ext cx="10528300" cy="790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053" name="Object 1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73100" y="7331075"/>
          <a:ext cx="2447925" cy="14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3" name="CorelDRAW" r:id="rId5" imgW="6048888" imgH="368288" progId="CorelDRAW.Graphic.12">
                  <p:embed/>
                </p:oleObj>
              </mc:Choice>
              <mc:Fallback>
                <p:oleObj name="CorelDRAW" r:id="rId5" imgW="6048888" imgH="368288" progId="CorelDRAW.Graphic.12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100" y="7331075"/>
                        <a:ext cx="2447925" cy="149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4" name="Picture 51" descr="海思-修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6538" y="7169150"/>
            <a:ext cx="1985962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5" name="Text Box 52"/>
          <p:cNvSpPr txBox="1">
            <a:spLocks noChangeArrowheads="1"/>
          </p:cNvSpPr>
          <p:nvPr/>
        </p:nvSpPr>
        <p:spPr bwMode="auto">
          <a:xfrm>
            <a:off x="7785100" y="5932488"/>
            <a:ext cx="20494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58863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1058863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1058863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1058863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1058863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1600" b="1"/>
              <a:t>www.hisilicon.com</a:t>
            </a:r>
          </a:p>
        </p:txBody>
      </p:sp>
      <p:sp>
        <p:nvSpPr>
          <p:cNvPr id="2056" name="Text Box 61"/>
          <p:cNvSpPr txBox="1">
            <a:spLocks noChangeArrowheads="1"/>
          </p:cNvSpPr>
          <p:nvPr/>
        </p:nvSpPr>
        <p:spPr bwMode="auto">
          <a:xfrm>
            <a:off x="5649913" y="615950"/>
            <a:ext cx="432117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58863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1058863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1058863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1058863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1058863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1900" b="1" i="1">
                <a:solidFill>
                  <a:schemeClr val="bg1"/>
                </a:solidFill>
                <a:latin typeface="Times New Roman" pitchFamily="18" charset="0"/>
              </a:rPr>
              <a:t>The Right silicon for your next BIG idea</a:t>
            </a:r>
          </a:p>
        </p:txBody>
      </p:sp>
      <p:pic>
        <p:nvPicPr>
          <p:cNvPr id="2057" name="Picture 65" descr="海思-修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9638" y="1238250"/>
            <a:ext cx="2570162" cy="17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Text Box 70"/>
          <p:cNvSpPr txBox="1">
            <a:spLocks noChangeArrowheads="1"/>
          </p:cNvSpPr>
          <p:nvPr/>
        </p:nvSpPr>
        <p:spPr bwMode="auto">
          <a:xfrm>
            <a:off x="3103563" y="2921000"/>
            <a:ext cx="6840537" cy="117488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216000" rIns="0" bIns="216000">
            <a:spAutoFit/>
          </a:bodyPr>
          <a:lstStyle>
            <a:lvl1pPr defTabSz="1058863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1058863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1058863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1058863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1058863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CA" altLang="zh-CN" sz="2400" b="1" dirty="0"/>
              <a:t>Layered quantization matrices representation and compression</a:t>
            </a:r>
            <a:endParaRPr lang="en-US" altLang="zh-CN" sz="2400" b="1" dirty="0">
              <a:solidFill>
                <a:schemeClr val="bg1"/>
              </a:solidFill>
            </a:endParaRPr>
          </a:p>
        </p:txBody>
      </p:sp>
      <p:sp>
        <p:nvSpPr>
          <p:cNvPr id="2059" name="Text Box 74"/>
          <p:cNvSpPr txBox="1">
            <a:spLocks noChangeArrowheads="1"/>
          </p:cNvSpPr>
          <p:nvPr/>
        </p:nvSpPr>
        <p:spPr bwMode="auto">
          <a:xfrm>
            <a:off x="3508375" y="4405313"/>
            <a:ext cx="5626100" cy="923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12" rIns="91425" bIns="45712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/>
            <a:r>
              <a:rPr lang="en-US" altLang="zh-CN" sz="1800" dirty="0" err="1"/>
              <a:t>Yunfei</a:t>
            </a:r>
            <a:r>
              <a:rPr lang="en-US" altLang="zh-CN" sz="1800" dirty="0"/>
              <a:t> Wang,   </a:t>
            </a:r>
            <a:r>
              <a:rPr lang="en-US" altLang="zh-CN" sz="1800" dirty="0" smtClean="0"/>
              <a:t>   Tsinghua</a:t>
            </a:r>
            <a:endParaRPr lang="zh-CN" altLang="zh-CN" sz="1800" dirty="0"/>
          </a:p>
          <a:p>
            <a:pPr eaLnBrk="1"/>
            <a:r>
              <a:rPr lang="en-US" altLang="zh-CN" sz="1800" dirty="0" err="1"/>
              <a:t>Jianhua</a:t>
            </a:r>
            <a:r>
              <a:rPr lang="en-US" altLang="zh-CN" sz="1800" dirty="0"/>
              <a:t> </a:t>
            </a:r>
            <a:r>
              <a:rPr lang="en-US" altLang="zh-CN" sz="1800" dirty="0" err="1"/>
              <a:t>Zheng</a:t>
            </a:r>
            <a:r>
              <a:rPr lang="en-US" altLang="zh-CN" sz="1800" dirty="0"/>
              <a:t>,  </a:t>
            </a:r>
            <a:r>
              <a:rPr lang="en-US" altLang="zh-CN" sz="1800" dirty="0" smtClean="0"/>
              <a:t> </a:t>
            </a:r>
            <a:r>
              <a:rPr lang="en-US" altLang="zh-CN" sz="1800" dirty="0" err="1" smtClean="0"/>
              <a:t>HiSilicon</a:t>
            </a:r>
            <a:endParaRPr lang="zh-CN" altLang="zh-CN" sz="1800" dirty="0"/>
          </a:p>
          <a:p>
            <a:pPr eaLnBrk="1"/>
            <a:r>
              <a:rPr lang="en-US" altLang="zh-CN" sz="1800" dirty="0" smtClean="0"/>
              <a:t>Yun </a:t>
            </a:r>
            <a:r>
              <a:rPr lang="en-US" altLang="zh-CN" sz="1800" dirty="0"/>
              <a:t>He,     </a:t>
            </a:r>
            <a:r>
              <a:rPr lang="en-US" altLang="zh-CN" sz="1800" dirty="0" smtClean="0"/>
              <a:t>          Tsinghua</a:t>
            </a:r>
            <a:endParaRPr lang="zh-CN" altLang="zh-CN" sz="1800" dirty="0"/>
          </a:p>
        </p:txBody>
      </p:sp>
      <p:sp>
        <p:nvSpPr>
          <p:cNvPr id="2060" name="Text Box 52"/>
          <p:cNvSpPr txBox="1">
            <a:spLocks noChangeArrowheads="1"/>
          </p:cNvSpPr>
          <p:nvPr/>
        </p:nvSpPr>
        <p:spPr bwMode="auto">
          <a:xfrm>
            <a:off x="3035300" y="2619375"/>
            <a:ext cx="20494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58863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1058863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1058863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1058863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1058863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1600" b="1" dirty="0" smtClean="0"/>
              <a:t>JCTVC-G314</a:t>
            </a:r>
            <a:endParaRPr lang="en-US" altLang="zh-CN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日期占位符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endParaRPr lang="de-DE" altLang="zh-CN" sz="1200" smtClean="0">
              <a:latin typeface="FrutigerNext LT Medium" pitchFamily="34" charset="0"/>
              <a:ea typeface="MS PGothic" pitchFamily="34" charset="-128"/>
            </a:endParaRPr>
          </a:p>
          <a:p>
            <a:r>
              <a:rPr lang="de-DE" altLang="zh-CN" sz="1200" smtClean="0">
                <a:latin typeface="FrutigerNext LT Medium" pitchFamily="34" charset="0"/>
                <a:ea typeface="MS PGothic" pitchFamily="34" charset="-128"/>
              </a:rPr>
              <a:t>Page </a:t>
            </a:r>
            <a:fld id="{4C3F577B-A8BF-49D5-AACF-1EA78484CF14}" type="slidenum">
              <a:rPr lang="de-DE" altLang="zh-CN" sz="1200" smtClean="0">
                <a:latin typeface="FrutigerNext LT Medium" pitchFamily="34" charset="0"/>
                <a:ea typeface="MS PGothic" pitchFamily="34" charset="-128"/>
              </a:rPr>
              <a:pPr/>
              <a:t>10</a:t>
            </a:fld>
            <a:endParaRPr lang="en-GB" altLang="zh-CN" sz="1200" smtClean="0">
              <a:latin typeface="FrutigerNext LT Medium" pitchFamily="34" charset="0"/>
              <a:ea typeface="MS PGothic" pitchFamily="34" charset="-128"/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eaLnBrk="1" hangingPunct="1"/>
            <a:r>
              <a:rPr lang="en-US" altLang="zh-CN" sz="3200" b="1" smtClean="0"/>
              <a:t>Experimental results</a:t>
            </a:r>
          </a:p>
        </p:txBody>
      </p:sp>
      <p:sp>
        <p:nvSpPr>
          <p:cNvPr id="8196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indent="133350"/>
            <a:endParaRPr lang="zh-CN" altLang="zh-CN" sz="1800"/>
          </a:p>
        </p:txBody>
      </p:sp>
      <p:sp>
        <p:nvSpPr>
          <p:cNvPr id="8197" name="Rectangle 4"/>
          <p:cNvSpPr>
            <a:spLocks noChangeArrowheads="1"/>
          </p:cNvSpPr>
          <p:nvPr/>
        </p:nvSpPr>
        <p:spPr bwMode="auto">
          <a:xfrm>
            <a:off x="0" y="4175125"/>
            <a:ext cx="3873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 sz="1000">
                <a:cs typeface="Arial" charset="0"/>
              </a:rPr>
              <a:t>  </a:t>
            </a:r>
            <a:endParaRPr lang="en-US" altLang="zh-CN" sz="1800"/>
          </a:p>
        </p:txBody>
      </p:sp>
      <p:sp>
        <p:nvSpPr>
          <p:cNvPr id="8198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8199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8200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8201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8202" name="Rectangle 21"/>
          <p:cNvSpPr>
            <a:spLocks noChangeArrowheads="1"/>
          </p:cNvSpPr>
          <p:nvPr/>
        </p:nvSpPr>
        <p:spPr bwMode="auto">
          <a:xfrm>
            <a:off x="574675" y="1274763"/>
            <a:ext cx="89566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342900" lvl="1" indent="-342900">
              <a:buFont typeface="Arial" charset="0"/>
              <a:buChar char="•"/>
            </a:pPr>
            <a:r>
              <a:rPr lang="en-US" altLang="zh-CN" sz="2000" b="1" i="1"/>
              <a:t>TEST1: </a:t>
            </a:r>
            <a:r>
              <a:rPr lang="en-US" altLang="zh-CN" sz="2000"/>
              <a:t>only the coding performance of matrix itself is measured</a:t>
            </a: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9109008"/>
              </p:ext>
            </p:extLst>
          </p:nvPr>
        </p:nvGraphicFramePr>
        <p:xfrm>
          <a:off x="718645" y="2949516"/>
          <a:ext cx="8526563" cy="29401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95286"/>
                <a:gridCol w="1411973"/>
                <a:gridCol w="1141462"/>
                <a:gridCol w="1579283"/>
                <a:gridCol w="1204007"/>
                <a:gridCol w="1094552"/>
              </a:tblGrid>
              <a:tr h="870958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Average(asymmetry QMs)</a:t>
                      </a:r>
                      <a:endParaRPr lang="zh-CN" sz="16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Average(anchor)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lossless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lossy opt1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lossy opt2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lossy opt3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23814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Total Bit </a:t>
                      </a:r>
                      <a:endParaRPr lang="zh-CN" sz="16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9536.21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6418.60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2783.60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1228.20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677.00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23814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b="1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MaxError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 </a:t>
                      </a:r>
                      <a:endParaRPr lang="zh-CN" sz="16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0.00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0.00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8.60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15.00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17.80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23814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AvgError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0.00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0.00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0.46 </a:t>
                      </a:r>
                      <a:endParaRPr lang="zh-CN" sz="16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1.23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2.68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797767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compression ratio(anc/pro)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1.00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1.50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3.44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7.76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13.97 </a:t>
                      </a:r>
                      <a:endParaRPr lang="zh-CN" sz="16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3197438" y="2402951"/>
            <a:ext cx="4655442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b="1" dirty="0"/>
              <a:t> </a:t>
            </a:r>
            <a:r>
              <a:rPr lang="en-US" altLang="zh-CN" b="1" dirty="0"/>
              <a:t>Subtest2.4, </a:t>
            </a:r>
            <a:r>
              <a:rPr lang="en-US" altLang="zh-CN" b="1" dirty="0" smtClean="0"/>
              <a:t>asymmetry QM results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753144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日期占位符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endParaRPr lang="de-DE" altLang="zh-CN" sz="1200" smtClean="0">
              <a:latin typeface="FrutigerNext LT Medium" pitchFamily="34" charset="0"/>
              <a:ea typeface="MS PGothic" pitchFamily="34" charset="-128"/>
            </a:endParaRPr>
          </a:p>
          <a:p>
            <a:r>
              <a:rPr lang="de-DE" altLang="zh-CN" sz="1200" smtClean="0">
                <a:latin typeface="FrutigerNext LT Medium" pitchFamily="34" charset="0"/>
                <a:ea typeface="MS PGothic" pitchFamily="34" charset="-128"/>
              </a:rPr>
              <a:t>Page </a:t>
            </a:r>
            <a:fld id="{4C3F577B-A8BF-49D5-AACF-1EA78484CF14}" type="slidenum">
              <a:rPr lang="de-DE" altLang="zh-CN" sz="1200" smtClean="0">
                <a:latin typeface="FrutigerNext LT Medium" pitchFamily="34" charset="0"/>
                <a:ea typeface="MS PGothic" pitchFamily="34" charset="-128"/>
              </a:rPr>
              <a:pPr/>
              <a:t>11</a:t>
            </a:fld>
            <a:endParaRPr lang="en-GB" altLang="zh-CN" sz="1200" smtClean="0">
              <a:latin typeface="FrutigerNext LT Medium" pitchFamily="34" charset="0"/>
              <a:ea typeface="MS PGothic" pitchFamily="34" charset="-128"/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eaLnBrk="1" hangingPunct="1"/>
            <a:r>
              <a:rPr lang="en-US" altLang="zh-CN" sz="3200" b="1" smtClean="0"/>
              <a:t>Experimental results</a:t>
            </a:r>
          </a:p>
        </p:txBody>
      </p:sp>
      <p:sp>
        <p:nvSpPr>
          <p:cNvPr id="8196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indent="133350"/>
            <a:endParaRPr lang="zh-CN" altLang="zh-CN" sz="1800"/>
          </a:p>
        </p:txBody>
      </p:sp>
      <p:sp>
        <p:nvSpPr>
          <p:cNvPr id="8197" name="Rectangle 4"/>
          <p:cNvSpPr>
            <a:spLocks noChangeArrowheads="1"/>
          </p:cNvSpPr>
          <p:nvPr/>
        </p:nvSpPr>
        <p:spPr bwMode="auto">
          <a:xfrm>
            <a:off x="0" y="4175125"/>
            <a:ext cx="3873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 sz="1000">
                <a:cs typeface="Arial" charset="0"/>
              </a:rPr>
              <a:t>  </a:t>
            </a:r>
            <a:endParaRPr lang="en-US" altLang="zh-CN" sz="1800"/>
          </a:p>
        </p:txBody>
      </p:sp>
      <p:sp>
        <p:nvSpPr>
          <p:cNvPr id="8198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8199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8200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8201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8202" name="Rectangle 21"/>
          <p:cNvSpPr>
            <a:spLocks noChangeArrowheads="1"/>
          </p:cNvSpPr>
          <p:nvPr/>
        </p:nvSpPr>
        <p:spPr bwMode="auto">
          <a:xfrm>
            <a:off x="574675" y="1274763"/>
            <a:ext cx="89566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342900" lvl="1" indent="-342900">
              <a:buFont typeface="Arial" charset="0"/>
              <a:buChar char="•"/>
            </a:pPr>
            <a:r>
              <a:rPr lang="en-US" altLang="zh-CN" sz="2000" b="1" i="1" dirty="0"/>
              <a:t>TEST1: </a:t>
            </a:r>
            <a:r>
              <a:rPr lang="en-US" altLang="zh-CN" sz="2000" dirty="0"/>
              <a:t>only the coding performance of matrix itself is measured</a:t>
            </a:r>
          </a:p>
        </p:txBody>
      </p:sp>
      <p:sp>
        <p:nvSpPr>
          <p:cNvPr id="4" name="矩形 3"/>
          <p:cNvSpPr/>
          <p:nvPr/>
        </p:nvSpPr>
        <p:spPr>
          <a:xfrm>
            <a:off x="4054982" y="2110290"/>
            <a:ext cx="2877711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asymmetry QM results</a:t>
            </a:r>
            <a:endParaRPr lang="zh-CN" altLang="en-US" dirty="0"/>
          </a:p>
        </p:txBody>
      </p:sp>
      <p:graphicFrame>
        <p:nvGraphicFramePr>
          <p:cNvPr id="16" name="图表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6845438"/>
              </p:ext>
            </p:extLst>
          </p:nvPr>
        </p:nvGraphicFramePr>
        <p:xfrm>
          <a:off x="113820" y="2701027"/>
          <a:ext cx="4939192" cy="31926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图表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3360365"/>
              </p:ext>
            </p:extLst>
          </p:nvPr>
        </p:nvGraphicFramePr>
        <p:xfrm>
          <a:off x="5127551" y="2740360"/>
          <a:ext cx="5009116" cy="31736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886273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日期占位符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endParaRPr lang="de-DE" altLang="zh-CN" sz="1200" smtClean="0">
              <a:latin typeface="FrutigerNext LT Medium" pitchFamily="34" charset="0"/>
              <a:ea typeface="MS PGothic" pitchFamily="34" charset="-128"/>
            </a:endParaRPr>
          </a:p>
          <a:p>
            <a:r>
              <a:rPr lang="de-DE" altLang="zh-CN" sz="1200" smtClean="0">
                <a:latin typeface="FrutigerNext LT Medium" pitchFamily="34" charset="0"/>
                <a:ea typeface="MS PGothic" pitchFamily="34" charset="-128"/>
              </a:rPr>
              <a:t>Page </a:t>
            </a:r>
            <a:fld id="{28146A43-296B-4C4E-9486-12AE73DB330D}" type="slidenum">
              <a:rPr lang="de-DE" altLang="zh-CN" sz="1200" smtClean="0">
                <a:latin typeface="FrutigerNext LT Medium" pitchFamily="34" charset="0"/>
                <a:ea typeface="MS PGothic" pitchFamily="34" charset="-128"/>
              </a:rPr>
              <a:pPr/>
              <a:t>12</a:t>
            </a:fld>
            <a:endParaRPr lang="en-GB" altLang="zh-CN" sz="1200" smtClean="0">
              <a:latin typeface="FrutigerNext LT Medium" pitchFamily="34" charset="0"/>
              <a:ea typeface="MS PGothic" pitchFamily="34" charset="-128"/>
            </a:endParaRP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320675"/>
            <a:ext cx="9410700" cy="979488"/>
          </a:xfrm>
        </p:spPr>
        <p:txBody>
          <a:bodyPr/>
          <a:lstStyle/>
          <a:p>
            <a:pPr eaLnBrk="1" hangingPunct="1"/>
            <a:r>
              <a:rPr lang="en-US" altLang="zh-CN" sz="3600" b="1" dirty="0" smtClean="0"/>
              <a:t>Conclusions</a:t>
            </a:r>
          </a:p>
        </p:txBody>
      </p:sp>
      <p:sp>
        <p:nvSpPr>
          <p:cNvPr id="14340" name="Rectangle 3"/>
          <p:cNvSpPr>
            <a:spLocks noChangeArrowheads="1"/>
          </p:cNvSpPr>
          <p:nvPr/>
        </p:nvSpPr>
        <p:spPr bwMode="auto">
          <a:xfrm>
            <a:off x="5264150" y="5440363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5607" name="Rectangle 11"/>
          <p:cNvSpPr>
            <a:spLocks noChangeArrowheads="1"/>
          </p:cNvSpPr>
          <p:nvPr/>
        </p:nvSpPr>
        <p:spPr bwMode="auto">
          <a:xfrm>
            <a:off x="358775" y="1751013"/>
            <a:ext cx="9801225" cy="535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17" tIns="45708" rIns="91417" bIns="45708"/>
          <a:lstStyle/>
          <a:p>
            <a:pPr hangingPunct="0"/>
            <a:r>
              <a:rPr lang="en-US" altLang="zh-CN" sz="2000" dirty="0"/>
              <a:t>The main feature of this </a:t>
            </a:r>
            <a:r>
              <a:rPr lang="en-US" altLang="zh-CN" sz="2000" dirty="0" smtClean="0"/>
              <a:t>approach,</a:t>
            </a:r>
            <a:endParaRPr lang="zh-CN" altLang="zh-CN" sz="2000" dirty="0"/>
          </a:p>
          <a:p>
            <a:pPr marL="342900" indent="-342900" hangingPunct="0">
              <a:buFontTx/>
              <a:buChar char="-"/>
            </a:pPr>
            <a:r>
              <a:rPr lang="en-US" altLang="zh-CN" sz="2000" dirty="0" smtClean="0"/>
              <a:t>only </a:t>
            </a:r>
            <a:r>
              <a:rPr lang="en-US" altLang="zh-CN" sz="2000" dirty="0"/>
              <a:t>one pass processing need to compress the quantization matrices, so the encoding time and design complexity to compress quantization matrix are very low</a:t>
            </a:r>
            <a:r>
              <a:rPr lang="en-US" altLang="zh-CN" sz="2000" dirty="0" smtClean="0"/>
              <a:t>.</a:t>
            </a:r>
            <a:endParaRPr lang="zh-CN" altLang="zh-CN" sz="2000" dirty="0"/>
          </a:p>
          <a:p>
            <a:pPr marL="342900" indent="-342900" hangingPunct="0">
              <a:buFontTx/>
              <a:buChar char="-"/>
            </a:pPr>
            <a:r>
              <a:rPr lang="en-US" altLang="zh-CN" sz="2000" dirty="0" smtClean="0"/>
              <a:t>controlling </a:t>
            </a:r>
            <a:r>
              <a:rPr lang="en-US" altLang="zh-CN" sz="2000" dirty="0"/>
              <a:t>the number of coded layers, it is easily shift from matrix lossless coding to matrix </a:t>
            </a:r>
            <a:r>
              <a:rPr lang="en-US" altLang="zh-CN" sz="2000" dirty="0" err="1"/>
              <a:t>lossy</a:t>
            </a:r>
            <a:r>
              <a:rPr lang="en-US" altLang="zh-CN" sz="2000" dirty="0"/>
              <a:t> coding with high compression ratio</a:t>
            </a:r>
            <a:r>
              <a:rPr lang="en-US" altLang="zh-CN" sz="2000" dirty="0" smtClean="0"/>
              <a:t>.</a:t>
            </a:r>
            <a:endParaRPr lang="zh-CN" altLang="zh-CN" sz="2000" dirty="0"/>
          </a:p>
          <a:p>
            <a:pPr marL="342900" indent="-342900" hangingPunct="0">
              <a:buFontTx/>
              <a:buChar char="-"/>
            </a:pPr>
            <a:r>
              <a:rPr lang="en-US" altLang="zh-CN" sz="2000" dirty="0" smtClean="0"/>
              <a:t>If </a:t>
            </a:r>
            <a:r>
              <a:rPr lang="en-US" altLang="zh-CN" sz="2000" dirty="0"/>
              <a:t>a small error affordable, the </a:t>
            </a:r>
            <a:r>
              <a:rPr lang="en-US" altLang="zh-CN" sz="2000" dirty="0" err="1"/>
              <a:t>lossy</a:t>
            </a:r>
            <a:r>
              <a:rPr lang="en-US" altLang="zh-CN" sz="2000" dirty="0"/>
              <a:t> coding approach will reach high compression </a:t>
            </a:r>
            <a:r>
              <a:rPr lang="en-US" altLang="zh-CN" sz="2000" dirty="0" smtClean="0"/>
              <a:t>ratio.</a:t>
            </a:r>
          </a:p>
          <a:p>
            <a:pPr marL="342900" indent="-342900" hangingPunct="0">
              <a:buFontTx/>
              <a:buChar char="-"/>
            </a:pPr>
            <a:r>
              <a:rPr lang="en-US" altLang="zh-CN" sz="2000" dirty="0" smtClean="0"/>
              <a:t>The </a:t>
            </a:r>
            <a:r>
              <a:rPr lang="en-US" altLang="zh-CN" sz="2000" dirty="0"/>
              <a:t>proposed approach is comparable with both lossless QM coding and </a:t>
            </a:r>
            <a:r>
              <a:rPr lang="en-US" altLang="zh-CN" sz="2000" dirty="0" err="1"/>
              <a:t>lossy</a:t>
            </a:r>
            <a:r>
              <a:rPr lang="en-US" altLang="zh-CN" sz="2000" dirty="0"/>
              <a:t> QM </a:t>
            </a:r>
            <a:r>
              <a:rPr lang="en-US" altLang="zh-CN" sz="2000" dirty="0" smtClean="0"/>
              <a:t>coding</a:t>
            </a:r>
          </a:p>
          <a:p>
            <a:pPr marL="342900" indent="-342900" hangingPunct="0">
              <a:buFontTx/>
              <a:buChar char="-"/>
            </a:pPr>
            <a:endParaRPr lang="en-US" altLang="zh-CN" sz="2000" dirty="0" smtClean="0"/>
          </a:p>
          <a:p>
            <a:pPr defTabSz="1058863">
              <a:lnSpc>
                <a:spcPct val="140000"/>
              </a:lnSpc>
              <a:spcBef>
                <a:spcPct val="20000"/>
              </a:spcBef>
              <a:defRPr/>
            </a:pPr>
            <a:r>
              <a:rPr lang="en-US" altLang="zh-CN" sz="2000" b="1" dirty="0">
                <a:ea typeface="黑体" pitchFamily="2" charset="-122"/>
              </a:rPr>
              <a:t>Recommendation:  </a:t>
            </a:r>
          </a:p>
          <a:p>
            <a:pPr marL="396875" indent="-396875" defTabSz="1058863">
              <a:lnSpc>
                <a:spcPct val="14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b="1" dirty="0">
                <a:ea typeface="黑体" pitchFamily="2" charset="-122"/>
              </a:rPr>
              <a:t>Support both lossless and </a:t>
            </a:r>
            <a:r>
              <a:rPr lang="en-US" altLang="zh-CN" sz="2000" b="1" dirty="0" err="1" smtClean="0">
                <a:ea typeface="黑体" pitchFamily="2" charset="-122"/>
              </a:rPr>
              <a:t>lossy</a:t>
            </a:r>
            <a:r>
              <a:rPr lang="en-US" altLang="zh-CN" sz="2000" b="1" dirty="0" smtClean="0">
                <a:ea typeface="黑体" pitchFamily="2" charset="-122"/>
              </a:rPr>
              <a:t> method in quantization </a:t>
            </a:r>
            <a:r>
              <a:rPr lang="en-US" altLang="zh-CN" sz="2000" b="1" dirty="0">
                <a:ea typeface="黑体" pitchFamily="2" charset="-122"/>
              </a:rPr>
              <a:t>matrix </a:t>
            </a:r>
            <a:r>
              <a:rPr lang="en-US" altLang="zh-CN" sz="2000" b="1" dirty="0" smtClean="0">
                <a:ea typeface="黑体" pitchFamily="2" charset="-122"/>
              </a:rPr>
              <a:t>coding.</a:t>
            </a:r>
            <a:endParaRPr lang="en-US" altLang="zh-CN" sz="2000" b="1" dirty="0">
              <a:ea typeface="黑体" pitchFamily="2" charset="-122"/>
            </a:endParaRPr>
          </a:p>
          <a:p>
            <a:pPr marL="396875" indent="-396875" defTabSz="1058863">
              <a:lnSpc>
                <a:spcPct val="14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b="1" dirty="0">
                <a:ea typeface="黑体" pitchFamily="2" charset="-122"/>
              </a:rPr>
              <a:t>Continue investigate improving the compression ratio of quantization matrix and support layered quantization matrix representation and coding in </a:t>
            </a:r>
            <a:r>
              <a:rPr lang="en-US" altLang="zh-CN" sz="2000" b="1" dirty="0" smtClean="0">
                <a:ea typeface="黑体" pitchFamily="2" charset="-122"/>
              </a:rPr>
              <a:t>HM6.</a:t>
            </a:r>
            <a:endParaRPr lang="en-US" altLang="zh-CN" sz="2000" b="1" dirty="0">
              <a:ea typeface="黑体" pitchFamily="2" charset="-122"/>
            </a:endParaRPr>
          </a:p>
          <a:p>
            <a:pPr hangingPunct="0"/>
            <a:endParaRPr lang="en-US" altLang="zh-CN" sz="2000" dirty="0" smtClean="0"/>
          </a:p>
          <a:p>
            <a:pPr hangingPunct="0"/>
            <a:endParaRPr lang="zh-CN" altLang="zh-CN" sz="2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日期占位符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endParaRPr lang="de-DE" altLang="zh-CN" sz="1200" smtClean="0">
              <a:latin typeface="FrutigerNext LT Medium" pitchFamily="34" charset="0"/>
              <a:ea typeface="MS PGothic" pitchFamily="34" charset="-128"/>
            </a:endParaRPr>
          </a:p>
          <a:p>
            <a:r>
              <a:rPr lang="de-DE" altLang="zh-CN" sz="1200" smtClean="0">
                <a:latin typeface="FrutigerNext LT Medium" pitchFamily="34" charset="0"/>
                <a:ea typeface="MS PGothic" pitchFamily="34" charset="-128"/>
              </a:rPr>
              <a:t>Page </a:t>
            </a:r>
            <a:fld id="{905B141E-0111-4828-BDB5-5D00B60BED2B}" type="slidenum">
              <a:rPr lang="de-DE" altLang="zh-CN" sz="1200" smtClean="0">
                <a:latin typeface="FrutigerNext LT Medium" pitchFamily="34" charset="0"/>
                <a:ea typeface="MS PGothic" pitchFamily="34" charset="-128"/>
              </a:rPr>
              <a:pPr/>
              <a:t>13</a:t>
            </a:fld>
            <a:endParaRPr lang="en-GB" altLang="zh-CN" sz="1200" smtClean="0">
              <a:latin typeface="FrutigerNext LT Medium" pitchFamily="34" charset="0"/>
              <a:ea typeface="MS PGothic" pitchFamily="34" charset="-128"/>
            </a:endParaRPr>
          </a:p>
        </p:txBody>
      </p:sp>
      <p:sp>
        <p:nvSpPr>
          <p:cNvPr id="15363" name="Rectangle 8"/>
          <p:cNvSpPr>
            <a:spLocks noChangeArrowheads="1"/>
          </p:cNvSpPr>
          <p:nvPr/>
        </p:nvSpPr>
        <p:spPr bwMode="auto">
          <a:xfrm>
            <a:off x="0" y="0"/>
            <a:ext cx="10528300" cy="8001000"/>
          </a:xfrm>
          <a:prstGeom prst="rect">
            <a:avLst/>
          </a:prstGeom>
          <a:solidFill>
            <a:srgbClr val="A7A7A7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64" name="Text Box 6"/>
          <p:cNvSpPr txBox="1">
            <a:spLocks noChangeArrowheads="1"/>
          </p:cNvSpPr>
          <p:nvPr/>
        </p:nvSpPr>
        <p:spPr bwMode="auto">
          <a:xfrm>
            <a:off x="3824288" y="4721225"/>
            <a:ext cx="345598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58863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1058863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1058863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1058863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1058863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400" b="1">
                <a:solidFill>
                  <a:schemeClr val="bg1"/>
                </a:solidFill>
              </a:rPr>
              <a:t>Thank you!</a:t>
            </a:r>
          </a:p>
        </p:txBody>
      </p:sp>
      <p:grpSp>
        <p:nvGrpSpPr>
          <p:cNvPr id="15365" name="Group 13"/>
          <p:cNvGrpSpPr>
            <a:grpSpLocks/>
          </p:cNvGrpSpPr>
          <p:nvPr/>
        </p:nvGrpSpPr>
        <p:grpSpPr bwMode="auto">
          <a:xfrm>
            <a:off x="3763963" y="2122488"/>
            <a:ext cx="3197225" cy="2443162"/>
            <a:chOff x="2371" y="1337"/>
            <a:chExt cx="2014" cy="1539"/>
          </a:xfrm>
        </p:grpSpPr>
        <p:pic>
          <p:nvPicPr>
            <p:cNvPr id="15367" name="Picture 12" descr="风车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908" t="40828"/>
            <a:stretch>
              <a:fillRect/>
            </a:stretch>
          </p:blipFill>
          <p:spPr bwMode="auto">
            <a:xfrm>
              <a:off x="2404" y="1369"/>
              <a:ext cx="1956" cy="14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8" name="Rectangle 9"/>
            <p:cNvSpPr>
              <a:spLocks noChangeArrowheads="1"/>
            </p:cNvSpPr>
            <p:nvPr/>
          </p:nvSpPr>
          <p:spPr bwMode="auto">
            <a:xfrm>
              <a:off x="2371" y="1337"/>
              <a:ext cx="2014" cy="1539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5366" name="Text Box 10"/>
          <p:cNvSpPr txBox="1">
            <a:spLocks noChangeArrowheads="1"/>
          </p:cNvSpPr>
          <p:nvPr/>
        </p:nvSpPr>
        <p:spPr bwMode="auto">
          <a:xfrm>
            <a:off x="4400550" y="5513388"/>
            <a:ext cx="23764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58863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1058863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1058863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1058863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1058863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1800">
                <a:solidFill>
                  <a:schemeClr val="bg1"/>
                </a:solidFill>
              </a:rPr>
              <a:t>www.hisilicon.com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日期占位符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endParaRPr lang="de-DE" altLang="zh-CN" sz="1200" smtClean="0">
              <a:latin typeface="FrutigerNext LT Medium" pitchFamily="34" charset="0"/>
              <a:ea typeface="MS PGothic" pitchFamily="34" charset="-128"/>
            </a:endParaRPr>
          </a:p>
          <a:p>
            <a:r>
              <a:rPr lang="de-DE" altLang="zh-CN" sz="1200" smtClean="0">
                <a:latin typeface="FrutigerNext LT Medium" pitchFamily="34" charset="0"/>
                <a:ea typeface="MS PGothic" pitchFamily="34" charset="-128"/>
              </a:rPr>
              <a:t>Page </a:t>
            </a:r>
            <a:fld id="{D017EC70-6735-46D9-AD53-E97D5B515636}" type="slidenum">
              <a:rPr lang="de-DE" altLang="zh-CN" sz="1200" smtClean="0">
                <a:latin typeface="FrutigerNext LT Medium" pitchFamily="34" charset="0"/>
                <a:ea typeface="MS PGothic" pitchFamily="34" charset="-128"/>
              </a:rPr>
              <a:pPr/>
              <a:t>2</a:t>
            </a:fld>
            <a:endParaRPr lang="en-GB" altLang="zh-CN" sz="1200" smtClean="0">
              <a:latin typeface="FrutigerNext LT Medium" pitchFamily="34" charset="0"/>
              <a:ea typeface="MS PGothic" pitchFamily="34" charset="-128"/>
            </a:endParaRP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328613"/>
            <a:ext cx="9475788" cy="1333500"/>
          </a:xfrm>
        </p:spPr>
        <p:txBody>
          <a:bodyPr/>
          <a:lstStyle/>
          <a:p>
            <a:pPr eaLnBrk="1" hangingPunct="1"/>
            <a:r>
              <a:rPr lang="en-US" altLang="zh-CN" sz="3600" b="1" smtClean="0">
                <a:solidFill>
                  <a:schemeClr val="hlink"/>
                </a:solidFill>
              </a:rPr>
              <a:t>Outline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4200" y="1768475"/>
            <a:ext cx="9382125" cy="3887788"/>
          </a:xfrm>
        </p:spPr>
        <p:txBody>
          <a:bodyPr/>
          <a:lstStyle/>
          <a:p>
            <a:pPr eaLnBrk="1" hangingPunct="1"/>
            <a:r>
              <a:rPr lang="en-US" altLang="zh-CN" sz="2800" b="1" smtClean="0"/>
              <a:t>Summary of the contribution</a:t>
            </a:r>
          </a:p>
          <a:p>
            <a:pPr eaLnBrk="1" hangingPunct="1"/>
            <a:r>
              <a:rPr lang="en-US" altLang="zh-CN" sz="2800" b="1" smtClean="0"/>
              <a:t>Layered Quantization Matrix coding </a:t>
            </a:r>
          </a:p>
          <a:p>
            <a:pPr eaLnBrk="1" hangingPunct="1"/>
            <a:r>
              <a:rPr lang="en-US" altLang="zh-CN" sz="2800" b="1" smtClean="0"/>
              <a:t>Experimental Results</a:t>
            </a:r>
          </a:p>
          <a:p>
            <a:pPr eaLnBrk="1" hangingPunct="1"/>
            <a:r>
              <a:rPr lang="en-US" altLang="zh-CN" sz="2800" b="1" smtClean="0"/>
              <a:t>Conclusions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日期占位符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endParaRPr lang="de-DE" altLang="zh-CN" sz="1200" smtClean="0">
              <a:latin typeface="FrutigerNext LT Medium" pitchFamily="34" charset="0"/>
              <a:ea typeface="MS PGothic" pitchFamily="34" charset="-128"/>
            </a:endParaRPr>
          </a:p>
          <a:p>
            <a:r>
              <a:rPr lang="de-DE" altLang="zh-CN" sz="1200" smtClean="0">
                <a:latin typeface="FrutigerNext LT Medium" pitchFamily="34" charset="0"/>
                <a:ea typeface="MS PGothic" pitchFamily="34" charset="-128"/>
              </a:rPr>
              <a:t>Page </a:t>
            </a:r>
            <a:fld id="{0CC9A129-FABC-46CA-93DE-4BE08977B3BD}" type="slidenum">
              <a:rPr lang="de-DE" altLang="zh-CN" sz="1200" smtClean="0">
                <a:latin typeface="FrutigerNext LT Medium" pitchFamily="34" charset="0"/>
                <a:ea typeface="MS PGothic" pitchFamily="34" charset="-128"/>
              </a:rPr>
              <a:pPr/>
              <a:t>3</a:t>
            </a:fld>
            <a:endParaRPr lang="en-GB" altLang="zh-CN" sz="1200" smtClean="0">
              <a:latin typeface="FrutigerNext LT Medium" pitchFamily="34" charset="0"/>
              <a:ea typeface="MS PGothic" pitchFamily="34" charset="-128"/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320675"/>
            <a:ext cx="9410700" cy="979488"/>
          </a:xfrm>
        </p:spPr>
        <p:txBody>
          <a:bodyPr/>
          <a:lstStyle/>
          <a:p>
            <a:pPr eaLnBrk="1" hangingPunct="1"/>
            <a:r>
              <a:rPr lang="en-US" altLang="zh-CN" sz="3600" b="1" smtClean="0"/>
              <a:t>Summary of the contribution</a:t>
            </a:r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5264150" y="5440363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3900488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4102" name="Rectangle 11"/>
          <p:cNvSpPr>
            <a:spLocks noChangeArrowheads="1"/>
          </p:cNvSpPr>
          <p:nvPr/>
        </p:nvSpPr>
        <p:spPr bwMode="auto">
          <a:xfrm>
            <a:off x="358775" y="1751013"/>
            <a:ext cx="9810750" cy="517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17" tIns="45708" rIns="91417" bIns="45708"/>
          <a:lstStyle/>
          <a:p>
            <a:pPr marL="396875" indent="-396875" defTabSz="1058863">
              <a:lnSpc>
                <a:spcPct val="140000"/>
              </a:lnSpc>
              <a:spcBef>
                <a:spcPct val="20000"/>
              </a:spcBef>
              <a:buFontTx/>
              <a:buChar char="•"/>
            </a:pPr>
            <a:r>
              <a:rPr lang="en-US" altLang="zh-CN" sz="2000" b="1" dirty="0">
                <a:ea typeface="黑体" pitchFamily="2" charset="-122"/>
              </a:rPr>
              <a:t>Layered quantization matrix representation and coding structure.</a:t>
            </a:r>
          </a:p>
          <a:p>
            <a:pPr marL="396875" indent="-396875" defTabSz="1058863">
              <a:lnSpc>
                <a:spcPct val="140000"/>
              </a:lnSpc>
              <a:spcBef>
                <a:spcPct val="20000"/>
              </a:spcBef>
              <a:buFontTx/>
              <a:buChar char="•"/>
            </a:pPr>
            <a:r>
              <a:rPr lang="en-US" altLang="zh-CN" sz="2000" b="1" dirty="0">
                <a:ea typeface="黑体" pitchFamily="2" charset="-122"/>
              </a:rPr>
              <a:t>Matrix is represented as coded layers and  predicted layers, matrix coefficients are divided into multiple layers.</a:t>
            </a:r>
          </a:p>
          <a:p>
            <a:pPr marL="396875" indent="-396875" defTabSz="1058863">
              <a:lnSpc>
                <a:spcPct val="140000"/>
              </a:lnSpc>
              <a:spcBef>
                <a:spcPct val="20000"/>
              </a:spcBef>
              <a:buFontTx/>
              <a:buChar char="•"/>
            </a:pPr>
            <a:r>
              <a:rPr lang="en-US" altLang="zh-CN" sz="2000" b="1" dirty="0" smtClean="0"/>
              <a:t>By changing </a:t>
            </a:r>
            <a:r>
              <a:rPr lang="en-US" altLang="zh-CN" sz="2000" b="1" dirty="0"/>
              <a:t>the number of coded layers, it </a:t>
            </a:r>
            <a:r>
              <a:rPr lang="en-US" altLang="zh-CN" sz="2000" b="1" dirty="0" smtClean="0"/>
              <a:t>easily </a:t>
            </a:r>
            <a:r>
              <a:rPr lang="en-US" altLang="zh-CN" sz="2000" b="1" dirty="0"/>
              <a:t>shift from matrix lossless coding to matrix </a:t>
            </a:r>
            <a:r>
              <a:rPr lang="en-US" altLang="zh-CN" sz="2000" b="1" dirty="0" err="1"/>
              <a:t>lossy</a:t>
            </a:r>
            <a:r>
              <a:rPr lang="en-US" altLang="zh-CN" sz="2000" b="1" dirty="0"/>
              <a:t> coding with high compression ratio.</a:t>
            </a:r>
            <a:r>
              <a:rPr lang="en-US" altLang="zh-CN" sz="2000" b="1" dirty="0">
                <a:ea typeface="黑体" pitchFamily="2" charset="-122"/>
              </a:rPr>
              <a:t> </a:t>
            </a:r>
          </a:p>
          <a:p>
            <a:pPr marL="396875" indent="-396875" defTabSz="1058863">
              <a:lnSpc>
                <a:spcPct val="140000"/>
              </a:lnSpc>
              <a:spcBef>
                <a:spcPct val="20000"/>
              </a:spcBef>
              <a:buFontTx/>
              <a:buChar char="•"/>
            </a:pPr>
            <a:r>
              <a:rPr lang="en-US" altLang="zh-CN" sz="2000" b="1" dirty="0"/>
              <a:t>Support a large range variation of compression ratio</a:t>
            </a:r>
            <a:r>
              <a:rPr lang="en-US" altLang="zh-CN" sz="2000" b="1" dirty="0" smtClean="0"/>
              <a:t>.</a:t>
            </a:r>
          </a:p>
          <a:p>
            <a:pPr defTabSz="1058863">
              <a:lnSpc>
                <a:spcPct val="140000"/>
              </a:lnSpc>
              <a:spcBef>
                <a:spcPct val="20000"/>
              </a:spcBef>
            </a:pPr>
            <a:r>
              <a:rPr lang="en-US" altLang="zh-CN" sz="2000" b="1" dirty="0"/>
              <a:t> </a:t>
            </a:r>
            <a:r>
              <a:rPr lang="en-US" altLang="zh-CN" sz="2000" b="1" dirty="0" smtClean="0"/>
              <a:t>      -</a:t>
            </a:r>
            <a:r>
              <a:rPr lang="en-US" altLang="zh-CN" sz="2000" dirty="0" smtClean="0"/>
              <a:t>1.87 x (lossless), 4.5x (1.7)  10.87x(</a:t>
            </a:r>
            <a:r>
              <a:rPr lang="en-US" altLang="zh-CN" sz="2000" dirty="0"/>
              <a:t>2.87</a:t>
            </a:r>
            <a:r>
              <a:rPr lang="en-US" altLang="zh-CN" sz="2000" dirty="0" smtClean="0"/>
              <a:t>)   20.26x(4.23)</a:t>
            </a:r>
          </a:p>
          <a:p>
            <a:pPr defTabSz="1058863">
              <a:lnSpc>
                <a:spcPct val="140000"/>
              </a:lnSpc>
              <a:spcBef>
                <a:spcPct val="20000"/>
              </a:spcBef>
            </a:pPr>
            <a:r>
              <a:rPr lang="en-US" altLang="zh-CN" sz="2000" b="1" dirty="0"/>
              <a:t>       -</a:t>
            </a:r>
            <a:r>
              <a:rPr lang="en-US" altLang="zh-CN" sz="2000" dirty="0"/>
              <a:t>1.96 x(lossless), 4.47x(0.54) 9.94x(1.38), 17.59x (2.83)</a:t>
            </a:r>
            <a:r>
              <a:rPr lang="en-US" altLang="zh-CN" sz="2400" dirty="0" smtClean="0"/>
              <a:t>  </a:t>
            </a:r>
            <a:endParaRPr lang="en-US" altLang="zh-CN" sz="2400" dirty="0">
              <a:ea typeface="黑体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18645" y="6643198"/>
            <a:ext cx="72635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b="1" dirty="0" smtClean="0"/>
              <a:t>Crosscheck </a:t>
            </a:r>
            <a:r>
              <a:rPr lang="en-US" altLang="zh-CN" sz="1800" b="1" dirty="0"/>
              <a:t>by JCTVC-H0231 (</a:t>
            </a:r>
            <a:r>
              <a:rPr lang="en-US" altLang="zh-CN" sz="1800" b="1" dirty="0" smtClean="0"/>
              <a:t>SONY) and </a:t>
            </a:r>
            <a:r>
              <a:rPr lang="en-US" altLang="zh-CN" sz="1800" b="1" dirty="0"/>
              <a:t>JCTVC-H0152 </a:t>
            </a:r>
            <a:r>
              <a:rPr lang="en-US" altLang="zh-CN" sz="1800" b="1" dirty="0" smtClean="0"/>
              <a:t>(</a:t>
            </a:r>
            <a:r>
              <a:rPr lang="en-US" altLang="zh-CN" sz="1800" b="1" dirty="0"/>
              <a:t>Canon)</a:t>
            </a:r>
            <a:endParaRPr lang="zh-CN" altLang="en-US" sz="18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日期占位符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endParaRPr lang="de-DE" altLang="zh-CN" sz="1200" smtClean="0">
              <a:latin typeface="FrutigerNext LT Medium" pitchFamily="34" charset="0"/>
              <a:ea typeface="MS PGothic" pitchFamily="34" charset="-128"/>
            </a:endParaRPr>
          </a:p>
          <a:p>
            <a:r>
              <a:rPr lang="de-DE" altLang="zh-CN" sz="1200" smtClean="0">
                <a:latin typeface="FrutigerNext LT Medium" pitchFamily="34" charset="0"/>
                <a:ea typeface="MS PGothic" pitchFamily="34" charset="-128"/>
              </a:rPr>
              <a:t>Page </a:t>
            </a:r>
            <a:fld id="{4B79FBFC-A59C-4E0B-BD0B-1A0B7B362C55}" type="slidenum">
              <a:rPr lang="de-DE" altLang="zh-CN" sz="1200" smtClean="0">
                <a:latin typeface="FrutigerNext LT Medium" pitchFamily="34" charset="0"/>
                <a:ea typeface="MS PGothic" pitchFamily="34" charset="-128"/>
              </a:rPr>
              <a:pPr/>
              <a:t>4</a:t>
            </a:fld>
            <a:endParaRPr lang="en-GB" altLang="zh-CN" sz="1200" smtClean="0">
              <a:latin typeface="FrutigerNext LT Medium" pitchFamily="34" charset="0"/>
              <a:ea typeface="MS PGothic" pitchFamily="34" charset="-128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eaLnBrk="1" hangingPunct="1"/>
            <a:r>
              <a:rPr lang="en-CA" altLang="zh-CN" sz="2800" b="1" dirty="0"/>
              <a:t>Layered quantization matrices representation and compression</a:t>
            </a:r>
            <a:endParaRPr lang="en-US" altLang="zh-CN" sz="2800" b="1" dirty="0" smtClean="0"/>
          </a:p>
        </p:txBody>
      </p:sp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indent="133350"/>
            <a:endParaRPr lang="zh-CN" altLang="zh-CN" sz="1800"/>
          </a:p>
        </p:txBody>
      </p:sp>
      <p:sp>
        <p:nvSpPr>
          <p:cNvPr id="5125" name="Rectangle 4"/>
          <p:cNvSpPr>
            <a:spLocks noChangeArrowheads="1"/>
          </p:cNvSpPr>
          <p:nvPr/>
        </p:nvSpPr>
        <p:spPr bwMode="auto">
          <a:xfrm>
            <a:off x="0" y="4175125"/>
            <a:ext cx="3873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 sz="1000">
                <a:cs typeface="Arial" charset="0"/>
              </a:rPr>
              <a:t>  </a:t>
            </a:r>
            <a:endParaRPr lang="en-US" altLang="zh-CN" sz="1800"/>
          </a:p>
        </p:txBody>
      </p:sp>
      <p:sp>
        <p:nvSpPr>
          <p:cNvPr id="5126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127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0" y="308610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129" name="Rectangle 21"/>
          <p:cNvSpPr>
            <a:spLocks noChangeArrowheads="1"/>
          </p:cNvSpPr>
          <p:nvPr/>
        </p:nvSpPr>
        <p:spPr bwMode="auto">
          <a:xfrm>
            <a:off x="450850" y="1227138"/>
            <a:ext cx="8956675" cy="1970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altLang="zh-CN" sz="2000"/>
              <a:t> </a:t>
            </a:r>
            <a:r>
              <a:rPr lang="en-US" altLang="zh-CN" sz="2000" b="1">
                <a:ea typeface="黑体" pitchFamily="2" charset="-122"/>
              </a:rPr>
              <a:t>matrix coefficients are divided into multiple layers.</a:t>
            </a:r>
          </a:p>
          <a:p>
            <a:pPr marL="342900" indent="-342900">
              <a:buFont typeface="Arial" charset="0"/>
              <a:buChar char="•"/>
            </a:pPr>
            <a:r>
              <a:rPr lang="en-US" altLang="zh-CN" sz="2000" b="1">
                <a:ea typeface="黑体" pitchFamily="2" charset="-122"/>
              </a:rPr>
              <a:t> Two types layers:  Coding matrix from lower layers to higher layers</a:t>
            </a:r>
          </a:p>
          <a:p>
            <a:pPr marL="342900" indent="-342900">
              <a:buFont typeface="Arial" charset="0"/>
              <a:buChar char="•"/>
            </a:pPr>
            <a:r>
              <a:rPr lang="en-US" altLang="zh-CN" sz="2000" b="1">
                <a:ea typeface="黑体" pitchFamily="2" charset="-122"/>
              </a:rPr>
              <a:t>      coded layer –  </a:t>
            </a:r>
            <a:r>
              <a:rPr lang="en-US" altLang="zh-CN" sz="2000" b="1"/>
              <a:t>residue of the predicted value and the original element is coded.</a:t>
            </a:r>
            <a:r>
              <a:rPr lang="en-US" altLang="zh-CN" sz="2000" b="1">
                <a:ea typeface="黑体" pitchFamily="2" charset="-122"/>
              </a:rPr>
              <a:t>  </a:t>
            </a:r>
          </a:p>
          <a:p>
            <a:pPr marL="342900" indent="-342900">
              <a:buFont typeface="Arial" charset="0"/>
              <a:buChar char="•"/>
            </a:pPr>
            <a:r>
              <a:rPr lang="en-US" altLang="zh-CN" sz="2000" b="1">
                <a:ea typeface="黑体" pitchFamily="2" charset="-122"/>
              </a:rPr>
              <a:t>      predicted layer – </a:t>
            </a:r>
            <a:r>
              <a:rPr lang="en-US" altLang="zh-CN" sz="2000" b="1"/>
              <a:t>residue in higher layer is not coded to reduce the generated bits. </a:t>
            </a:r>
          </a:p>
        </p:txBody>
      </p:sp>
      <p:sp>
        <p:nvSpPr>
          <p:cNvPr id="5130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5131" name="对象 3"/>
          <p:cNvGraphicFramePr>
            <a:graphicFrameLocks noChangeAspect="1"/>
          </p:cNvGraphicFramePr>
          <p:nvPr/>
        </p:nvGraphicFramePr>
        <p:xfrm>
          <a:off x="2519363" y="3370263"/>
          <a:ext cx="4191000" cy="3611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6" name="Visio" r:id="rId3" imgW="3483094" imgH="3009630" progId="Visio.Drawing.11">
                  <p:embed/>
                </p:oleObj>
              </mc:Choice>
              <mc:Fallback>
                <p:oleObj name="Visio" r:id="rId3" imgW="3483094" imgH="3009630" progId="Visio.Drawing.11">
                  <p:embed/>
                  <p:pic>
                    <p:nvPicPr>
                      <p:cNvPr id="0" name="对象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9363" y="3370263"/>
                        <a:ext cx="4191000" cy="3611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2" name="矩形 4"/>
          <p:cNvSpPr>
            <a:spLocks noChangeArrowheads="1"/>
          </p:cNvSpPr>
          <p:nvPr/>
        </p:nvSpPr>
        <p:spPr bwMode="auto">
          <a:xfrm>
            <a:off x="6254750" y="3697288"/>
            <a:ext cx="3870325" cy="170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/>
              <a:t>4x4 matrix, layer: 0~3 </a:t>
            </a:r>
          </a:p>
          <a:p>
            <a:r>
              <a:rPr lang="en-US" altLang="zh-CN"/>
              <a:t>8x8 matrix, layer: 0~4</a:t>
            </a:r>
          </a:p>
          <a:p>
            <a:r>
              <a:rPr lang="en-US" altLang="zh-CN"/>
              <a:t>16x16 matrix, layer: 0~5</a:t>
            </a:r>
          </a:p>
          <a:p>
            <a:r>
              <a:rPr lang="en-US" altLang="zh-CN"/>
              <a:t>32x32 matrix, layer: 0~6</a:t>
            </a:r>
          </a:p>
          <a:p>
            <a:r>
              <a:rPr lang="en-US" altLang="zh-CN"/>
              <a:t>NxN matrix, layer: 0~log</a:t>
            </a:r>
            <a:r>
              <a:rPr lang="en-US" altLang="zh-CN" baseline="-25000"/>
              <a:t>2</a:t>
            </a:r>
            <a:r>
              <a:rPr lang="en-US" altLang="zh-CN"/>
              <a:t>N+1</a:t>
            </a:r>
            <a:endParaRPr lang="zh-CN" altLang="en-US"/>
          </a:p>
        </p:txBody>
      </p:sp>
      <p:sp>
        <p:nvSpPr>
          <p:cNvPr id="5133" name="矩形 5"/>
          <p:cNvSpPr>
            <a:spLocks noChangeArrowheads="1"/>
          </p:cNvSpPr>
          <p:nvPr/>
        </p:nvSpPr>
        <p:spPr bwMode="auto">
          <a:xfrm>
            <a:off x="2428875" y="6853238"/>
            <a:ext cx="3697288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/>
              <a:t> layers for quantization matrix</a:t>
            </a:r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日期占位符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endParaRPr lang="de-DE" altLang="zh-CN" sz="1200" smtClean="0">
              <a:latin typeface="FrutigerNext LT Medium" pitchFamily="34" charset="0"/>
              <a:ea typeface="MS PGothic" pitchFamily="34" charset="-128"/>
            </a:endParaRPr>
          </a:p>
          <a:p>
            <a:r>
              <a:rPr lang="de-DE" altLang="zh-CN" sz="1200" smtClean="0">
                <a:latin typeface="FrutigerNext LT Medium" pitchFamily="34" charset="0"/>
                <a:ea typeface="MS PGothic" pitchFamily="34" charset="-128"/>
              </a:rPr>
              <a:t>Page </a:t>
            </a:r>
            <a:fld id="{BB32059A-EEAF-4734-8F0C-896E15FE33F2}" type="slidenum">
              <a:rPr lang="de-DE" altLang="zh-CN" sz="1200" smtClean="0">
                <a:latin typeface="FrutigerNext LT Medium" pitchFamily="34" charset="0"/>
                <a:ea typeface="MS PGothic" pitchFamily="34" charset="-128"/>
              </a:rPr>
              <a:pPr/>
              <a:t>5</a:t>
            </a:fld>
            <a:endParaRPr lang="en-GB" altLang="zh-CN" sz="1200" smtClean="0">
              <a:latin typeface="FrutigerNext LT Medium" pitchFamily="34" charset="0"/>
              <a:ea typeface="MS PGothic" pitchFamily="34" charset="-128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eaLnBrk="1" hangingPunct="1"/>
            <a:r>
              <a:rPr lang="en-CA" altLang="zh-CN" sz="2800" b="1" dirty="0"/>
              <a:t>Layered quantization matrices representation and compression</a:t>
            </a:r>
            <a:endParaRPr lang="en-US" altLang="zh-CN" sz="2800" b="1" dirty="0">
              <a:solidFill>
                <a:schemeClr val="bg1"/>
              </a:solidFill>
            </a:endParaRPr>
          </a:p>
        </p:txBody>
      </p:sp>
      <p:sp>
        <p:nvSpPr>
          <p:cNvPr id="6148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indent="133350"/>
            <a:endParaRPr lang="zh-CN" altLang="zh-CN" sz="1800"/>
          </a:p>
        </p:txBody>
      </p:sp>
      <p:sp>
        <p:nvSpPr>
          <p:cNvPr id="6150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6151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0" y="308610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6153" name="Rectangle 21"/>
          <p:cNvSpPr>
            <a:spLocks noChangeArrowheads="1"/>
          </p:cNvSpPr>
          <p:nvPr/>
        </p:nvSpPr>
        <p:spPr bwMode="auto">
          <a:xfrm>
            <a:off x="450850" y="1243013"/>
            <a:ext cx="8956675" cy="193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altLang="zh-CN" sz="2000" b="1">
                <a:ea typeface="黑体" pitchFamily="2" charset="-122"/>
              </a:rPr>
              <a:t>Prediction: </a:t>
            </a:r>
          </a:p>
          <a:p>
            <a:pPr marL="342900" indent="-342900">
              <a:buFont typeface="Arial" charset="0"/>
              <a:buChar char="•"/>
            </a:pPr>
            <a:r>
              <a:rPr lang="en-US" altLang="zh-CN" sz="2000" b="1"/>
              <a:t>Stage 1: vertical stage. </a:t>
            </a:r>
            <a:r>
              <a:rPr lang="en-US" altLang="zh-CN" sz="2000"/>
              <a:t>if it can be vertical interpolated, then element is vertical interpolated by reference elements R1 and R2, (R1 and R2 are the nearest coded elements in the same column). </a:t>
            </a:r>
          </a:p>
          <a:p>
            <a:pPr marL="342900" indent="-342900">
              <a:buFont typeface="Arial" charset="0"/>
              <a:buChar char="•"/>
            </a:pPr>
            <a:r>
              <a:rPr lang="en-US" altLang="zh-CN" sz="2000" b="1"/>
              <a:t>Stage 2: horizontal stage. </a:t>
            </a:r>
            <a:r>
              <a:rPr lang="en-US" altLang="zh-CN" sz="2000"/>
              <a:t>The rest elements are predicted by horizontal interpolation. (R1 and R2 are the nearest coded elements in the same row)</a:t>
            </a:r>
            <a:endParaRPr lang="en-US" altLang="zh-CN" sz="2000" b="1"/>
          </a:p>
        </p:txBody>
      </p:sp>
      <p:sp>
        <p:nvSpPr>
          <p:cNvPr id="6154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6155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6156" name="对象 6"/>
          <p:cNvGraphicFramePr>
            <a:graphicFrameLocks noChangeAspect="1"/>
          </p:cNvGraphicFramePr>
          <p:nvPr/>
        </p:nvGraphicFramePr>
        <p:xfrm>
          <a:off x="806450" y="3279775"/>
          <a:ext cx="4464050" cy="417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1" name="Visio" r:id="rId3" imgW="3603916" imgH="3270755" progId="Visio.Drawing.11">
                  <p:embed/>
                </p:oleObj>
              </mc:Choice>
              <mc:Fallback>
                <p:oleObj name="Visio" r:id="rId3" imgW="3603916" imgH="3270755" progId="Visio.Drawing.11">
                  <p:embed/>
                  <p:pic>
                    <p:nvPicPr>
                      <p:cNvPr id="0" name="对象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6450" y="3279775"/>
                        <a:ext cx="4464050" cy="4170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7" name="矩形 7"/>
          <p:cNvSpPr>
            <a:spLocks noChangeArrowheads="1"/>
          </p:cNvSpPr>
          <p:nvPr/>
        </p:nvSpPr>
        <p:spPr bwMode="auto">
          <a:xfrm>
            <a:off x="4802705" y="5682961"/>
            <a:ext cx="571062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dirty="0"/>
              <a:t>interpolation within </a:t>
            </a:r>
            <a:r>
              <a:rPr lang="en-US" altLang="zh-CN" dirty="0" smtClean="0"/>
              <a:t>the stage </a:t>
            </a:r>
            <a:r>
              <a:rPr lang="en-US" altLang="zh-CN" dirty="0"/>
              <a:t>can be paralleled.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4906960" y="3776663"/>
            <a:ext cx="529752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>
              <a:defRPr/>
            </a:pPr>
            <a:r>
              <a:rPr lang="en-US" altLang="zh-CN" dirty="0" smtClean="0"/>
              <a:t>Interpolation (take layer 3 as an example): </a:t>
            </a:r>
            <a:endParaRPr lang="en-US" altLang="zh-CN" dirty="0"/>
          </a:p>
          <a:p>
            <a:pPr marL="342900" indent="-342900" hangingPunct="0">
              <a:buFontTx/>
              <a:buChar char="-"/>
              <a:defRPr/>
            </a:pPr>
            <a:r>
              <a:rPr lang="en-US" altLang="zh-CN" dirty="0"/>
              <a:t>( R1 + R2 </a:t>
            </a:r>
            <a:r>
              <a:rPr lang="en-US" altLang="zh-CN" dirty="0" smtClean="0"/>
              <a:t>+ 1 </a:t>
            </a:r>
            <a:r>
              <a:rPr lang="en-US" altLang="zh-CN" dirty="0"/>
              <a:t>) &gt;&gt;</a:t>
            </a:r>
            <a:r>
              <a:rPr lang="en-US" altLang="zh-CN" dirty="0" smtClean="0"/>
              <a:t>1</a:t>
            </a:r>
          </a:p>
          <a:p>
            <a:pPr marL="342900" indent="-342900" hangingPunct="0">
              <a:buFontTx/>
              <a:buChar char="-"/>
              <a:defRPr/>
            </a:pPr>
            <a:endParaRPr lang="en-US" altLang="zh-CN" dirty="0" smtClean="0"/>
          </a:p>
          <a:p>
            <a:pPr marL="342900" indent="-342900" hangingPunct="0">
              <a:buFontTx/>
              <a:buChar char="-"/>
              <a:defRPr/>
            </a:pPr>
            <a:r>
              <a:rPr lang="en-US" altLang="zh-CN" dirty="0" smtClean="0"/>
              <a:t>( 4R1 + 2R2 + 3 ) / </a:t>
            </a:r>
            <a:r>
              <a:rPr lang="en-US" altLang="zh-CN" dirty="0" smtClean="0"/>
              <a:t>6</a:t>
            </a:r>
            <a:endParaRPr lang="en-US" altLang="zh-CN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日期占位符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endParaRPr lang="de-DE" altLang="zh-CN" sz="1200" smtClean="0">
              <a:latin typeface="FrutigerNext LT Medium" pitchFamily="34" charset="0"/>
              <a:ea typeface="MS PGothic" pitchFamily="34" charset="-128"/>
            </a:endParaRPr>
          </a:p>
          <a:p>
            <a:r>
              <a:rPr lang="de-DE" altLang="zh-CN" sz="1200" smtClean="0">
                <a:latin typeface="FrutigerNext LT Medium" pitchFamily="34" charset="0"/>
                <a:ea typeface="MS PGothic" pitchFamily="34" charset="-128"/>
              </a:rPr>
              <a:t>Page </a:t>
            </a:r>
            <a:fld id="{870C4AFE-A9EF-4E4D-AE39-22D1ECE47D22}" type="slidenum">
              <a:rPr lang="de-DE" altLang="zh-CN" sz="1200" smtClean="0">
                <a:latin typeface="FrutigerNext LT Medium" pitchFamily="34" charset="0"/>
                <a:ea typeface="MS PGothic" pitchFamily="34" charset="-128"/>
              </a:rPr>
              <a:pPr/>
              <a:t>6</a:t>
            </a:fld>
            <a:endParaRPr lang="en-GB" altLang="zh-CN" sz="1200" smtClean="0">
              <a:latin typeface="FrutigerNext LT Medium" pitchFamily="34" charset="0"/>
              <a:ea typeface="MS PGothic" pitchFamily="34" charset="-128"/>
            </a:endParaRP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eaLnBrk="1" hangingPunct="1"/>
            <a:r>
              <a:rPr lang="en-CA" altLang="zh-CN" sz="2800" b="1" dirty="0"/>
              <a:t>Layered quantization matrices representation and compression</a:t>
            </a:r>
            <a:endParaRPr lang="en-US" altLang="zh-CN" sz="2800" b="1" dirty="0" smtClean="0"/>
          </a:p>
        </p:txBody>
      </p:sp>
      <p:sp>
        <p:nvSpPr>
          <p:cNvPr id="7172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indent="133350"/>
            <a:endParaRPr lang="zh-CN" altLang="zh-CN" sz="1800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7175" name="Rectangle 8"/>
          <p:cNvSpPr>
            <a:spLocks noChangeArrowheads="1"/>
          </p:cNvSpPr>
          <p:nvPr/>
        </p:nvSpPr>
        <p:spPr bwMode="auto">
          <a:xfrm>
            <a:off x="0" y="308610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7176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7177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5" name="Rectangle 21"/>
          <p:cNvSpPr>
            <a:spLocks noChangeArrowheads="1"/>
          </p:cNvSpPr>
          <p:nvPr/>
        </p:nvSpPr>
        <p:spPr bwMode="auto">
          <a:xfrm>
            <a:off x="584200" y="1896437"/>
            <a:ext cx="8955088" cy="34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342900" lvl="1" indent="-342900">
              <a:buFont typeface="Arial" pitchFamily="34" charset="0"/>
              <a:buChar char="•"/>
              <a:defRPr/>
            </a:pPr>
            <a:r>
              <a:rPr lang="en-US" altLang="zh-CN" sz="2000" b="1" i="1" dirty="0"/>
              <a:t>Copy mode</a:t>
            </a:r>
          </a:p>
          <a:p>
            <a:pPr marL="0" lvl="1">
              <a:defRPr/>
            </a:pPr>
            <a:r>
              <a:rPr lang="en-US" altLang="zh-CN" sz="2000" dirty="0"/>
              <a:t>      - Matrix is derived directly from its reference matrix One bit is signaled</a:t>
            </a:r>
          </a:p>
          <a:p>
            <a:pPr marL="0" lvl="1">
              <a:defRPr/>
            </a:pPr>
            <a:r>
              <a:rPr lang="en-US" altLang="zh-CN" sz="2000" dirty="0"/>
              <a:t>      - Down sampling in copy mode:  the elements with even indexes are extracted directly from the reference matrix.</a:t>
            </a:r>
          </a:p>
          <a:p>
            <a:pPr marL="0" lvl="1">
              <a:defRPr/>
            </a:pPr>
            <a:endParaRPr lang="en-US" altLang="zh-CN" sz="2000" dirty="0"/>
          </a:p>
          <a:p>
            <a:pPr marL="342900" lvl="1" indent="-342900">
              <a:buFont typeface="Arial" pitchFamily="34" charset="0"/>
              <a:buChar char="•"/>
              <a:defRPr/>
            </a:pPr>
            <a:r>
              <a:rPr lang="en-GB" altLang="zh-CN" sz="2000" b="1" i="1" dirty="0"/>
              <a:t>Symmetry </a:t>
            </a:r>
            <a:r>
              <a:rPr lang="en-US" altLang="zh-CN" sz="2000" b="1" i="1" dirty="0"/>
              <a:t>mode: </a:t>
            </a:r>
            <a:r>
              <a:rPr lang="en-US" altLang="zh-CN" sz="2000" dirty="0"/>
              <a:t>half of the elements are coded. One bit is signaled</a:t>
            </a:r>
            <a:endParaRPr lang="zh-CN" altLang="zh-CN" sz="2000" b="1" i="1" dirty="0"/>
          </a:p>
          <a:p>
            <a:pPr marL="342900" lvl="1" indent="-342900">
              <a:buFont typeface="Arial" pitchFamily="34" charset="0"/>
              <a:buChar char="•"/>
              <a:defRPr/>
            </a:pPr>
            <a:endParaRPr lang="en-GB" altLang="zh-CN" sz="2000" b="1" i="1" dirty="0"/>
          </a:p>
          <a:p>
            <a:pPr marL="342900" lvl="1" indent="-342900">
              <a:buFont typeface="Arial" pitchFamily="34" charset="0"/>
              <a:buChar char="•"/>
              <a:defRPr/>
            </a:pPr>
            <a:r>
              <a:rPr lang="en-GB" altLang="zh-CN" sz="2000" b="1" i="1" dirty="0"/>
              <a:t>Differential coding</a:t>
            </a:r>
            <a:r>
              <a:rPr lang="en-US" altLang="zh-CN" sz="2000" b="1" i="1" dirty="0"/>
              <a:t>:</a:t>
            </a:r>
          </a:p>
          <a:p>
            <a:pPr marL="0" lvl="1">
              <a:defRPr/>
            </a:pPr>
            <a:r>
              <a:rPr lang="en-US" altLang="zh-CN" sz="2000" b="1" i="1" dirty="0">
                <a:ea typeface="黑体" pitchFamily="2" charset="-122"/>
              </a:rPr>
              <a:t>     </a:t>
            </a:r>
            <a:r>
              <a:rPr lang="en-US" altLang="zh-CN" sz="2000" dirty="0"/>
              <a:t>differential coding between two adjacent matrix sets </a:t>
            </a:r>
            <a:r>
              <a:rPr lang="en-US" altLang="zh-CN" sz="2000" dirty="0" smtClean="0"/>
              <a:t>is </a:t>
            </a:r>
            <a:r>
              <a:rPr lang="en-US" altLang="zh-CN" sz="2000" dirty="0"/>
              <a:t>employed, the values in the differential matrix are coded.</a:t>
            </a:r>
            <a:endParaRPr lang="en-US" altLang="zh-CN" sz="2000" b="1" dirty="0">
              <a:ea typeface="黑体" pitchFamily="2" charset="-122"/>
            </a:endParaRPr>
          </a:p>
          <a:p>
            <a:pPr marL="342900" lvl="1" indent="-342900">
              <a:buFont typeface="Arial" pitchFamily="34" charset="0"/>
              <a:buChar char="•"/>
              <a:defRPr/>
            </a:pPr>
            <a:endParaRPr lang="en-GB" altLang="zh-CN" sz="2000" b="1" i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日期占位符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endParaRPr lang="de-DE" altLang="zh-CN" sz="1200" smtClean="0">
              <a:latin typeface="FrutigerNext LT Medium" pitchFamily="34" charset="0"/>
              <a:ea typeface="MS PGothic" pitchFamily="34" charset="-128"/>
            </a:endParaRPr>
          </a:p>
          <a:p>
            <a:r>
              <a:rPr lang="de-DE" altLang="zh-CN" sz="1200" smtClean="0">
                <a:latin typeface="FrutigerNext LT Medium" pitchFamily="34" charset="0"/>
                <a:ea typeface="MS PGothic" pitchFamily="34" charset="-128"/>
              </a:rPr>
              <a:t>Page </a:t>
            </a:r>
            <a:fld id="{870C4AFE-A9EF-4E4D-AE39-22D1ECE47D22}" type="slidenum">
              <a:rPr lang="de-DE" altLang="zh-CN" sz="1200" smtClean="0">
                <a:latin typeface="FrutigerNext LT Medium" pitchFamily="34" charset="0"/>
                <a:ea typeface="MS PGothic" pitchFamily="34" charset="-128"/>
              </a:rPr>
              <a:pPr/>
              <a:t>7</a:t>
            </a:fld>
            <a:endParaRPr lang="en-GB" altLang="zh-CN" sz="1200" smtClean="0">
              <a:latin typeface="FrutigerNext LT Medium" pitchFamily="34" charset="0"/>
              <a:ea typeface="MS PGothic" pitchFamily="34" charset="-128"/>
            </a:endParaRP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eaLnBrk="1" hangingPunct="1"/>
            <a:r>
              <a:rPr lang="en-CA" altLang="zh-CN" sz="2800" b="1" dirty="0"/>
              <a:t>Layered quantization matrices representation and compression</a:t>
            </a:r>
            <a:endParaRPr lang="en-US" altLang="zh-CN" sz="2800" b="1" dirty="0" smtClean="0"/>
          </a:p>
        </p:txBody>
      </p:sp>
      <p:sp>
        <p:nvSpPr>
          <p:cNvPr id="7172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indent="133350"/>
            <a:endParaRPr lang="zh-CN" altLang="zh-CN" sz="1800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7175" name="Rectangle 8"/>
          <p:cNvSpPr>
            <a:spLocks noChangeArrowheads="1"/>
          </p:cNvSpPr>
          <p:nvPr/>
        </p:nvSpPr>
        <p:spPr bwMode="auto">
          <a:xfrm>
            <a:off x="0" y="308610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7176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7177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8805" y="2020280"/>
            <a:ext cx="5880690" cy="4365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21531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日期占位符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endParaRPr lang="de-DE" altLang="zh-CN" sz="1200" smtClean="0">
              <a:latin typeface="FrutigerNext LT Medium" pitchFamily="34" charset="0"/>
              <a:ea typeface="MS PGothic" pitchFamily="34" charset="-128"/>
            </a:endParaRPr>
          </a:p>
          <a:p>
            <a:r>
              <a:rPr lang="de-DE" altLang="zh-CN" sz="1200" smtClean="0">
                <a:latin typeface="FrutigerNext LT Medium" pitchFamily="34" charset="0"/>
                <a:ea typeface="MS PGothic" pitchFamily="34" charset="-128"/>
              </a:rPr>
              <a:t>Page </a:t>
            </a:r>
            <a:fld id="{4C3F577B-A8BF-49D5-AACF-1EA78484CF14}" type="slidenum">
              <a:rPr lang="de-DE" altLang="zh-CN" sz="1200" smtClean="0">
                <a:latin typeface="FrutigerNext LT Medium" pitchFamily="34" charset="0"/>
                <a:ea typeface="MS PGothic" pitchFamily="34" charset="-128"/>
              </a:rPr>
              <a:pPr/>
              <a:t>8</a:t>
            </a:fld>
            <a:endParaRPr lang="en-GB" altLang="zh-CN" sz="1200" smtClean="0">
              <a:latin typeface="FrutigerNext LT Medium" pitchFamily="34" charset="0"/>
              <a:ea typeface="MS PGothic" pitchFamily="34" charset="-128"/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eaLnBrk="1" hangingPunct="1"/>
            <a:r>
              <a:rPr lang="en-US" altLang="zh-CN" sz="3200" b="1" smtClean="0"/>
              <a:t>Experimental results</a:t>
            </a:r>
          </a:p>
        </p:txBody>
      </p:sp>
      <p:sp>
        <p:nvSpPr>
          <p:cNvPr id="8196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indent="133350"/>
            <a:endParaRPr lang="zh-CN" altLang="zh-CN" sz="1800"/>
          </a:p>
        </p:txBody>
      </p:sp>
      <p:sp>
        <p:nvSpPr>
          <p:cNvPr id="8197" name="Rectangle 4"/>
          <p:cNvSpPr>
            <a:spLocks noChangeArrowheads="1"/>
          </p:cNvSpPr>
          <p:nvPr/>
        </p:nvSpPr>
        <p:spPr bwMode="auto">
          <a:xfrm>
            <a:off x="0" y="4175125"/>
            <a:ext cx="3873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 sz="1000">
                <a:cs typeface="Arial" charset="0"/>
              </a:rPr>
              <a:t>  </a:t>
            </a:r>
            <a:endParaRPr lang="en-US" altLang="zh-CN" sz="1800"/>
          </a:p>
        </p:txBody>
      </p:sp>
      <p:sp>
        <p:nvSpPr>
          <p:cNvPr id="8198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8199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8200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8201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8202" name="Rectangle 21"/>
          <p:cNvSpPr>
            <a:spLocks noChangeArrowheads="1"/>
          </p:cNvSpPr>
          <p:nvPr/>
        </p:nvSpPr>
        <p:spPr bwMode="auto">
          <a:xfrm>
            <a:off x="574675" y="1274763"/>
            <a:ext cx="89566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342900" lvl="1" indent="-342900">
              <a:buFont typeface="Arial" charset="0"/>
              <a:buChar char="•"/>
            </a:pPr>
            <a:r>
              <a:rPr lang="en-US" altLang="zh-CN" sz="2000" b="1" i="1"/>
              <a:t>TEST1: </a:t>
            </a:r>
            <a:r>
              <a:rPr lang="en-US" altLang="zh-CN" sz="2000"/>
              <a:t>only the coding performance of matrix itself is measured</a:t>
            </a: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5311514"/>
              </p:ext>
            </p:extLst>
          </p:nvPr>
        </p:nvGraphicFramePr>
        <p:xfrm>
          <a:off x="808656" y="2949516"/>
          <a:ext cx="8150412" cy="29401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02852"/>
                <a:gridCol w="1349683"/>
                <a:gridCol w="1091106"/>
                <a:gridCol w="1509612"/>
                <a:gridCol w="1150893"/>
                <a:gridCol w="1046266"/>
              </a:tblGrid>
              <a:tr h="870958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Average(symmetry QMs)</a:t>
                      </a:r>
                      <a:endParaRPr lang="zh-CN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Average(anchor)</a:t>
                      </a:r>
                      <a:endParaRPr lang="zh-CN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lossless</a:t>
                      </a:r>
                      <a:endParaRPr lang="zh-CN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lossy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opt1</a:t>
                      </a:r>
                      <a:endParaRPr lang="zh-CN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lossy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opt2</a:t>
                      </a:r>
                      <a:endParaRPr lang="zh-CN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lossy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opt3</a:t>
                      </a:r>
                      <a:endParaRPr lang="zh-CN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23814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Total Bit </a:t>
                      </a:r>
                      <a:endParaRPr lang="zh-CN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9595.05 </a:t>
                      </a:r>
                      <a:endParaRPr lang="zh-CN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3768.20 </a:t>
                      </a:r>
                      <a:endParaRPr lang="zh-CN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1646.20 </a:t>
                      </a:r>
                      <a:endParaRPr lang="zh-CN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748.80 </a:t>
                      </a:r>
                      <a:endParaRPr lang="zh-CN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425.80 </a:t>
                      </a:r>
                      <a:endParaRPr lang="zh-CN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23814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MaxError </a:t>
                      </a:r>
                      <a:endParaRPr lang="zh-CN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0.00 </a:t>
                      </a:r>
                      <a:endParaRPr lang="zh-CN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0.00 </a:t>
                      </a:r>
                      <a:endParaRPr lang="zh-CN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23.60 </a:t>
                      </a:r>
                      <a:endParaRPr lang="zh-CN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29.20 </a:t>
                      </a:r>
                      <a:endParaRPr lang="zh-CN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33.60 </a:t>
                      </a:r>
                      <a:endParaRPr lang="zh-CN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23814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AvgError </a:t>
                      </a:r>
                      <a:endParaRPr lang="zh-CN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0.00 </a:t>
                      </a:r>
                      <a:endParaRPr lang="zh-CN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0.00 </a:t>
                      </a:r>
                      <a:endParaRPr lang="zh-CN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0.62 </a:t>
                      </a:r>
                      <a:endParaRPr lang="zh-CN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1.54 </a:t>
                      </a:r>
                      <a:endParaRPr lang="zh-CN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2.97 </a:t>
                      </a:r>
                      <a:endParaRPr lang="zh-CN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797767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compression ratio(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anc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/pro)</a:t>
                      </a:r>
                      <a:endParaRPr lang="zh-CN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1.00 </a:t>
                      </a:r>
                      <a:endParaRPr lang="zh-CN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2.43 </a:t>
                      </a:r>
                      <a:endParaRPr lang="zh-CN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5.50 </a:t>
                      </a:r>
                      <a:endParaRPr lang="zh-CN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12.12 </a:t>
                      </a:r>
                      <a:endParaRPr lang="zh-CN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21.21 </a:t>
                      </a:r>
                      <a:endParaRPr lang="zh-CN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3197438" y="2402951"/>
            <a:ext cx="4506362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b="1" dirty="0"/>
              <a:t> </a:t>
            </a:r>
            <a:r>
              <a:rPr lang="en-US" altLang="zh-CN" b="1" dirty="0"/>
              <a:t>Subtest2.4, symmetry </a:t>
            </a:r>
            <a:r>
              <a:rPr lang="en-US" altLang="zh-CN" b="1" dirty="0" smtClean="0"/>
              <a:t>QM results</a:t>
            </a:r>
            <a:endParaRPr lang="zh-CN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日期占位符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endParaRPr lang="de-DE" altLang="zh-CN" sz="1200" smtClean="0">
              <a:latin typeface="FrutigerNext LT Medium" pitchFamily="34" charset="0"/>
              <a:ea typeface="MS PGothic" pitchFamily="34" charset="-128"/>
            </a:endParaRPr>
          </a:p>
          <a:p>
            <a:r>
              <a:rPr lang="de-DE" altLang="zh-CN" sz="1200" smtClean="0">
                <a:latin typeface="FrutigerNext LT Medium" pitchFamily="34" charset="0"/>
                <a:ea typeface="MS PGothic" pitchFamily="34" charset="-128"/>
              </a:rPr>
              <a:t>Page </a:t>
            </a:r>
            <a:fld id="{4C3F577B-A8BF-49D5-AACF-1EA78484CF14}" type="slidenum">
              <a:rPr lang="de-DE" altLang="zh-CN" sz="1200" smtClean="0">
                <a:latin typeface="FrutigerNext LT Medium" pitchFamily="34" charset="0"/>
                <a:ea typeface="MS PGothic" pitchFamily="34" charset="-128"/>
              </a:rPr>
              <a:pPr/>
              <a:t>9</a:t>
            </a:fld>
            <a:endParaRPr lang="en-GB" altLang="zh-CN" sz="1200" smtClean="0">
              <a:latin typeface="FrutigerNext LT Medium" pitchFamily="34" charset="0"/>
              <a:ea typeface="MS PGothic" pitchFamily="34" charset="-128"/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eaLnBrk="1" hangingPunct="1"/>
            <a:r>
              <a:rPr lang="en-US" altLang="zh-CN" sz="3200" b="1" smtClean="0"/>
              <a:t>Experimental results</a:t>
            </a:r>
          </a:p>
        </p:txBody>
      </p:sp>
      <p:sp>
        <p:nvSpPr>
          <p:cNvPr id="8196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indent="133350"/>
            <a:endParaRPr lang="zh-CN" altLang="zh-CN" sz="1800"/>
          </a:p>
        </p:txBody>
      </p:sp>
      <p:sp>
        <p:nvSpPr>
          <p:cNvPr id="8197" name="Rectangle 4"/>
          <p:cNvSpPr>
            <a:spLocks noChangeArrowheads="1"/>
          </p:cNvSpPr>
          <p:nvPr/>
        </p:nvSpPr>
        <p:spPr bwMode="auto">
          <a:xfrm>
            <a:off x="0" y="4175125"/>
            <a:ext cx="3873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 sz="1000">
                <a:cs typeface="Arial" charset="0"/>
              </a:rPr>
              <a:t>  </a:t>
            </a:r>
            <a:endParaRPr lang="en-US" altLang="zh-CN" sz="1800"/>
          </a:p>
        </p:txBody>
      </p:sp>
      <p:sp>
        <p:nvSpPr>
          <p:cNvPr id="8198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8199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8200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8201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8202" name="Rectangle 21"/>
          <p:cNvSpPr>
            <a:spLocks noChangeArrowheads="1"/>
          </p:cNvSpPr>
          <p:nvPr/>
        </p:nvSpPr>
        <p:spPr bwMode="auto">
          <a:xfrm>
            <a:off x="574675" y="1274763"/>
            <a:ext cx="89566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342900" lvl="1" indent="-342900">
              <a:buFont typeface="Arial" charset="0"/>
              <a:buChar char="•"/>
            </a:pPr>
            <a:r>
              <a:rPr lang="en-US" altLang="zh-CN" sz="2000" b="1" i="1"/>
              <a:t>TEST1: </a:t>
            </a:r>
            <a:r>
              <a:rPr lang="en-US" altLang="zh-CN" sz="2000"/>
              <a:t>only the coding performance of matrix itself is measured</a:t>
            </a:r>
          </a:p>
        </p:txBody>
      </p:sp>
      <p:graphicFrame>
        <p:nvGraphicFramePr>
          <p:cNvPr id="14" name="图表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6801366"/>
              </p:ext>
            </p:extLst>
          </p:nvPr>
        </p:nvGraphicFramePr>
        <p:xfrm>
          <a:off x="309060" y="2589225"/>
          <a:ext cx="4952215" cy="317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图表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3656913"/>
              </p:ext>
            </p:extLst>
          </p:nvPr>
        </p:nvGraphicFramePr>
        <p:xfrm>
          <a:off x="5147760" y="2589225"/>
          <a:ext cx="4952215" cy="317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矩形 3"/>
          <p:cNvSpPr/>
          <p:nvPr/>
        </p:nvSpPr>
        <p:spPr>
          <a:xfrm>
            <a:off x="4054982" y="2110290"/>
            <a:ext cx="2728632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symmetry </a:t>
            </a:r>
            <a:r>
              <a:rPr lang="en-US" altLang="zh-CN" dirty="0" smtClean="0"/>
              <a:t>QM results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02903167"/>
      </p:ext>
    </p:extLst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4043</TotalTime>
  <Words>749</Words>
  <Application>Microsoft Office PowerPoint</Application>
  <PresentationFormat>自定义</PresentationFormat>
  <Paragraphs>171</Paragraphs>
  <Slides>13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16" baseType="lpstr">
      <vt:lpstr>默认设计模板</vt:lpstr>
      <vt:lpstr>CorelDRAW</vt:lpstr>
      <vt:lpstr>Visio</vt:lpstr>
      <vt:lpstr>PowerPoint 演示文稿</vt:lpstr>
      <vt:lpstr>Outline</vt:lpstr>
      <vt:lpstr>Summary of the contribution</vt:lpstr>
      <vt:lpstr>Layered quantization matrices representation and compression</vt:lpstr>
      <vt:lpstr>Layered quantization matrices representation and compression</vt:lpstr>
      <vt:lpstr>Layered quantization matrices representation and compression</vt:lpstr>
      <vt:lpstr>Layered quantization matrices representation and compression</vt:lpstr>
      <vt:lpstr>Experimental results</vt:lpstr>
      <vt:lpstr>Experimental results</vt:lpstr>
      <vt:lpstr>Experimental results</vt:lpstr>
      <vt:lpstr>Experimental results</vt:lpstr>
      <vt:lpstr>Conclusions</vt:lpstr>
      <vt:lpstr>PowerPoint 演示文稿</vt:lpstr>
    </vt:vector>
  </TitlesOfParts>
  <Company>Hisilicon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Macroblock-level Adaptive Frequency Weighting</dc:title>
  <dc:creator>Jianhua Zheng</dc:creator>
  <cp:lastModifiedBy>微软用户</cp:lastModifiedBy>
  <cp:revision>221</cp:revision>
  <cp:lastPrinted>2011-11-22T12:03:15Z</cp:lastPrinted>
  <dcterms:created xsi:type="dcterms:W3CDTF">2006-12-04T08:10:34Z</dcterms:created>
  <dcterms:modified xsi:type="dcterms:W3CDTF">2012-02-07T01:02:42Z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1246144182</vt:lpwstr>
  </property>
</Properties>
</file>